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9"/>
  </p:notesMasterIdLst>
  <p:sldIdLst>
    <p:sldId id="257" r:id="rId2"/>
    <p:sldId id="319" r:id="rId3"/>
    <p:sldId id="265" r:id="rId4"/>
    <p:sldId id="355" r:id="rId5"/>
    <p:sldId id="356" r:id="rId6"/>
    <p:sldId id="357" r:id="rId7"/>
    <p:sldId id="358" r:id="rId8"/>
    <p:sldId id="338" r:id="rId9"/>
    <p:sldId id="339" r:id="rId10"/>
    <p:sldId id="260" r:id="rId11"/>
    <p:sldId id="262" r:id="rId12"/>
    <p:sldId id="263" r:id="rId13"/>
    <p:sldId id="325" r:id="rId14"/>
    <p:sldId id="361" r:id="rId15"/>
    <p:sldId id="267" r:id="rId16"/>
    <p:sldId id="266" r:id="rId17"/>
    <p:sldId id="269" r:id="rId18"/>
    <p:sldId id="359" r:id="rId19"/>
    <p:sldId id="274" r:id="rId20"/>
    <p:sldId id="273" r:id="rId21"/>
    <p:sldId id="281" r:id="rId22"/>
    <p:sldId id="328" r:id="rId23"/>
    <p:sldId id="282" r:id="rId24"/>
    <p:sldId id="329" r:id="rId25"/>
    <p:sldId id="283" r:id="rId26"/>
    <p:sldId id="284" r:id="rId27"/>
    <p:sldId id="285" r:id="rId28"/>
    <p:sldId id="287" r:id="rId29"/>
    <p:sldId id="286" r:id="rId30"/>
    <p:sldId id="354" r:id="rId31"/>
    <p:sldId id="340" r:id="rId32"/>
    <p:sldId id="341" r:id="rId33"/>
    <p:sldId id="337" r:id="rId34"/>
    <p:sldId id="288" r:id="rId35"/>
    <p:sldId id="336" r:id="rId36"/>
    <p:sldId id="342" r:id="rId37"/>
    <p:sldId id="296" r:id="rId38"/>
    <p:sldId id="330" r:id="rId39"/>
    <p:sldId id="298" r:id="rId40"/>
    <p:sldId id="290" r:id="rId41"/>
    <p:sldId id="299" r:id="rId42"/>
    <p:sldId id="304" r:id="rId43"/>
    <p:sldId id="292" r:id="rId44"/>
    <p:sldId id="301" r:id="rId45"/>
    <p:sldId id="302" r:id="rId46"/>
    <p:sldId id="303" r:id="rId47"/>
    <p:sldId id="305" r:id="rId48"/>
    <p:sldId id="306" r:id="rId49"/>
    <p:sldId id="293" r:id="rId50"/>
    <p:sldId id="307" r:id="rId51"/>
    <p:sldId id="308" r:id="rId52"/>
    <p:sldId id="309" r:id="rId53"/>
    <p:sldId id="331" r:id="rId54"/>
    <p:sldId id="332" r:id="rId55"/>
    <p:sldId id="333" r:id="rId56"/>
    <p:sldId id="350" r:id="rId57"/>
    <p:sldId id="343" r:id="rId58"/>
    <p:sldId id="344" r:id="rId59"/>
    <p:sldId id="345" r:id="rId60"/>
    <p:sldId id="346" r:id="rId61"/>
    <p:sldId id="347" r:id="rId62"/>
    <p:sldId id="348" r:id="rId63"/>
    <p:sldId id="349" r:id="rId64"/>
    <p:sldId id="334" r:id="rId65"/>
    <p:sldId id="311" r:id="rId66"/>
    <p:sldId id="335" r:id="rId67"/>
    <p:sldId id="313" r:id="rId68"/>
    <p:sldId id="314" r:id="rId69"/>
    <p:sldId id="294" r:id="rId70"/>
    <p:sldId id="362" r:id="rId71"/>
    <p:sldId id="363" r:id="rId72"/>
    <p:sldId id="351" r:id="rId73"/>
    <p:sldId id="295" r:id="rId74"/>
    <p:sldId id="352" r:id="rId75"/>
    <p:sldId id="353" r:id="rId76"/>
    <p:sldId id="360" r:id="rId77"/>
    <p:sldId id="318" r:id="rId78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454"/>
    <p:restoredTop sz="94665"/>
  </p:normalViewPr>
  <p:slideViewPr>
    <p:cSldViewPr snapToGrid="0" snapToObjects="1">
      <p:cViewPr varScale="1">
        <p:scale>
          <a:sx n="81" d="100"/>
          <a:sy n="81" d="100"/>
        </p:scale>
        <p:origin x="1128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3" d="100"/>
        <a:sy n="93" d="100"/>
      </p:scale>
      <p:origin x="0" y="-915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RESPALDO\UNIDAD%20D\Documents%20and%20Settings\jlopez\Mis%20documentos\mis%20documentos\Respaldo\Mis%20documentos\CsF-1%20Ramsey%20signal%20-%20theoretical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0">
              <a:solidFill>
                <a:schemeClr val="bg1"/>
              </a:solidFill>
            </a:ln>
          </c:spPr>
          <c:marker>
            <c:symbol val="none"/>
          </c:marker>
          <c:xVal>
            <c:numRef>
              <c:f>'espectro ramsey1'!$A$1:$A$2001</c:f>
              <c:numCache>
                <c:formatCode>General</c:formatCode>
                <c:ptCount val="2001"/>
                <c:pt idx="0">
                  <c:v>-100</c:v>
                </c:pt>
                <c:pt idx="1">
                  <c:v>-99.9</c:v>
                </c:pt>
                <c:pt idx="2">
                  <c:v>-99.8</c:v>
                </c:pt>
                <c:pt idx="3">
                  <c:v>-99.7</c:v>
                </c:pt>
                <c:pt idx="4">
                  <c:v>-99.6</c:v>
                </c:pt>
                <c:pt idx="5">
                  <c:v>-99.5</c:v>
                </c:pt>
                <c:pt idx="6">
                  <c:v>-99.4</c:v>
                </c:pt>
                <c:pt idx="7">
                  <c:v>-99.3</c:v>
                </c:pt>
                <c:pt idx="8">
                  <c:v>-99.2</c:v>
                </c:pt>
                <c:pt idx="9">
                  <c:v>-99.1</c:v>
                </c:pt>
                <c:pt idx="10">
                  <c:v>-99</c:v>
                </c:pt>
                <c:pt idx="11">
                  <c:v>-98.9</c:v>
                </c:pt>
                <c:pt idx="12">
                  <c:v>-98.8</c:v>
                </c:pt>
                <c:pt idx="13">
                  <c:v>-98.7</c:v>
                </c:pt>
                <c:pt idx="14">
                  <c:v>-98.6</c:v>
                </c:pt>
                <c:pt idx="15">
                  <c:v>-98.5</c:v>
                </c:pt>
                <c:pt idx="16">
                  <c:v>-98.4</c:v>
                </c:pt>
                <c:pt idx="17">
                  <c:v>-98.300000000000082</c:v>
                </c:pt>
                <c:pt idx="18">
                  <c:v>-98.200000000000102</c:v>
                </c:pt>
                <c:pt idx="19">
                  <c:v>-98.10000000000008</c:v>
                </c:pt>
                <c:pt idx="20">
                  <c:v>-98.000000000000099</c:v>
                </c:pt>
                <c:pt idx="21">
                  <c:v>-97.900000000000105</c:v>
                </c:pt>
                <c:pt idx="22">
                  <c:v>-97.800000000000082</c:v>
                </c:pt>
                <c:pt idx="23">
                  <c:v>-97.700000000000102</c:v>
                </c:pt>
                <c:pt idx="24">
                  <c:v>-97.60000000000008</c:v>
                </c:pt>
                <c:pt idx="25">
                  <c:v>-97.500000000000099</c:v>
                </c:pt>
                <c:pt idx="26">
                  <c:v>-97.400000000000105</c:v>
                </c:pt>
                <c:pt idx="27">
                  <c:v>-97.300000000000082</c:v>
                </c:pt>
                <c:pt idx="28">
                  <c:v>-97.200000000000102</c:v>
                </c:pt>
                <c:pt idx="29">
                  <c:v>-97.10000000000008</c:v>
                </c:pt>
                <c:pt idx="30">
                  <c:v>-97.000000000000099</c:v>
                </c:pt>
                <c:pt idx="31">
                  <c:v>-96.900000000000105</c:v>
                </c:pt>
                <c:pt idx="32">
                  <c:v>-96.800000000000082</c:v>
                </c:pt>
                <c:pt idx="33">
                  <c:v>-96.700000000000102</c:v>
                </c:pt>
                <c:pt idx="34">
                  <c:v>-96.60000000000008</c:v>
                </c:pt>
                <c:pt idx="35">
                  <c:v>-96.500000000000199</c:v>
                </c:pt>
                <c:pt idx="36">
                  <c:v>-96.400000000000205</c:v>
                </c:pt>
                <c:pt idx="37">
                  <c:v>-96.300000000000182</c:v>
                </c:pt>
                <c:pt idx="38">
                  <c:v>-96.200000000000202</c:v>
                </c:pt>
                <c:pt idx="39">
                  <c:v>-96.100000000000179</c:v>
                </c:pt>
                <c:pt idx="40">
                  <c:v>-96.000000000000199</c:v>
                </c:pt>
                <c:pt idx="41">
                  <c:v>-95.900000000000205</c:v>
                </c:pt>
                <c:pt idx="42">
                  <c:v>-95.800000000000182</c:v>
                </c:pt>
                <c:pt idx="43">
                  <c:v>-95.700000000000202</c:v>
                </c:pt>
                <c:pt idx="44">
                  <c:v>-95.600000000000179</c:v>
                </c:pt>
                <c:pt idx="45">
                  <c:v>-95.500000000000199</c:v>
                </c:pt>
                <c:pt idx="46">
                  <c:v>-95.400000000000205</c:v>
                </c:pt>
                <c:pt idx="47">
                  <c:v>-95.300000000000182</c:v>
                </c:pt>
                <c:pt idx="48">
                  <c:v>-95.200000000000202</c:v>
                </c:pt>
                <c:pt idx="49">
                  <c:v>-95.100000000000179</c:v>
                </c:pt>
                <c:pt idx="50">
                  <c:v>-95.000000000000199</c:v>
                </c:pt>
                <c:pt idx="51">
                  <c:v>-94.900000000000205</c:v>
                </c:pt>
                <c:pt idx="52">
                  <c:v>-94.800000000000281</c:v>
                </c:pt>
                <c:pt idx="53">
                  <c:v>-94.700000000000301</c:v>
                </c:pt>
                <c:pt idx="54">
                  <c:v>-94.600000000000279</c:v>
                </c:pt>
                <c:pt idx="55">
                  <c:v>-94.500000000000298</c:v>
                </c:pt>
                <c:pt idx="56">
                  <c:v>-94.400000000000304</c:v>
                </c:pt>
                <c:pt idx="57">
                  <c:v>-94.300000000000281</c:v>
                </c:pt>
                <c:pt idx="58">
                  <c:v>-94.200000000000301</c:v>
                </c:pt>
                <c:pt idx="59">
                  <c:v>-94.100000000000279</c:v>
                </c:pt>
                <c:pt idx="60">
                  <c:v>-94.000000000000298</c:v>
                </c:pt>
                <c:pt idx="61">
                  <c:v>-93.900000000000304</c:v>
                </c:pt>
                <c:pt idx="62">
                  <c:v>-93.800000000000281</c:v>
                </c:pt>
                <c:pt idx="63">
                  <c:v>-93.700000000000301</c:v>
                </c:pt>
                <c:pt idx="64">
                  <c:v>-93.600000000000279</c:v>
                </c:pt>
                <c:pt idx="65">
                  <c:v>-93.500000000000298</c:v>
                </c:pt>
                <c:pt idx="66">
                  <c:v>-93.400000000000304</c:v>
                </c:pt>
                <c:pt idx="67">
                  <c:v>-93.300000000000281</c:v>
                </c:pt>
                <c:pt idx="68">
                  <c:v>-93.200000000000301</c:v>
                </c:pt>
                <c:pt idx="69">
                  <c:v>-93.100000000000279</c:v>
                </c:pt>
                <c:pt idx="70">
                  <c:v>-93.000000000000398</c:v>
                </c:pt>
                <c:pt idx="71">
                  <c:v>-92.900000000000404</c:v>
                </c:pt>
                <c:pt idx="72">
                  <c:v>-92.800000000000381</c:v>
                </c:pt>
                <c:pt idx="73">
                  <c:v>-92.700000000000401</c:v>
                </c:pt>
                <c:pt idx="74">
                  <c:v>-92.600000000000378</c:v>
                </c:pt>
                <c:pt idx="75">
                  <c:v>-92.500000000000398</c:v>
                </c:pt>
                <c:pt idx="76">
                  <c:v>-92.400000000000404</c:v>
                </c:pt>
                <c:pt idx="77">
                  <c:v>-92.300000000000381</c:v>
                </c:pt>
                <c:pt idx="78">
                  <c:v>-92.200000000000401</c:v>
                </c:pt>
                <c:pt idx="79">
                  <c:v>-92.100000000000378</c:v>
                </c:pt>
                <c:pt idx="80">
                  <c:v>-92.000000000000398</c:v>
                </c:pt>
                <c:pt idx="81">
                  <c:v>-91.900000000000404</c:v>
                </c:pt>
                <c:pt idx="82">
                  <c:v>-91.800000000000381</c:v>
                </c:pt>
                <c:pt idx="83">
                  <c:v>-91.700000000000401</c:v>
                </c:pt>
                <c:pt idx="84">
                  <c:v>-91.600000000000378</c:v>
                </c:pt>
                <c:pt idx="85">
                  <c:v>-91.500000000000398</c:v>
                </c:pt>
                <c:pt idx="86">
                  <c:v>-91.400000000000404</c:v>
                </c:pt>
                <c:pt idx="87">
                  <c:v>-91.30000000000048</c:v>
                </c:pt>
                <c:pt idx="88">
                  <c:v>-91.2000000000005</c:v>
                </c:pt>
                <c:pt idx="89">
                  <c:v>-91.100000000000449</c:v>
                </c:pt>
                <c:pt idx="90">
                  <c:v>-91.000000000000483</c:v>
                </c:pt>
                <c:pt idx="91">
                  <c:v>-90.900000000000503</c:v>
                </c:pt>
                <c:pt idx="92">
                  <c:v>-90.80000000000048</c:v>
                </c:pt>
                <c:pt idx="93">
                  <c:v>-90.7000000000005</c:v>
                </c:pt>
                <c:pt idx="94">
                  <c:v>-90.600000000000449</c:v>
                </c:pt>
                <c:pt idx="95">
                  <c:v>-90.500000000000483</c:v>
                </c:pt>
                <c:pt idx="96">
                  <c:v>-90.400000000000503</c:v>
                </c:pt>
                <c:pt idx="97">
                  <c:v>-90.30000000000048</c:v>
                </c:pt>
                <c:pt idx="98">
                  <c:v>-90.2000000000005</c:v>
                </c:pt>
                <c:pt idx="99">
                  <c:v>-90.100000000000449</c:v>
                </c:pt>
                <c:pt idx="100">
                  <c:v>-90.000000000000483</c:v>
                </c:pt>
                <c:pt idx="101">
                  <c:v>-89.900000000000503</c:v>
                </c:pt>
                <c:pt idx="102">
                  <c:v>-89.80000000000048</c:v>
                </c:pt>
                <c:pt idx="103">
                  <c:v>-89.7000000000005</c:v>
                </c:pt>
                <c:pt idx="104">
                  <c:v>-89.600000000000449</c:v>
                </c:pt>
                <c:pt idx="105">
                  <c:v>-89.500000000000583</c:v>
                </c:pt>
                <c:pt idx="106">
                  <c:v>-89.400000000000603</c:v>
                </c:pt>
                <c:pt idx="107">
                  <c:v>-89.30000000000058</c:v>
                </c:pt>
                <c:pt idx="108">
                  <c:v>-89.2000000000006</c:v>
                </c:pt>
                <c:pt idx="109">
                  <c:v>-89.100000000000549</c:v>
                </c:pt>
                <c:pt idx="110">
                  <c:v>-89.000000000000583</c:v>
                </c:pt>
                <c:pt idx="111">
                  <c:v>-88.900000000000603</c:v>
                </c:pt>
                <c:pt idx="112">
                  <c:v>-88.80000000000058</c:v>
                </c:pt>
                <c:pt idx="113">
                  <c:v>-88.7000000000006</c:v>
                </c:pt>
                <c:pt idx="114">
                  <c:v>-88.600000000000549</c:v>
                </c:pt>
                <c:pt idx="115">
                  <c:v>-88.500000000000583</c:v>
                </c:pt>
                <c:pt idx="116">
                  <c:v>-88.400000000000603</c:v>
                </c:pt>
                <c:pt idx="117">
                  <c:v>-88.30000000000058</c:v>
                </c:pt>
                <c:pt idx="118">
                  <c:v>-88.2000000000006</c:v>
                </c:pt>
                <c:pt idx="119">
                  <c:v>-88.100000000000549</c:v>
                </c:pt>
                <c:pt idx="120">
                  <c:v>-88.000000000000583</c:v>
                </c:pt>
                <c:pt idx="121">
                  <c:v>-87.900000000000603</c:v>
                </c:pt>
                <c:pt idx="122">
                  <c:v>-87.80000000000058</c:v>
                </c:pt>
                <c:pt idx="123">
                  <c:v>-87.700000000000699</c:v>
                </c:pt>
                <c:pt idx="124">
                  <c:v>-87.600000000000648</c:v>
                </c:pt>
                <c:pt idx="125">
                  <c:v>-87.500000000000682</c:v>
                </c:pt>
                <c:pt idx="126">
                  <c:v>-87.400000000000702</c:v>
                </c:pt>
                <c:pt idx="127">
                  <c:v>-87.300000000000679</c:v>
                </c:pt>
                <c:pt idx="128">
                  <c:v>-87.200000000000699</c:v>
                </c:pt>
                <c:pt idx="129">
                  <c:v>-87.100000000000648</c:v>
                </c:pt>
                <c:pt idx="130">
                  <c:v>-87.000000000000682</c:v>
                </c:pt>
                <c:pt idx="131">
                  <c:v>-86.900000000000702</c:v>
                </c:pt>
                <c:pt idx="132">
                  <c:v>-86.800000000000679</c:v>
                </c:pt>
                <c:pt idx="133">
                  <c:v>-86.700000000000699</c:v>
                </c:pt>
                <c:pt idx="134">
                  <c:v>-86.600000000000648</c:v>
                </c:pt>
                <c:pt idx="135">
                  <c:v>-86.500000000000682</c:v>
                </c:pt>
                <c:pt idx="136">
                  <c:v>-86.400000000000702</c:v>
                </c:pt>
                <c:pt idx="137">
                  <c:v>-86.300000000000679</c:v>
                </c:pt>
                <c:pt idx="138">
                  <c:v>-86.200000000000699</c:v>
                </c:pt>
                <c:pt idx="139">
                  <c:v>-86.100000000000648</c:v>
                </c:pt>
                <c:pt idx="140">
                  <c:v>-86.000000000000782</c:v>
                </c:pt>
                <c:pt idx="141">
                  <c:v>-85.900000000000801</c:v>
                </c:pt>
                <c:pt idx="142">
                  <c:v>-85.800000000000779</c:v>
                </c:pt>
                <c:pt idx="143">
                  <c:v>-85.700000000000799</c:v>
                </c:pt>
                <c:pt idx="144">
                  <c:v>-85.600000000000676</c:v>
                </c:pt>
                <c:pt idx="145">
                  <c:v>-85.500000000000782</c:v>
                </c:pt>
                <c:pt idx="146">
                  <c:v>-85.400000000000801</c:v>
                </c:pt>
                <c:pt idx="147">
                  <c:v>-85.300000000000779</c:v>
                </c:pt>
                <c:pt idx="148">
                  <c:v>-85.200000000000799</c:v>
                </c:pt>
                <c:pt idx="149">
                  <c:v>-85.100000000000676</c:v>
                </c:pt>
                <c:pt idx="150">
                  <c:v>-85.000000000000782</c:v>
                </c:pt>
                <c:pt idx="151">
                  <c:v>-84.900000000000801</c:v>
                </c:pt>
                <c:pt idx="152">
                  <c:v>-84.800000000000779</c:v>
                </c:pt>
                <c:pt idx="153">
                  <c:v>-84.700000000000799</c:v>
                </c:pt>
                <c:pt idx="154">
                  <c:v>-84.600000000000676</c:v>
                </c:pt>
                <c:pt idx="155">
                  <c:v>-84.500000000000782</c:v>
                </c:pt>
                <c:pt idx="156">
                  <c:v>-84.400000000000801</c:v>
                </c:pt>
                <c:pt idx="157">
                  <c:v>-84.300000000000779</c:v>
                </c:pt>
                <c:pt idx="158">
                  <c:v>-84.200000000000898</c:v>
                </c:pt>
                <c:pt idx="159">
                  <c:v>-84.100000000000776</c:v>
                </c:pt>
                <c:pt idx="160">
                  <c:v>-84.000000000000881</c:v>
                </c:pt>
                <c:pt idx="161">
                  <c:v>-83.900000000000901</c:v>
                </c:pt>
                <c:pt idx="162">
                  <c:v>-83.800000000000878</c:v>
                </c:pt>
                <c:pt idx="163">
                  <c:v>-83.700000000000898</c:v>
                </c:pt>
                <c:pt idx="164">
                  <c:v>-83.600000000000776</c:v>
                </c:pt>
                <c:pt idx="165">
                  <c:v>-83.500000000000881</c:v>
                </c:pt>
                <c:pt idx="166">
                  <c:v>-83.400000000000901</c:v>
                </c:pt>
                <c:pt idx="167">
                  <c:v>-83.300000000000878</c:v>
                </c:pt>
                <c:pt idx="168">
                  <c:v>-83.200000000000898</c:v>
                </c:pt>
                <c:pt idx="169">
                  <c:v>-83.100000000000776</c:v>
                </c:pt>
                <c:pt idx="170">
                  <c:v>-83.000000000000881</c:v>
                </c:pt>
                <c:pt idx="171">
                  <c:v>-82.900000000000901</c:v>
                </c:pt>
                <c:pt idx="172">
                  <c:v>-82.800000000000878</c:v>
                </c:pt>
                <c:pt idx="173">
                  <c:v>-82.700000000000898</c:v>
                </c:pt>
                <c:pt idx="174">
                  <c:v>-82.600000000000776</c:v>
                </c:pt>
                <c:pt idx="175">
                  <c:v>-82.500000000000981</c:v>
                </c:pt>
                <c:pt idx="176">
                  <c:v>-82.400000000001</c:v>
                </c:pt>
                <c:pt idx="177">
                  <c:v>-82.300000000000978</c:v>
                </c:pt>
                <c:pt idx="178">
                  <c:v>-82.200000000000998</c:v>
                </c:pt>
                <c:pt idx="179">
                  <c:v>-82.100000000000946</c:v>
                </c:pt>
                <c:pt idx="180">
                  <c:v>-82.000000000000981</c:v>
                </c:pt>
                <c:pt idx="181">
                  <c:v>-81.900000000001</c:v>
                </c:pt>
                <c:pt idx="182">
                  <c:v>-81.800000000000978</c:v>
                </c:pt>
                <c:pt idx="183">
                  <c:v>-81.700000000000998</c:v>
                </c:pt>
                <c:pt idx="184">
                  <c:v>-81.600000000000946</c:v>
                </c:pt>
                <c:pt idx="185">
                  <c:v>-81.500000000000981</c:v>
                </c:pt>
                <c:pt idx="186">
                  <c:v>-81.400000000001</c:v>
                </c:pt>
                <c:pt idx="187">
                  <c:v>-81.300000000000978</c:v>
                </c:pt>
                <c:pt idx="188">
                  <c:v>-81.200000000000998</c:v>
                </c:pt>
                <c:pt idx="189">
                  <c:v>-81.100000000000946</c:v>
                </c:pt>
                <c:pt idx="190">
                  <c:v>-81.000000000000981</c:v>
                </c:pt>
                <c:pt idx="191">
                  <c:v>-80.900000000001</c:v>
                </c:pt>
                <c:pt idx="192">
                  <c:v>-80.800000000000978</c:v>
                </c:pt>
                <c:pt idx="193">
                  <c:v>-80.700000000001083</c:v>
                </c:pt>
                <c:pt idx="194">
                  <c:v>-80.600000000001046</c:v>
                </c:pt>
                <c:pt idx="195">
                  <c:v>-80.50000000000108</c:v>
                </c:pt>
                <c:pt idx="196">
                  <c:v>-80.4000000000011</c:v>
                </c:pt>
                <c:pt idx="197">
                  <c:v>-80.300000000001049</c:v>
                </c:pt>
                <c:pt idx="198">
                  <c:v>-80.200000000001083</c:v>
                </c:pt>
                <c:pt idx="199">
                  <c:v>-80.100000000001046</c:v>
                </c:pt>
                <c:pt idx="200">
                  <c:v>-80.00000000000108</c:v>
                </c:pt>
                <c:pt idx="201">
                  <c:v>-79.9000000000011</c:v>
                </c:pt>
                <c:pt idx="202">
                  <c:v>-79.800000000001049</c:v>
                </c:pt>
                <c:pt idx="203">
                  <c:v>-79.700000000001083</c:v>
                </c:pt>
                <c:pt idx="204">
                  <c:v>-79.600000000001046</c:v>
                </c:pt>
                <c:pt idx="205">
                  <c:v>-79.50000000000108</c:v>
                </c:pt>
                <c:pt idx="206">
                  <c:v>-79.4000000000011</c:v>
                </c:pt>
                <c:pt idx="207">
                  <c:v>-79.300000000001049</c:v>
                </c:pt>
                <c:pt idx="208">
                  <c:v>-79.200000000001083</c:v>
                </c:pt>
                <c:pt idx="209">
                  <c:v>-79.100000000001046</c:v>
                </c:pt>
                <c:pt idx="210">
                  <c:v>-79.00000000000108</c:v>
                </c:pt>
                <c:pt idx="211">
                  <c:v>-78.900000000001199</c:v>
                </c:pt>
                <c:pt idx="212">
                  <c:v>-78.800000000001148</c:v>
                </c:pt>
                <c:pt idx="213">
                  <c:v>-78.700000000001182</c:v>
                </c:pt>
                <c:pt idx="214">
                  <c:v>-78.600000000001145</c:v>
                </c:pt>
                <c:pt idx="215">
                  <c:v>-78.50000000000118</c:v>
                </c:pt>
                <c:pt idx="216">
                  <c:v>-78.400000000001199</c:v>
                </c:pt>
                <c:pt idx="217">
                  <c:v>-78.300000000001148</c:v>
                </c:pt>
                <c:pt idx="218">
                  <c:v>-78.200000000001182</c:v>
                </c:pt>
                <c:pt idx="219">
                  <c:v>-78.100000000001145</c:v>
                </c:pt>
                <c:pt idx="220">
                  <c:v>-78.00000000000118</c:v>
                </c:pt>
                <c:pt idx="221">
                  <c:v>-77.900000000001199</c:v>
                </c:pt>
                <c:pt idx="222">
                  <c:v>-77.800000000001148</c:v>
                </c:pt>
                <c:pt idx="223">
                  <c:v>-77.700000000001182</c:v>
                </c:pt>
                <c:pt idx="224">
                  <c:v>-77.600000000001145</c:v>
                </c:pt>
                <c:pt idx="225">
                  <c:v>-77.50000000000118</c:v>
                </c:pt>
                <c:pt idx="226">
                  <c:v>-77.400000000001199</c:v>
                </c:pt>
                <c:pt idx="227">
                  <c:v>-77.300000000001148</c:v>
                </c:pt>
                <c:pt idx="228">
                  <c:v>-77.200000000001282</c:v>
                </c:pt>
                <c:pt idx="229">
                  <c:v>-77.100000000001216</c:v>
                </c:pt>
                <c:pt idx="230">
                  <c:v>-77.000000000001279</c:v>
                </c:pt>
                <c:pt idx="231">
                  <c:v>-76.900000000001299</c:v>
                </c:pt>
                <c:pt idx="232">
                  <c:v>-76.800000000001248</c:v>
                </c:pt>
                <c:pt idx="233">
                  <c:v>-76.700000000001282</c:v>
                </c:pt>
                <c:pt idx="234">
                  <c:v>-76.600000000001216</c:v>
                </c:pt>
                <c:pt idx="235">
                  <c:v>-76.500000000001279</c:v>
                </c:pt>
                <c:pt idx="236">
                  <c:v>-76.400000000001299</c:v>
                </c:pt>
                <c:pt idx="237">
                  <c:v>-76.300000000001248</c:v>
                </c:pt>
                <c:pt idx="238">
                  <c:v>-76.200000000001282</c:v>
                </c:pt>
                <c:pt idx="239">
                  <c:v>-76.100000000001216</c:v>
                </c:pt>
                <c:pt idx="240">
                  <c:v>-76.000000000001279</c:v>
                </c:pt>
                <c:pt idx="241">
                  <c:v>-75.900000000001299</c:v>
                </c:pt>
                <c:pt idx="242">
                  <c:v>-75.800000000001248</c:v>
                </c:pt>
                <c:pt idx="243">
                  <c:v>-75.700000000001282</c:v>
                </c:pt>
                <c:pt idx="244">
                  <c:v>-75.600000000001216</c:v>
                </c:pt>
                <c:pt idx="245">
                  <c:v>-75.500000000001279</c:v>
                </c:pt>
                <c:pt idx="246">
                  <c:v>-75.400000000001398</c:v>
                </c:pt>
                <c:pt idx="247">
                  <c:v>-75.300000000001276</c:v>
                </c:pt>
                <c:pt idx="248">
                  <c:v>-75.200000000001381</c:v>
                </c:pt>
                <c:pt idx="249">
                  <c:v>-75.100000000001288</c:v>
                </c:pt>
                <c:pt idx="250">
                  <c:v>-75.000000000001378</c:v>
                </c:pt>
                <c:pt idx="251">
                  <c:v>-74.900000000001398</c:v>
                </c:pt>
                <c:pt idx="252">
                  <c:v>-74.800000000001276</c:v>
                </c:pt>
                <c:pt idx="253">
                  <c:v>-74.700000000001381</c:v>
                </c:pt>
                <c:pt idx="254">
                  <c:v>-74.600000000001288</c:v>
                </c:pt>
                <c:pt idx="255">
                  <c:v>-74.500000000001378</c:v>
                </c:pt>
                <c:pt idx="256">
                  <c:v>-74.400000000001398</c:v>
                </c:pt>
                <c:pt idx="257">
                  <c:v>-74.300000000001276</c:v>
                </c:pt>
                <c:pt idx="258">
                  <c:v>-74.200000000001381</c:v>
                </c:pt>
                <c:pt idx="259">
                  <c:v>-74.100000000001288</c:v>
                </c:pt>
                <c:pt idx="260">
                  <c:v>-74.000000000001378</c:v>
                </c:pt>
                <c:pt idx="261">
                  <c:v>-73.900000000001398</c:v>
                </c:pt>
                <c:pt idx="262">
                  <c:v>-73.800000000001276</c:v>
                </c:pt>
                <c:pt idx="263">
                  <c:v>-73.700000000001481</c:v>
                </c:pt>
                <c:pt idx="264">
                  <c:v>-73.600000000001387</c:v>
                </c:pt>
                <c:pt idx="265">
                  <c:v>-73.500000000001478</c:v>
                </c:pt>
                <c:pt idx="266">
                  <c:v>-73.400000000001498</c:v>
                </c:pt>
                <c:pt idx="267">
                  <c:v>-73.300000000001475</c:v>
                </c:pt>
                <c:pt idx="268">
                  <c:v>-73.200000000001481</c:v>
                </c:pt>
                <c:pt idx="269">
                  <c:v>-73.100000000001387</c:v>
                </c:pt>
                <c:pt idx="270">
                  <c:v>-73.000000000001478</c:v>
                </c:pt>
                <c:pt idx="271">
                  <c:v>-72.900000000001498</c:v>
                </c:pt>
                <c:pt idx="272">
                  <c:v>-72.800000000001475</c:v>
                </c:pt>
                <c:pt idx="273">
                  <c:v>-72.700000000001481</c:v>
                </c:pt>
                <c:pt idx="274">
                  <c:v>-72.600000000001387</c:v>
                </c:pt>
                <c:pt idx="275">
                  <c:v>-72.500000000001478</c:v>
                </c:pt>
                <c:pt idx="276">
                  <c:v>-72.400000000001498</c:v>
                </c:pt>
                <c:pt idx="277">
                  <c:v>-72.300000000001475</c:v>
                </c:pt>
                <c:pt idx="278">
                  <c:v>-72.200000000001481</c:v>
                </c:pt>
                <c:pt idx="279">
                  <c:v>-72.100000000001387</c:v>
                </c:pt>
                <c:pt idx="280">
                  <c:v>-72.000000000001478</c:v>
                </c:pt>
                <c:pt idx="281">
                  <c:v>-71.900000000001583</c:v>
                </c:pt>
                <c:pt idx="282">
                  <c:v>-71.800000000001546</c:v>
                </c:pt>
                <c:pt idx="283">
                  <c:v>-71.70000000000158</c:v>
                </c:pt>
                <c:pt idx="284">
                  <c:v>-71.600000000001486</c:v>
                </c:pt>
                <c:pt idx="285">
                  <c:v>-71.500000000001549</c:v>
                </c:pt>
                <c:pt idx="286">
                  <c:v>-71.400000000001583</c:v>
                </c:pt>
                <c:pt idx="287">
                  <c:v>-71.300000000001546</c:v>
                </c:pt>
                <c:pt idx="288">
                  <c:v>-71.20000000000158</c:v>
                </c:pt>
                <c:pt idx="289">
                  <c:v>-71.100000000001486</c:v>
                </c:pt>
                <c:pt idx="290">
                  <c:v>-71.000000000001549</c:v>
                </c:pt>
                <c:pt idx="291">
                  <c:v>-70.900000000001583</c:v>
                </c:pt>
                <c:pt idx="292">
                  <c:v>-70.800000000001546</c:v>
                </c:pt>
                <c:pt idx="293">
                  <c:v>-70.70000000000158</c:v>
                </c:pt>
                <c:pt idx="294">
                  <c:v>-70.600000000001486</c:v>
                </c:pt>
                <c:pt idx="295">
                  <c:v>-70.500000000001549</c:v>
                </c:pt>
                <c:pt idx="296">
                  <c:v>-70.400000000001583</c:v>
                </c:pt>
                <c:pt idx="297">
                  <c:v>-70.300000000001546</c:v>
                </c:pt>
                <c:pt idx="298">
                  <c:v>-70.20000000000158</c:v>
                </c:pt>
                <c:pt idx="299">
                  <c:v>-70.100000000001486</c:v>
                </c:pt>
                <c:pt idx="300">
                  <c:v>-70.000000000001648</c:v>
                </c:pt>
                <c:pt idx="301">
                  <c:v>-69.900000000001683</c:v>
                </c:pt>
                <c:pt idx="302">
                  <c:v>-69.800000000001646</c:v>
                </c:pt>
                <c:pt idx="303">
                  <c:v>-69.70000000000168</c:v>
                </c:pt>
                <c:pt idx="304">
                  <c:v>-69.600000000001486</c:v>
                </c:pt>
                <c:pt idx="305">
                  <c:v>-69.500000000001648</c:v>
                </c:pt>
                <c:pt idx="306">
                  <c:v>-69.400000000001683</c:v>
                </c:pt>
                <c:pt idx="307">
                  <c:v>-69.300000000001646</c:v>
                </c:pt>
                <c:pt idx="308">
                  <c:v>-69.20000000000168</c:v>
                </c:pt>
                <c:pt idx="309">
                  <c:v>-69.100000000001486</c:v>
                </c:pt>
                <c:pt idx="310">
                  <c:v>-69.000000000001648</c:v>
                </c:pt>
                <c:pt idx="311">
                  <c:v>-68.900000000001683</c:v>
                </c:pt>
                <c:pt idx="312">
                  <c:v>-68.800000000001646</c:v>
                </c:pt>
                <c:pt idx="313">
                  <c:v>-68.70000000000168</c:v>
                </c:pt>
                <c:pt idx="314">
                  <c:v>-68.600000000001486</c:v>
                </c:pt>
                <c:pt idx="315">
                  <c:v>-68.500000000001648</c:v>
                </c:pt>
                <c:pt idx="316">
                  <c:v>-68.400000000001782</c:v>
                </c:pt>
                <c:pt idx="317">
                  <c:v>-68.300000000001745</c:v>
                </c:pt>
                <c:pt idx="318">
                  <c:v>-68.200000000001779</c:v>
                </c:pt>
                <c:pt idx="319">
                  <c:v>-68.100000000001529</c:v>
                </c:pt>
                <c:pt idx="320">
                  <c:v>-68.000000000001748</c:v>
                </c:pt>
                <c:pt idx="321">
                  <c:v>-67.900000000001782</c:v>
                </c:pt>
                <c:pt idx="322">
                  <c:v>-67.800000000001745</c:v>
                </c:pt>
                <c:pt idx="323">
                  <c:v>-67.700000000001779</c:v>
                </c:pt>
                <c:pt idx="324">
                  <c:v>-67.600000000001529</c:v>
                </c:pt>
                <c:pt idx="325">
                  <c:v>-67.500000000001748</c:v>
                </c:pt>
                <c:pt idx="326">
                  <c:v>-67.400000000001782</c:v>
                </c:pt>
                <c:pt idx="327">
                  <c:v>-67.300000000001745</c:v>
                </c:pt>
                <c:pt idx="328">
                  <c:v>-67.200000000001779</c:v>
                </c:pt>
                <c:pt idx="329">
                  <c:v>-67.100000000001529</c:v>
                </c:pt>
                <c:pt idx="330">
                  <c:v>-67.000000000001748</c:v>
                </c:pt>
                <c:pt idx="331">
                  <c:v>-66.900000000001782</c:v>
                </c:pt>
                <c:pt idx="332">
                  <c:v>-66.800000000001745</c:v>
                </c:pt>
                <c:pt idx="333">
                  <c:v>-66.700000000001779</c:v>
                </c:pt>
                <c:pt idx="334">
                  <c:v>-66.600000000001629</c:v>
                </c:pt>
                <c:pt idx="335">
                  <c:v>-66.500000000001776</c:v>
                </c:pt>
                <c:pt idx="336">
                  <c:v>-66.400000000001882</c:v>
                </c:pt>
                <c:pt idx="337">
                  <c:v>-66.300000000001788</c:v>
                </c:pt>
                <c:pt idx="338">
                  <c:v>-66.200000000001879</c:v>
                </c:pt>
                <c:pt idx="339">
                  <c:v>-66.100000000001629</c:v>
                </c:pt>
                <c:pt idx="340">
                  <c:v>-66.000000000001776</c:v>
                </c:pt>
                <c:pt idx="341">
                  <c:v>-65.900000000001882</c:v>
                </c:pt>
                <c:pt idx="342">
                  <c:v>-65.800000000001788</c:v>
                </c:pt>
                <c:pt idx="343">
                  <c:v>-65.700000000001879</c:v>
                </c:pt>
                <c:pt idx="344">
                  <c:v>-65.600000000001629</c:v>
                </c:pt>
                <c:pt idx="345">
                  <c:v>-65.500000000001776</c:v>
                </c:pt>
                <c:pt idx="346">
                  <c:v>-65.400000000001882</c:v>
                </c:pt>
                <c:pt idx="347">
                  <c:v>-65.300000000001788</c:v>
                </c:pt>
                <c:pt idx="348">
                  <c:v>-65.200000000001879</c:v>
                </c:pt>
                <c:pt idx="349">
                  <c:v>-65.100000000001629</c:v>
                </c:pt>
                <c:pt idx="350">
                  <c:v>-65.000000000001776</c:v>
                </c:pt>
                <c:pt idx="351">
                  <c:v>-64.900000000001981</c:v>
                </c:pt>
                <c:pt idx="352">
                  <c:v>-64.800000000002001</c:v>
                </c:pt>
                <c:pt idx="353">
                  <c:v>-64.700000000002007</c:v>
                </c:pt>
                <c:pt idx="354">
                  <c:v>-64.600000000001714</c:v>
                </c:pt>
                <c:pt idx="355">
                  <c:v>-64.500000000002004</c:v>
                </c:pt>
                <c:pt idx="356">
                  <c:v>-64.400000000001981</c:v>
                </c:pt>
                <c:pt idx="357">
                  <c:v>-64.300000000002001</c:v>
                </c:pt>
                <c:pt idx="358">
                  <c:v>-64.200000000002007</c:v>
                </c:pt>
                <c:pt idx="359">
                  <c:v>-64.100000000001714</c:v>
                </c:pt>
                <c:pt idx="360">
                  <c:v>-64.000000000002004</c:v>
                </c:pt>
                <c:pt idx="361">
                  <c:v>-63.900000000002002</c:v>
                </c:pt>
                <c:pt idx="362">
                  <c:v>-63.800000000002001</c:v>
                </c:pt>
                <c:pt idx="363">
                  <c:v>-63.700000000002007</c:v>
                </c:pt>
                <c:pt idx="364">
                  <c:v>-63.600000000002012</c:v>
                </c:pt>
                <c:pt idx="365">
                  <c:v>-63.500000000001997</c:v>
                </c:pt>
                <c:pt idx="366">
                  <c:v>-63.400000000002002</c:v>
                </c:pt>
                <c:pt idx="367">
                  <c:v>-63.300000000002001</c:v>
                </c:pt>
                <c:pt idx="368">
                  <c:v>-63.200000000002007</c:v>
                </c:pt>
                <c:pt idx="369">
                  <c:v>-63.100000000002012</c:v>
                </c:pt>
                <c:pt idx="370">
                  <c:v>-63.000000000001997</c:v>
                </c:pt>
                <c:pt idx="371">
                  <c:v>-62.900000000002002</c:v>
                </c:pt>
                <c:pt idx="372">
                  <c:v>-62.800000000002001</c:v>
                </c:pt>
                <c:pt idx="373">
                  <c:v>-62.700000000002007</c:v>
                </c:pt>
                <c:pt idx="374">
                  <c:v>-62.600000000002012</c:v>
                </c:pt>
                <c:pt idx="375">
                  <c:v>-62.500000000001997</c:v>
                </c:pt>
                <c:pt idx="376">
                  <c:v>-62.400000000002002</c:v>
                </c:pt>
                <c:pt idx="377">
                  <c:v>-62.300000000002001</c:v>
                </c:pt>
                <c:pt idx="378">
                  <c:v>-62.200000000002007</c:v>
                </c:pt>
                <c:pt idx="379">
                  <c:v>-62.100000000002012</c:v>
                </c:pt>
                <c:pt idx="380">
                  <c:v>-62.000000000001997</c:v>
                </c:pt>
                <c:pt idx="381">
                  <c:v>-61.900000000002002</c:v>
                </c:pt>
                <c:pt idx="382">
                  <c:v>-61.800000000002001</c:v>
                </c:pt>
                <c:pt idx="383">
                  <c:v>-61.700000000002007</c:v>
                </c:pt>
                <c:pt idx="384">
                  <c:v>-61.600000000002012</c:v>
                </c:pt>
                <c:pt idx="385">
                  <c:v>-61.500000000001997</c:v>
                </c:pt>
                <c:pt idx="386">
                  <c:v>-61.400000000002002</c:v>
                </c:pt>
                <c:pt idx="387">
                  <c:v>-61.300000000002001</c:v>
                </c:pt>
                <c:pt idx="388">
                  <c:v>-61.200000000002007</c:v>
                </c:pt>
                <c:pt idx="389">
                  <c:v>-61.100000000002012</c:v>
                </c:pt>
                <c:pt idx="390">
                  <c:v>-61.000000000001997</c:v>
                </c:pt>
                <c:pt idx="391">
                  <c:v>-60.900000000002002</c:v>
                </c:pt>
                <c:pt idx="392">
                  <c:v>-60.800000000002001</c:v>
                </c:pt>
                <c:pt idx="393">
                  <c:v>-60.700000000002007</c:v>
                </c:pt>
                <c:pt idx="394">
                  <c:v>-60.600000000002012</c:v>
                </c:pt>
                <c:pt idx="395">
                  <c:v>-60.500000000001997</c:v>
                </c:pt>
                <c:pt idx="396">
                  <c:v>-60.400000000002002</c:v>
                </c:pt>
                <c:pt idx="397">
                  <c:v>-60.300000000001901</c:v>
                </c:pt>
                <c:pt idx="398">
                  <c:v>-60.200000000001999</c:v>
                </c:pt>
                <c:pt idx="399">
                  <c:v>-60.100000000001913</c:v>
                </c:pt>
                <c:pt idx="400">
                  <c:v>-60.000000000001911</c:v>
                </c:pt>
                <c:pt idx="401">
                  <c:v>-59.900000000001903</c:v>
                </c:pt>
                <c:pt idx="402">
                  <c:v>-59.800000000001901</c:v>
                </c:pt>
                <c:pt idx="403">
                  <c:v>-59.700000000001999</c:v>
                </c:pt>
                <c:pt idx="404">
                  <c:v>-59.600000000001913</c:v>
                </c:pt>
                <c:pt idx="405">
                  <c:v>-59.500000000001911</c:v>
                </c:pt>
                <c:pt idx="406">
                  <c:v>-59.400000000001903</c:v>
                </c:pt>
                <c:pt idx="407">
                  <c:v>-59.300000000001901</c:v>
                </c:pt>
                <c:pt idx="408">
                  <c:v>-59.200000000001999</c:v>
                </c:pt>
                <c:pt idx="409">
                  <c:v>-59.100000000001913</c:v>
                </c:pt>
                <c:pt idx="410">
                  <c:v>-59.000000000001911</c:v>
                </c:pt>
                <c:pt idx="411">
                  <c:v>-58.900000000001903</c:v>
                </c:pt>
                <c:pt idx="412">
                  <c:v>-58.800000000001901</c:v>
                </c:pt>
                <c:pt idx="413">
                  <c:v>-58.700000000001999</c:v>
                </c:pt>
                <c:pt idx="414">
                  <c:v>-58.600000000001913</c:v>
                </c:pt>
                <c:pt idx="415">
                  <c:v>-58.500000000001911</c:v>
                </c:pt>
                <c:pt idx="416">
                  <c:v>-58.400000000001903</c:v>
                </c:pt>
                <c:pt idx="417">
                  <c:v>-58.300000000001901</c:v>
                </c:pt>
                <c:pt idx="418">
                  <c:v>-58.200000000001999</c:v>
                </c:pt>
                <c:pt idx="419">
                  <c:v>-58.100000000001913</c:v>
                </c:pt>
                <c:pt idx="420">
                  <c:v>-58.000000000001911</c:v>
                </c:pt>
                <c:pt idx="421">
                  <c:v>-57.900000000001903</c:v>
                </c:pt>
                <c:pt idx="422">
                  <c:v>-57.800000000001901</c:v>
                </c:pt>
                <c:pt idx="423">
                  <c:v>-57.700000000001999</c:v>
                </c:pt>
                <c:pt idx="424">
                  <c:v>-57.600000000001913</c:v>
                </c:pt>
                <c:pt idx="425">
                  <c:v>-57.500000000001911</c:v>
                </c:pt>
                <c:pt idx="426">
                  <c:v>-57.400000000001903</c:v>
                </c:pt>
                <c:pt idx="427">
                  <c:v>-57.300000000001901</c:v>
                </c:pt>
                <c:pt idx="428">
                  <c:v>-57.200000000001999</c:v>
                </c:pt>
                <c:pt idx="429">
                  <c:v>-57.100000000001913</c:v>
                </c:pt>
                <c:pt idx="430">
                  <c:v>-57.000000000001911</c:v>
                </c:pt>
                <c:pt idx="431">
                  <c:v>-56.900000000001903</c:v>
                </c:pt>
                <c:pt idx="432">
                  <c:v>-56.800000000001901</c:v>
                </c:pt>
                <c:pt idx="433">
                  <c:v>-56.700000000001999</c:v>
                </c:pt>
                <c:pt idx="434">
                  <c:v>-56.600000000001913</c:v>
                </c:pt>
                <c:pt idx="435">
                  <c:v>-56.500000000001911</c:v>
                </c:pt>
                <c:pt idx="436">
                  <c:v>-56.400000000001903</c:v>
                </c:pt>
                <c:pt idx="437">
                  <c:v>-56.300000000001901</c:v>
                </c:pt>
                <c:pt idx="438">
                  <c:v>-56.200000000001999</c:v>
                </c:pt>
                <c:pt idx="439">
                  <c:v>-56.100000000001913</c:v>
                </c:pt>
                <c:pt idx="440">
                  <c:v>-56.000000000001911</c:v>
                </c:pt>
                <c:pt idx="441">
                  <c:v>-55.900000000001903</c:v>
                </c:pt>
                <c:pt idx="442">
                  <c:v>-55.800000000001901</c:v>
                </c:pt>
                <c:pt idx="443">
                  <c:v>-55.700000000001999</c:v>
                </c:pt>
                <c:pt idx="444">
                  <c:v>-55.600000000001913</c:v>
                </c:pt>
                <c:pt idx="445">
                  <c:v>-55.500000000001911</c:v>
                </c:pt>
                <c:pt idx="446">
                  <c:v>-55.400000000001903</c:v>
                </c:pt>
                <c:pt idx="447">
                  <c:v>-55.300000000001901</c:v>
                </c:pt>
                <c:pt idx="448">
                  <c:v>-55.200000000001999</c:v>
                </c:pt>
                <c:pt idx="449">
                  <c:v>-55.100000000001913</c:v>
                </c:pt>
                <c:pt idx="450">
                  <c:v>-55.000000000001911</c:v>
                </c:pt>
                <c:pt idx="451">
                  <c:v>-54.900000000001903</c:v>
                </c:pt>
                <c:pt idx="452">
                  <c:v>-54.800000000001901</c:v>
                </c:pt>
                <c:pt idx="453">
                  <c:v>-54.700000000001999</c:v>
                </c:pt>
                <c:pt idx="454">
                  <c:v>-54.600000000001913</c:v>
                </c:pt>
                <c:pt idx="455">
                  <c:v>-54.500000000001911</c:v>
                </c:pt>
                <c:pt idx="456">
                  <c:v>-54.400000000001903</c:v>
                </c:pt>
                <c:pt idx="457">
                  <c:v>-54.300000000001901</c:v>
                </c:pt>
                <c:pt idx="458">
                  <c:v>-54.200000000001999</c:v>
                </c:pt>
                <c:pt idx="459">
                  <c:v>-54.100000000001913</c:v>
                </c:pt>
                <c:pt idx="460">
                  <c:v>-54.000000000001911</c:v>
                </c:pt>
                <c:pt idx="461">
                  <c:v>-53.900000000001903</c:v>
                </c:pt>
                <c:pt idx="462">
                  <c:v>-53.800000000001901</c:v>
                </c:pt>
                <c:pt idx="463">
                  <c:v>-53.700000000001999</c:v>
                </c:pt>
                <c:pt idx="464">
                  <c:v>-53.600000000001913</c:v>
                </c:pt>
                <c:pt idx="465">
                  <c:v>-53.500000000001911</c:v>
                </c:pt>
                <c:pt idx="466">
                  <c:v>-53.400000000001903</c:v>
                </c:pt>
                <c:pt idx="467">
                  <c:v>-53.300000000001802</c:v>
                </c:pt>
                <c:pt idx="468">
                  <c:v>-53.2000000000019</c:v>
                </c:pt>
                <c:pt idx="469">
                  <c:v>-53.100000000001813</c:v>
                </c:pt>
                <c:pt idx="470">
                  <c:v>-53.000000000001812</c:v>
                </c:pt>
                <c:pt idx="471">
                  <c:v>-52.900000000001803</c:v>
                </c:pt>
                <c:pt idx="472">
                  <c:v>-52.800000000001802</c:v>
                </c:pt>
                <c:pt idx="473">
                  <c:v>-52.7000000000019</c:v>
                </c:pt>
                <c:pt idx="474">
                  <c:v>-52.600000000001813</c:v>
                </c:pt>
                <c:pt idx="475">
                  <c:v>-52.500000000001812</c:v>
                </c:pt>
                <c:pt idx="476">
                  <c:v>-52.400000000001803</c:v>
                </c:pt>
                <c:pt idx="477">
                  <c:v>-52.300000000001802</c:v>
                </c:pt>
                <c:pt idx="478">
                  <c:v>-52.2000000000019</c:v>
                </c:pt>
                <c:pt idx="479">
                  <c:v>-52.100000000001813</c:v>
                </c:pt>
                <c:pt idx="480">
                  <c:v>-52.000000000001812</c:v>
                </c:pt>
                <c:pt idx="481">
                  <c:v>-51.900000000001803</c:v>
                </c:pt>
                <c:pt idx="482">
                  <c:v>-51.800000000001802</c:v>
                </c:pt>
                <c:pt idx="483">
                  <c:v>-51.7000000000019</c:v>
                </c:pt>
                <c:pt idx="484">
                  <c:v>-51.600000000001813</c:v>
                </c:pt>
                <c:pt idx="485">
                  <c:v>-51.500000000001812</c:v>
                </c:pt>
                <c:pt idx="486">
                  <c:v>-51.400000000001803</c:v>
                </c:pt>
                <c:pt idx="487">
                  <c:v>-51.300000000001802</c:v>
                </c:pt>
                <c:pt idx="488">
                  <c:v>-51.2000000000019</c:v>
                </c:pt>
                <c:pt idx="489">
                  <c:v>-51.100000000001813</c:v>
                </c:pt>
                <c:pt idx="490">
                  <c:v>-51.000000000001812</c:v>
                </c:pt>
                <c:pt idx="491">
                  <c:v>-50.900000000001803</c:v>
                </c:pt>
                <c:pt idx="492">
                  <c:v>-50.800000000001802</c:v>
                </c:pt>
                <c:pt idx="493">
                  <c:v>-50.7000000000019</c:v>
                </c:pt>
                <c:pt idx="494">
                  <c:v>-50.600000000001813</c:v>
                </c:pt>
                <c:pt idx="495">
                  <c:v>-50.500000000001812</c:v>
                </c:pt>
                <c:pt idx="496">
                  <c:v>-50.400000000001803</c:v>
                </c:pt>
                <c:pt idx="497">
                  <c:v>-50.300000000001802</c:v>
                </c:pt>
                <c:pt idx="498">
                  <c:v>-50.2000000000019</c:v>
                </c:pt>
                <c:pt idx="499">
                  <c:v>-50.100000000001813</c:v>
                </c:pt>
                <c:pt idx="500">
                  <c:v>-50.000000000001812</c:v>
                </c:pt>
                <c:pt idx="501">
                  <c:v>-49.900000000001803</c:v>
                </c:pt>
                <c:pt idx="502">
                  <c:v>-49.800000000001802</c:v>
                </c:pt>
                <c:pt idx="503">
                  <c:v>-49.7000000000019</c:v>
                </c:pt>
                <c:pt idx="504">
                  <c:v>-49.600000000001813</c:v>
                </c:pt>
                <c:pt idx="505">
                  <c:v>-49.500000000001812</c:v>
                </c:pt>
                <c:pt idx="506">
                  <c:v>-49.400000000001803</c:v>
                </c:pt>
                <c:pt idx="507">
                  <c:v>-49.300000000001802</c:v>
                </c:pt>
                <c:pt idx="508">
                  <c:v>-49.2000000000019</c:v>
                </c:pt>
                <c:pt idx="509">
                  <c:v>-49.100000000001813</c:v>
                </c:pt>
                <c:pt idx="510">
                  <c:v>-49.000000000001812</c:v>
                </c:pt>
                <c:pt idx="511">
                  <c:v>-48.900000000001803</c:v>
                </c:pt>
                <c:pt idx="512">
                  <c:v>-48.800000000001802</c:v>
                </c:pt>
                <c:pt idx="513">
                  <c:v>-48.7000000000019</c:v>
                </c:pt>
                <c:pt idx="514">
                  <c:v>-48.600000000001813</c:v>
                </c:pt>
                <c:pt idx="515">
                  <c:v>-48.500000000001812</c:v>
                </c:pt>
                <c:pt idx="516">
                  <c:v>-48.400000000001803</c:v>
                </c:pt>
                <c:pt idx="517">
                  <c:v>-48.300000000001802</c:v>
                </c:pt>
                <c:pt idx="518">
                  <c:v>-48.2000000000019</c:v>
                </c:pt>
                <c:pt idx="519">
                  <c:v>-48.100000000001813</c:v>
                </c:pt>
                <c:pt idx="520">
                  <c:v>-48.000000000001812</c:v>
                </c:pt>
                <c:pt idx="521">
                  <c:v>-47.900000000001803</c:v>
                </c:pt>
                <c:pt idx="522">
                  <c:v>-47.800000000001802</c:v>
                </c:pt>
                <c:pt idx="523">
                  <c:v>-47.7000000000019</c:v>
                </c:pt>
                <c:pt idx="524">
                  <c:v>-47.600000000001813</c:v>
                </c:pt>
                <c:pt idx="525">
                  <c:v>-47.500000000001812</c:v>
                </c:pt>
                <c:pt idx="526">
                  <c:v>-47.400000000001803</c:v>
                </c:pt>
                <c:pt idx="527">
                  <c:v>-47.300000000001802</c:v>
                </c:pt>
                <c:pt idx="528">
                  <c:v>-47.2000000000019</c:v>
                </c:pt>
                <c:pt idx="529">
                  <c:v>-47.100000000001813</c:v>
                </c:pt>
                <c:pt idx="530">
                  <c:v>-47.000000000001812</c:v>
                </c:pt>
                <c:pt idx="531">
                  <c:v>-46.900000000001803</c:v>
                </c:pt>
                <c:pt idx="532">
                  <c:v>-46.800000000001802</c:v>
                </c:pt>
                <c:pt idx="533">
                  <c:v>-46.7000000000019</c:v>
                </c:pt>
                <c:pt idx="534">
                  <c:v>-46.600000000001813</c:v>
                </c:pt>
                <c:pt idx="535">
                  <c:v>-46.500000000001812</c:v>
                </c:pt>
                <c:pt idx="536">
                  <c:v>-46.400000000001803</c:v>
                </c:pt>
                <c:pt idx="537">
                  <c:v>-46.300000000001802</c:v>
                </c:pt>
                <c:pt idx="538">
                  <c:v>-46.200000000001801</c:v>
                </c:pt>
                <c:pt idx="539">
                  <c:v>-46.100000000001799</c:v>
                </c:pt>
                <c:pt idx="540">
                  <c:v>-46.000000000001698</c:v>
                </c:pt>
                <c:pt idx="541">
                  <c:v>-45.900000000001697</c:v>
                </c:pt>
                <c:pt idx="542">
                  <c:v>-45.800000000001702</c:v>
                </c:pt>
                <c:pt idx="543">
                  <c:v>-45.700000000001801</c:v>
                </c:pt>
                <c:pt idx="544">
                  <c:v>-45.600000000001799</c:v>
                </c:pt>
                <c:pt idx="545">
                  <c:v>-45.500000000001698</c:v>
                </c:pt>
                <c:pt idx="546">
                  <c:v>-45.400000000001697</c:v>
                </c:pt>
                <c:pt idx="547">
                  <c:v>-45.300000000001702</c:v>
                </c:pt>
                <c:pt idx="548">
                  <c:v>-45.200000000001801</c:v>
                </c:pt>
                <c:pt idx="549">
                  <c:v>-45.100000000001799</c:v>
                </c:pt>
                <c:pt idx="550">
                  <c:v>-45.000000000001698</c:v>
                </c:pt>
                <c:pt idx="551">
                  <c:v>-44.900000000001697</c:v>
                </c:pt>
                <c:pt idx="552">
                  <c:v>-44.800000000001702</c:v>
                </c:pt>
                <c:pt idx="553">
                  <c:v>-44.700000000001801</c:v>
                </c:pt>
                <c:pt idx="554">
                  <c:v>-44.600000000001799</c:v>
                </c:pt>
                <c:pt idx="555">
                  <c:v>-44.500000000001698</c:v>
                </c:pt>
                <c:pt idx="556">
                  <c:v>-44.400000000001697</c:v>
                </c:pt>
                <c:pt idx="557">
                  <c:v>-44.300000000001702</c:v>
                </c:pt>
                <c:pt idx="558">
                  <c:v>-44.200000000001801</c:v>
                </c:pt>
                <c:pt idx="559">
                  <c:v>-44.100000000001799</c:v>
                </c:pt>
                <c:pt idx="560">
                  <c:v>-44.000000000001698</c:v>
                </c:pt>
                <c:pt idx="561">
                  <c:v>-43.900000000001697</c:v>
                </c:pt>
                <c:pt idx="562">
                  <c:v>-43.800000000001702</c:v>
                </c:pt>
                <c:pt idx="563">
                  <c:v>-43.700000000001801</c:v>
                </c:pt>
                <c:pt idx="564">
                  <c:v>-43.600000000001799</c:v>
                </c:pt>
                <c:pt idx="565">
                  <c:v>-43.500000000001698</c:v>
                </c:pt>
                <c:pt idx="566">
                  <c:v>-43.400000000001697</c:v>
                </c:pt>
                <c:pt idx="567">
                  <c:v>-43.300000000001702</c:v>
                </c:pt>
                <c:pt idx="568">
                  <c:v>-43.200000000001801</c:v>
                </c:pt>
                <c:pt idx="569">
                  <c:v>-43.100000000001799</c:v>
                </c:pt>
                <c:pt idx="570">
                  <c:v>-43.000000000001698</c:v>
                </c:pt>
                <c:pt idx="571">
                  <c:v>-42.900000000001697</c:v>
                </c:pt>
                <c:pt idx="572">
                  <c:v>-42.800000000001702</c:v>
                </c:pt>
                <c:pt idx="573">
                  <c:v>-42.700000000001801</c:v>
                </c:pt>
                <c:pt idx="574">
                  <c:v>-42.600000000001799</c:v>
                </c:pt>
                <c:pt idx="575">
                  <c:v>-42.500000000001698</c:v>
                </c:pt>
                <c:pt idx="576">
                  <c:v>-42.400000000001697</c:v>
                </c:pt>
                <c:pt idx="577">
                  <c:v>-42.300000000001702</c:v>
                </c:pt>
                <c:pt idx="578">
                  <c:v>-42.200000000001801</c:v>
                </c:pt>
                <c:pt idx="579">
                  <c:v>-42.100000000001799</c:v>
                </c:pt>
                <c:pt idx="580">
                  <c:v>-42.000000000001698</c:v>
                </c:pt>
                <c:pt idx="581">
                  <c:v>-41.900000000001697</c:v>
                </c:pt>
                <c:pt idx="582">
                  <c:v>-41.800000000001702</c:v>
                </c:pt>
                <c:pt idx="583">
                  <c:v>-41.700000000001801</c:v>
                </c:pt>
                <c:pt idx="584">
                  <c:v>-41.600000000001799</c:v>
                </c:pt>
                <c:pt idx="585">
                  <c:v>-41.500000000001698</c:v>
                </c:pt>
                <c:pt idx="586">
                  <c:v>-41.400000000001697</c:v>
                </c:pt>
                <c:pt idx="587">
                  <c:v>-41.300000000001702</c:v>
                </c:pt>
                <c:pt idx="588">
                  <c:v>-41.200000000001801</c:v>
                </c:pt>
                <c:pt idx="589">
                  <c:v>-41.100000000001799</c:v>
                </c:pt>
                <c:pt idx="590">
                  <c:v>-41.000000000001698</c:v>
                </c:pt>
                <c:pt idx="591">
                  <c:v>-40.900000000001697</c:v>
                </c:pt>
                <c:pt idx="592">
                  <c:v>-40.800000000001702</c:v>
                </c:pt>
                <c:pt idx="593">
                  <c:v>-40.700000000001801</c:v>
                </c:pt>
                <c:pt idx="594">
                  <c:v>-40.600000000001799</c:v>
                </c:pt>
                <c:pt idx="595">
                  <c:v>-40.500000000001698</c:v>
                </c:pt>
                <c:pt idx="596">
                  <c:v>-40.400000000001697</c:v>
                </c:pt>
                <c:pt idx="597">
                  <c:v>-40.300000000001702</c:v>
                </c:pt>
                <c:pt idx="598">
                  <c:v>-40.200000000001801</c:v>
                </c:pt>
                <c:pt idx="599">
                  <c:v>-40.100000000001799</c:v>
                </c:pt>
                <c:pt idx="600">
                  <c:v>-40.000000000001698</c:v>
                </c:pt>
                <c:pt idx="601">
                  <c:v>-39.900000000001697</c:v>
                </c:pt>
                <c:pt idx="602">
                  <c:v>-39.800000000001702</c:v>
                </c:pt>
                <c:pt idx="603">
                  <c:v>-39.700000000001801</c:v>
                </c:pt>
                <c:pt idx="604">
                  <c:v>-39.600000000001799</c:v>
                </c:pt>
                <c:pt idx="605">
                  <c:v>-39.500000000001698</c:v>
                </c:pt>
                <c:pt idx="606">
                  <c:v>-39.400000000001697</c:v>
                </c:pt>
                <c:pt idx="607">
                  <c:v>-39.300000000001702</c:v>
                </c:pt>
                <c:pt idx="608">
                  <c:v>-39.200000000001602</c:v>
                </c:pt>
                <c:pt idx="609">
                  <c:v>-39.1000000000016</c:v>
                </c:pt>
                <c:pt idx="610">
                  <c:v>-39.000000000001599</c:v>
                </c:pt>
                <c:pt idx="611">
                  <c:v>-38.900000000001597</c:v>
                </c:pt>
                <c:pt idx="612">
                  <c:v>-38.800000000001603</c:v>
                </c:pt>
                <c:pt idx="613">
                  <c:v>-38.700000000001602</c:v>
                </c:pt>
                <c:pt idx="614">
                  <c:v>-38.6000000000016</c:v>
                </c:pt>
                <c:pt idx="615">
                  <c:v>-38.500000000001599</c:v>
                </c:pt>
                <c:pt idx="616">
                  <c:v>-38.400000000001597</c:v>
                </c:pt>
                <c:pt idx="617">
                  <c:v>-38.300000000001603</c:v>
                </c:pt>
                <c:pt idx="618">
                  <c:v>-38.200000000001602</c:v>
                </c:pt>
                <c:pt idx="619">
                  <c:v>-38.1000000000016</c:v>
                </c:pt>
                <c:pt idx="620">
                  <c:v>-38.000000000001599</c:v>
                </c:pt>
                <c:pt idx="621">
                  <c:v>-37.900000000001597</c:v>
                </c:pt>
                <c:pt idx="622">
                  <c:v>-37.800000000001603</c:v>
                </c:pt>
                <c:pt idx="623">
                  <c:v>-37.700000000001602</c:v>
                </c:pt>
                <c:pt idx="624">
                  <c:v>-37.6000000000016</c:v>
                </c:pt>
                <c:pt idx="625">
                  <c:v>-37.500000000001599</c:v>
                </c:pt>
                <c:pt idx="626">
                  <c:v>-37.400000000001597</c:v>
                </c:pt>
                <c:pt idx="627">
                  <c:v>-37.300000000001603</c:v>
                </c:pt>
                <c:pt idx="628">
                  <c:v>-37.200000000001602</c:v>
                </c:pt>
                <c:pt idx="629">
                  <c:v>-37.1000000000016</c:v>
                </c:pt>
                <c:pt idx="630">
                  <c:v>-37.000000000001599</c:v>
                </c:pt>
                <c:pt idx="631">
                  <c:v>-36.900000000001597</c:v>
                </c:pt>
                <c:pt idx="632">
                  <c:v>-36.800000000001603</c:v>
                </c:pt>
                <c:pt idx="633">
                  <c:v>-36.700000000001602</c:v>
                </c:pt>
                <c:pt idx="634">
                  <c:v>-36.6000000000016</c:v>
                </c:pt>
                <c:pt idx="635">
                  <c:v>-36.500000000001599</c:v>
                </c:pt>
                <c:pt idx="636">
                  <c:v>-36.400000000001597</c:v>
                </c:pt>
                <c:pt idx="637">
                  <c:v>-36.300000000001603</c:v>
                </c:pt>
                <c:pt idx="638">
                  <c:v>-36.200000000001602</c:v>
                </c:pt>
                <c:pt idx="639">
                  <c:v>-36.1000000000016</c:v>
                </c:pt>
                <c:pt idx="640">
                  <c:v>-36.000000000001599</c:v>
                </c:pt>
                <c:pt idx="641">
                  <c:v>-35.900000000001597</c:v>
                </c:pt>
                <c:pt idx="642">
                  <c:v>-35.800000000001603</c:v>
                </c:pt>
                <c:pt idx="643">
                  <c:v>-35.700000000001602</c:v>
                </c:pt>
                <c:pt idx="644">
                  <c:v>-35.6000000000016</c:v>
                </c:pt>
                <c:pt idx="645">
                  <c:v>-35.500000000001599</c:v>
                </c:pt>
                <c:pt idx="646">
                  <c:v>-35.400000000001597</c:v>
                </c:pt>
                <c:pt idx="647">
                  <c:v>-35.300000000001603</c:v>
                </c:pt>
                <c:pt idx="648">
                  <c:v>-35.200000000001602</c:v>
                </c:pt>
                <c:pt idx="649">
                  <c:v>-35.1000000000016</c:v>
                </c:pt>
                <c:pt idx="650">
                  <c:v>-35.000000000001599</c:v>
                </c:pt>
                <c:pt idx="651">
                  <c:v>-34.900000000001597</c:v>
                </c:pt>
                <c:pt idx="652">
                  <c:v>-34.800000000001603</c:v>
                </c:pt>
                <c:pt idx="653">
                  <c:v>-34.700000000001602</c:v>
                </c:pt>
                <c:pt idx="654">
                  <c:v>-34.6000000000016</c:v>
                </c:pt>
                <c:pt idx="655">
                  <c:v>-34.500000000001599</c:v>
                </c:pt>
                <c:pt idx="656">
                  <c:v>-34.400000000001597</c:v>
                </c:pt>
                <c:pt idx="657">
                  <c:v>-34.300000000001603</c:v>
                </c:pt>
                <c:pt idx="658">
                  <c:v>-34.200000000001602</c:v>
                </c:pt>
                <c:pt idx="659">
                  <c:v>-34.1000000000016</c:v>
                </c:pt>
                <c:pt idx="660">
                  <c:v>-34.000000000001599</c:v>
                </c:pt>
                <c:pt idx="661">
                  <c:v>-33.900000000001597</c:v>
                </c:pt>
                <c:pt idx="662">
                  <c:v>-33.800000000001603</c:v>
                </c:pt>
                <c:pt idx="663">
                  <c:v>-33.700000000001602</c:v>
                </c:pt>
                <c:pt idx="664">
                  <c:v>-33.6000000000016</c:v>
                </c:pt>
                <c:pt idx="665">
                  <c:v>-33.500000000001599</c:v>
                </c:pt>
                <c:pt idx="666">
                  <c:v>-33.400000000001597</c:v>
                </c:pt>
                <c:pt idx="667">
                  <c:v>-33.300000000001603</c:v>
                </c:pt>
                <c:pt idx="668">
                  <c:v>-33.200000000001602</c:v>
                </c:pt>
                <c:pt idx="669">
                  <c:v>-33.1000000000016</c:v>
                </c:pt>
                <c:pt idx="670">
                  <c:v>-33.000000000001599</c:v>
                </c:pt>
                <c:pt idx="671">
                  <c:v>-32.900000000001597</c:v>
                </c:pt>
                <c:pt idx="672">
                  <c:v>-32.800000000001603</c:v>
                </c:pt>
                <c:pt idx="673">
                  <c:v>-32.700000000001602</c:v>
                </c:pt>
                <c:pt idx="674">
                  <c:v>-32.6000000000016</c:v>
                </c:pt>
                <c:pt idx="675">
                  <c:v>-32.500000000001599</c:v>
                </c:pt>
                <c:pt idx="676">
                  <c:v>-32.400000000001597</c:v>
                </c:pt>
                <c:pt idx="677">
                  <c:v>-32.300000000001603</c:v>
                </c:pt>
                <c:pt idx="678">
                  <c:v>-32.200000000001502</c:v>
                </c:pt>
                <c:pt idx="679">
                  <c:v>-32.100000000001501</c:v>
                </c:pt>
                <c:pt idx="680">
                  <c:v>-32.000000000001499</c:v>
                </c:pt>
                <c:pt idx="681">
                  <c:v>-31.900000000001491</c:v>
                </c:pt>
                <c:pt idx="682">
                  <c:v>-31.8000000000015</c:v>
                </c:pt>
                <c:pt idx="683">
                  <c:v>-31.700000000001499</c:v>
                </c:pt>
                <c:pt idx="684">
                  <c:v>-31.600000000001501</c:v>
                </c:pt>
                <c:pt idx="685">
                  <c:v>-31.500000000001499</c:v>
                </c:pt>
                <c:pt idx="686">
                  <c:v>-31.400000000001491</c:v>
                </c:pt>
                <c:pt idx="687">
                  <c:v>-31.3000000000015</c:v>
                </c:pt>
                <c:pt idx="688">
                  <c:v>-31.200000000001499</c:v>
                </c:pt>
                <c:pt idx="689">
                  <c:v>-31.100000000001501</c:v>
                </c:pt>
                <c:pt idx="690">
                  <c:v>-31.000000000001499</c:v>
                </c:pt>
                <c:pt idx="691">
                  <c:v>-30.900000000001491</c:v>
                </c:pt>
                <c:pt idx="692">
                  <c:v>-30.8000000000015</c:v>
                </c:pt>
                <c:pt idx="693">
                  <c:v>-30.700000000001499</c:v>
                </c:pt>
                <c:pt idx="694">
                  <c:v>-30.600000000001501</c:v>
                </c:pt>
                <c:pt idx="695">
                  <c:v>-30.500000000001499</c:v>
                </c:pt>
                <c:pt idx="696">
                  <c:v>-30.400000000001491</c:v>
                </c:pt>
                <c:pt idx="697">
                  <c:v>-30.3000000000015</c:v>
                </c:pt>
                <c:pt idx="698">
                  <c:v>-30.200000000001499</c:v>
                </c:pt>
                <c:pt idx="699">
                  <c:v>-30.100000000001501</c:v>
                </c:pt>
                <c:pt idx="700">
                  <c:v>-30.000000000001499</c:v>
                </c:pt>
                <c:pt idx="701">
                  <c:v>-29.900000000001491</c:v>
                </c:pt>
                <c:pt idx="702">
                  <c:v>-29.8000000000015</c:v>
                </c:pt>
                <c:pt idx="703">
                  <c:v>-29.700000000001499</c:v>
                </c:pt>
                <c:pt idx="704">
                  <c:v>-29.600000000001501</c:v>
                </c:pt>
                <c:pt idx="705">
                  <c:v>-29.500000000001499</c:v>
                </c:pt>
                <c:pt idx="706">
                  <c:v>-29.400000000001491</c:v>
                </c:pt>
                <c:pt idx="707">
                  <c:v>-29.3000000000015</c:v>
                </c:pt>
                <c:pt idx="708">
                  <c:v>-29.200000000001499</c:v>
                </c:pt>
                <c:pt idx="709">
                  <c:v>-29.100000000001501</c:v>
                </c:pt>
                <c:pt idx="710">
                  <c:v>-29.000000000001499</c:v>
                </c:pt>
                <c:pt idx="711">
                  <c:v>-28.900000000001491</c:v>
                </c:pt>
                <c:pt idx="712">
                  <c:v>-28.8000000000015</c:v>
                </c:pt>
                <c:pt idx="713">
                  <c:v>-28.700000000001499</c:v>
                </c:pt>
                <c:pt idx="714">
                  <c:v>-28.600000000001501</c:v>
                </c:pt>
                <c:pt idx="715">
                  <c:v>-28.500000000001499</c:v>
                </c:pt>
                <c:pt idx="716">
                  <c:v>-28.400000000001491</c:v>
                </c:pt>
                <c:pt idx="717">
                  <c:v>-28.3000000000015</c:v>
                </c:pt>
                <c:pt idx="718">
                  <c:v>-28.200000000001499</c:v>
                </c:pt>
                <c:pt idx="719">
                  <c:v>-28.100000000001501</c:v>
                </c:pt>
                <c:pt idx="720">
                  <c:v>-28.000000000001499</c:v>
                </c:pt>
                <c:pt idx="721">
                  <c:v>-27.900000000001491</c:v>
                </c:pt>
                <c:pt idx="722">
                  <c:v>-27.8000000000015</c:v>
                </c:pt>
                <c:pt idx="723">
                  <c:v>-27.700000000001499</c:v>
                </c:pt>
                <c:pt idx="724">
                  <c:v>-27.600000000001501</c:v>
                </c:pt>
                <c:pt idx="725">
                  <c:v>-27.500000000001499</c:v>
                </c:pt>
                <c:pt idx="726">
                  <c:v>-27.400000000001491</c:v>
                </c:pt>
                <c:pt idx="727">
                  <c:v>-27.3000000000015</c:v>
                </c:pt>
                <c:pt idx="728">
                  <c:v>-27.200000000001499</c:v>
                </c:pt>
                <c:pt idx="729">
                  <c:v>-27.100000000001501</c:v>
                </c:pt>
                <c:pt idx="730">
                  <c:v>-27.000000000001499</c:v>
                </c:pt>
                <c:pt idx="731">
                  <c:v>-26.900000000001491</c:v>
                </c:pt>
                <c:pt idx="732">
                  <c:v>-26.8000000000015</c:v>
                </c:pt>
                <c:pt idx="733">
                  <c:v>-26.700000000001499</c:v>
                </c:pt>
                <c:pt idx="734">
                  <c:v>-26.600000000001501</c:v>
                </c:pt>
                <c:pt idx="735">
                  <c:v>-26.500000000001499</c:v>
                </c:pt>
                <c:pt idx="736">
                  <c:v>-26.400000000001491</c:v>
                </c:pt>
                <c:pt idx="737">
                  <c:v>-26.3000000000015</c:v>
                </c:pt>
                <c:pt idx="738">
                  <c:v>-26.200000000001499</c:v>
                </c:pt>
                <c:pt idx="739">
                  <c:v>-26.100000000001501</c:v>
                </c:pt>
                <c:pt idx="740">
                  <c:v>-26.000000000001499</c:v>
                </c:pt>
                <c:pt idx="741">
                  <c:v>-25.900000000001491</c:v>
                </c:pt>
                <c:pt idx="742">
                  <c:v>-25.8000000000015</c:v>
                </c:pt>
                <c:pt idx="743">
                  <c:v>-25.700000000001499</c:v>
                </c:pt>
                <c:pt idx="744">
                  <c:v>-25.600000000001501</c:v>
                </c:pt>
                <c:pt idx="745">
                  <c:v>-25.500000000001499</c:v>
                </c:pt>
                <c:pt idx="746">
                  <c:v>-25.400000000001491</c:v>
                </c:pt>
                <c:pt idx="747">
                  <c:v>-25.3000000000015</c:v>
                </c:pt>
                <c:pt idx="748">
                  <c:v>-25.200000000001499</c:v>
                </c:pt>
                <c:pt idx="749">
                  <c:v>-25.100000000001401</c:v>
                </c:pt>
                <c:pt idx="750">
                  <c:v>-25.0000000000014</c:v>
                </c:pt>
                <c:pt idx="751">
                  <c:v>-24.90000000000132</c:v>
                </c:pt>
                <c:pt idx="752">
                  <c:v>-24.8000000000014</c:v>
                </c:pt>
                <c:pt idx="753">
                  <c:v>-24.700000000001349</c:v>
                </c:pt>
                <c:pt idx="754">
                  <c:v>-24.600000000001401</c:v>
                </c:pt>
                <c:pt idx="755">
                  <c:v>-24.5000000000014</c:v>
                </c:pt>
                <c:pt idx="756">
                  <c:v>-24.40000000000132</c:v>
                </c:pt>
                <c:pt idx="757">
                  <c:v>-24.3000000000014</c:v>
                </c:pt>
                <c:pt idx="758">
                  <c:v>-24.200000000001349</c:v>
                </c:pt>
                <c:pt idx="759">
                  <c:v>-24.100000000001401</c:v>
                </c:pt>
                <c:pt idx="760">
                  <c:v>-24.0000000000014</c:v>
                </c:pt>
                <c:pt idx="761">
                  <c:v>-23.90000000000132</c:v>
                </c:pt>
                <c:pt idx="762">
                  <c:v>-23.8000000000014</c:v>
                </c:pt>
                <c:pt idx="763">
                  <c:v>-23.700000000001349</c:v>
                </c:pt>
                <c:pt idx="764">
                  <c:v>-23.600000000001401</c:v>
                </c:pt>
                <c:pt idx="765">
                  <c:v>-23.5000000000014</c:v>
                </c:pt>
                <c:pt idx="766">
                  <c:v>-23.40000000000132</c:v>
                </c:pt>
                <c:pt idx="767">
                  <c:v>-23.3000000000014</c:v>
                </c:pt>
                <c:pt idx="768">
                  <c:v>-23.200000000001349</c:v>
                </c:pt>
                <c:pt idx="769">
                  <c:v>-23.100000000001401</c:v>
                </c:pt>
                <c:pt idx="770">
                  <c:v>-23.0000000000014</c:v>
                </c:pt>
                <c:pt idx="771">
                  <c:v>-22.90000000000132</c:v>
                </c:pt>
                <c:pt idx="772">
                  <c:v>-22.8000000000014</c:v>
                </c:pt>
                <c:pt idx="773">
                  <c:v>-22.700000000001349</c:v>
                </c:pt>
                <c:pt idx="774">
                  <c:v>-22.600000000001401</c:v>
                </c:pt>
                <c:pt idx="775">
                  <c:v>-22.5000000000014</c:v>
                </c:pt>
                <c:pt idx="776">
                  <c:v>-22.40000000000132</c:v>
                </c:pt>
                <c:pt idx="777">
                  <c:v>-22.3000000000014</c:v>
                </c:pt>
                <c:pt idx="778">
                  <c:v>-22.200000000001349</c:v>
                </c:pt>
                <c:pt idx="779">
                  <c:v>-22.100000000001401</c:v>
                </c:pt>
                <c:pt idx="780">
                  <c:v>-22.0000000000014</c:v>
                </c:pt>
                <c:pt idx="781">
                  <c:v>-21.90000000000132</c:v>
                </c:pt>
                <c:pt idx="782">
                  <c:v>-21.8000000000014</c:v>
                </c:pt>
                <c:pt idx="783">
                  <c:v>-21.700000000001349</c:v>
                </c:pt>
                <c:pt idx="784">
                  <c:v>-21.600000000001401</c:v>
                </c:pt>
                <c:pt idx="785">
                  <c:v>-21.5000000000014</c:v>
                </c:pt>
                <c:pt idx="786">
                  <c:v>-21.40000000000132</c:v>
                </c:pt>
                <c:pt idx="787">
                  <c:v>-21.3000000000014</c:v>
                </c:pt>
                <c:pt idx="788">
                  <c:v>-21.200000000001349</c:v>
                </c:pt>
                <c:pt idx="789">
                  <c:v>-21.100000000001401</c:v>
                </c:pt>
                <c:pt idx="790">
                  <c:v>-21.0000000000014</c:v>
                </c:pt>
                <c:pt idx="791">
                  <c:v>-20.90000000000132</c:v>
                </c:pt>
                <c:pt idx="792">
                  <c:v>-20.8000000000014</c:v>
                </c:pt>
                <c:pt idx="793">
                  <c:v>-20.700000000001349</c:v>
                </c:pt>
                <c:pt idx="794">
                  <c:v>-20.600000000001401</c:v>
                </c:pt>
                <c:pt idx="795">
                  <c:v>-20.5000000000014</c:v>
                </c:pt>
                <c:pt idx="796">
                  <c:v>-20.40000000000132</c:v>
                </c:pt>
                <c:pt idx="797">
                  <c:v>-20.3000000000014</c:v>
                </c:pt>
                <c:pt idx="798">
                  <c:v>-20.200000000001349</c:v>
                </c:pt>
                <c:pt idx="799">
                  <c:v>-20.100000000001401</c:v>
                </c:pt>
                <c:pt idx="800">
                  <c:v>-20.0000000000014</c:v>
                </c:pt>
                <c:pt idx="801">
                  <c:v>-19.90000000000132</c:v>
                </c:pt>
                <c:pt idx="802">
                  <c:v>-19.8000000000014</c:v>
                </c:pt>
                <c:pt idx="803">
                  <c:v>-19.700000000001349</c:v>
                </c:pt>
                <c:pt idx="804">
                  <c:v>-19.600000000001401</c:v>
                </c:pt>
                <c:pt idx="805">
                  <c:v>-19.5000000000014</c:v>
                </c:pt>
                <c:pt idx="806">
                  <c:v>-19.40000000000132</c:v>
                </c:pt>
                <c:pt idx="807">
                  <c:v>-19.3000000000014</c:v>
                </c:pt>
                <c:pt idx="808">
                  <c:v>-19.200000000001349</c:v>
                </c:pt>
                <c:pt idx="809">
                  <c:v>-19.100000000001401</c:v>
                </c:pt>
                <c:pt idx="810">
                  <c:v>-19.0000000000014</c:v>
                </c:pt>
                <c:pt idx="811">
                  <c:v>-18.90000000000132</c:v>
                </c:pt>
                <c:pt idx="812">
                  <c:v>-18.8000000000014</c:v>
                </c:pt>
                <c:pt idx="813">
                  <c:v>-18.700000000001349</c:v>
                </c:pt>
                <c:pt idx="814">
                  <c:v>-18.600000000001401</c:v>
                </c:pt>
                <c:pt idx="815">
                  <c:v>-18.5000000000014</c:v>
                </c:pt>
                <c:pt idx="816">
                  <c:v>-18.40000000000132</c:v>
                </c:pt>
                <c:pt idx="817">
                  <c:v>-18.3000000000014</c:v>
                </c:pt>
                <c:pt idx="818">
                  <c:v>-18.200000000001349</c:v>
                </c:pt>
                <c:pt idx="819">
                  <c:v>-18.100000000001302</c:v>
                </c:pt>
                <c:pt idx="820">
                  <c:v>-18.00000000000129</c:v>
                </c:pt>
                <c:pt idx="821">
                  <c:v>-17.900000000001249</c:v>
                </c:pt>
                <c:pt idx="822">
                  <c:v>-17.80000000000129</c:v>
                </c:pt>
                <c:pt idx="823">
                  <c:v>-17.700000000001289</c:v>
                </c:pt>
                <c:pt idx="824">
                  <c:v>-17.600000000001302</c:v>
                </c:pt>
                <c:pt idx="825">
                  <c:v>-17.50000000000129</c:v>
                </c:pt>
                <c:pt idx="826">
                  <c:v>-17.400000000001249</c:v>
                </c:pt>
                <c:pt idx="827">
                  <c:v>-17.30000000000129</c:v>
                </c:pt>
                <c:pt idx="828">
                  <c:v>-17.200000000001289</c:v>
                </c:pt>
                <c:pt idx="829">
                  <c:v>-17.100000000001302</c:v>
                </c:pt>
                <c:pt idx="830">
                  <c:v>-17.00000000000129</c:v>
                </c:pt>
                <c:pt idx="831">
                  <c:v>-16.900000000001249</c:v>
                </c:pt>
                <c:pt idx="832">
                  <c:v>-16.80000000000129</c:v>
                </c:pt>
                <c:pt idx="833">
                  <c:v>-16.700000000001289</c:v>
                </c:pt>
                <c:pt idx="834">
                  <c:v>-16.600000000001302</c:v>
                </c:pt>
                <c:pt idx="835">
                  <c:v>-16.50000000000129</c:v>
                </c:pt>
                <c:pt idx="836">
                  <c:v>-16.400000000001249</c:v>
                </c:pt>
                <c:pt idx="837">
                  <c:v>-16.30000000000129</c:v>
                </c:pt>
                <c:pt idx="838">
                  <c:v>-16.200000000001289</c:v>
                </c:pt>
                <c:pt idx="839">
                  <c:v>-16.100000000001302</c:v>
                </c:pt>
                <c:pt idx="840">
                  <c:v>-16.00000000000129</c:v>
                </c:pt>
                <c:pt idx="841">
                  <c:v>-15.900000000001301</c:v>
                </c:pt>
                <c:pt idx="842">
                  <c:v>-15.80000000000131</c:v>
                </c:pt>
                <c:pt idx="843">
                  <c:v>-15.7000000000013</c:v>
                </c:pt>
                <c:pt idx="844">
                  <c:v>-15.6000000000013</c:v>
                </c:pt>
                <c:pt idx="845">
                  <c:v>-15.5000000000013</c:v>
                </c:pt>
                <c:pt idx="846">
                  <c:v>-15.400000000001301</c:v>
                </c:pt>
                <c:pt idx="847">
                  <c:v>-15.30000000000131</c:v>
                </c:pt>
                <c:pt idx="848">
                  <c:v>-15.2000000000013</c:v>
                </c:pt>
                <c:pt idx="849">
                  <c:v>-15.1000000000013</c:v>
                </c:pt>
                <c:pt idx="850">
                  <c:v>-15.0000000000013</c:v>
                </c:pt>
                <c:pt idx="851">
                  <c:v>-14.900000000001301</c:v>
                </c:pt>
                <c:pt idx="852">
                  <c:v>-14.80000000000131</c:v>
                </c:pt>
                <c:pt idx="853">
                  <c:v>-14.7000000000013</c:v>
                </c:pt>
                <c:pt idx="854">
                  <c:v>-14.6000000000013</c:v>
                </c:pt>
                <c:pt idx="855">
                  <c:v>-14.5000000000013</c:v>
                </c:pt>
                <c:pt idx="856">
                  <c:v>-14.400000000001301</c:v>
                </c:pt>
                <c:pt idx="857">
                  <c:v>-14.30000000000131</c:v>
                </c:pt>
                <c:pt idx="858">
                  <c:v>-14.2000000000013</c:v>
                </c:pt>
                <c:pt idx="859">
                  <c:v>-14.1000000000013</c:v>
                </c:pt>
                <c:pt idx="860">
                  <c:v>-14.0000000000013</c:v>
                </c:pt>
                <c:pt idx="861">
                  <c:v>-13.900000000001301</c:v>
                </c:pt>
                <c:pt idx="862">
                  <c:v>-13.80000000000131</c:v>
                </c:pt>
                <c:pt idx="863">
                  <c:v>-13.7000000000013</c:v>
                </c:pt>
                <c:pt idx="864">
                  <c:v>-13.6000000000013</c:v>
                </c:pt>
                <c:pt idx="865">
                  <c:v>-13.5000000000013</c:v>
                </c:pt>
                <c:pt idx="866">
                  <c:v>-13.400000000001301</c:v>
                </c:pt>
                <c:pt idx="867">
                  <c:v>-13.30000000000131</c:v>
                </c:pt>
                <c:pt idx="868">
                  <c:v>-13.2000000000013</c:v>
                </c:pt>
                <c:pt idx="869">
                  <c:v>-13.1000000000013</c:v>
                </c:pt>
                <c:pt idx="870">
                  <c:v>-13.0000000000013</c:v>
                </c:pt>
                <c:pt idx="871">
                  <c:v>-12.900000000001301</c:v>
                </c:pt>
                <c:pt idx="872">
                  <c:v>-12.80000000000131</c:v>
                </c:pt>
                <c:pt idx="873">
                  <c:v>-12.7000000000013</c:v>
                </c:pt>
                <c:pt idx="874">
                  <c:v>-12.6000000000013</c:v>
                </c:pt>
                <c:pt idx="875">
                  <c:v>-12.5000000000013</c:v>
                </c:pt>
                <c:pt idx="876">
                  <c:v>-12.400000000001301</c:v>
                </c:pt>
                <c:pt idx="877">
                  <c:v>-12.30000000000131</c:v>
                </c:pt>
                <c:pt idx="878">
                  <c:v>-12.2000000000013</c:v>
                </c:pt>
                <c:pt idx="879">
                  <c:v>-12.1000000000013</c:v>
                </c:pt>
                <c:pt idx="880">
                  <c:v>-12.0000000000013</c:v>
                </c:pt>
                <c:pt idx="881">
                  <c:v>-11.900000000001301</c:v>
                </c:pt>
                <c:pt idx="882">
                  <c:v>-11.80000000000131</c:v>
                </c:pt>
                <c:pt idx="883">
                  <c:v>-11.7000000000013</c:v>
                </c:pt>
                <c:pt idx="884">
                  <c:v>-11.6000000000013</c:v>
                </c:pt>
                <c:pt idx="885">
                  <c:v>-11.5000000000013</c:v>
                </c:pt>
                <c:pt idx="886">
                  <c:v>-11.400000000001301</c:v>
                </c:pt>
                <c:pt idx="887">
                  <c:v>-11.30000000000131</c:v>
                </c:pt>
                <c:pt idx="888">
                  <c:v>-11.2000000000013</c:v>
                </c:pt>
                <c:pt idx="889">
                  <c:v>-11.1000000000013</c:v>
                </c:pt>
                <c:pt idx="890">
                  <c:v>-11.0000000000013</c:v>
                </c:pt>
                <c:pt idx="891">
                  <c:v>-10.900000000001301</c:v>
                </c:pt>
                <c:pt idx="892">
                  <c:v>-10.80000000000131</c:v>
                </c:pt>
                <c:pt idx="893">
                  <c:v>-10.7000000000013</c:v>
                </c:pt>
                <c:pt idx="894">
                  <c:v>-10.6000000000013</c:v>
                </c:pt>
                <c:pt idx="895">
                  <c:v>-10.5000000000013</c:v>
                </c:pt>
                <c:pt idx="896">
                  <c:v>-10.400000000001301</c:v>
                </c:pt>
                <c:pt idx="897">
                  <c:v>-10.30000000000131</c:v>
                </c:pt>
                <c:pt idx="898">
                  <c:v>-10.2000000000013</c:v>
                </c:pt>
                <c:pt idx="899">
                  <c:v>-10.1000000000013</c:v>
                </c:pt>
                <c:pt idx="900">
                  <c:v>-10.0000000000013</c:v>
                </c:pt>
                <c:pt idx="901">
                  <c:v>-9.9000000000013806</c:v>
                </c:pt>
                <c:pt idx="902">
                  <c:v>-9.8000000000013792</c:v>
                </c:pt>
                <c:pt idx="903">
                  <c:v>-9.7000000000013689</c:v>
                </c:pt>
                <c:pt idx="904">
                  <c:v>-9.6000000000013799</c:v>
                </c:pt>
                <c:pt idx="905">
                  <c:v>-9.5000000000013802</c:v>
                </c:pt>
                <c:pt idx="906">
                  <c:v>-9.4000000000013806</c:v>
                </c:pt>
                <c:pt idx="907">
                  <c:v>-9.3000000000013792</c:v>
                </c:pt>
                <c:pt idx="908">
                  <c:v>-9.2000000000013689</c:v>
                </c:pt>
                <c:pt idx="909">
                  <c:v>-9.1000000000013799</c:v>
                </c:pt>
                <c:pt idx="910">
                  <c:v>-9.0000000000013802</c:v>
                </c:pt>
                <c:pt idx="911">
                  <c:v>-8.9000000000013895</c:v>
                </c:pt>
                <c:pt idx="912">
                  <c:v>-8.8000000000013898</c:v>
                </c:pt>
                <c:pt idx="913">
                  <c:v>-8.7000000000013902</c:v>
                </c:pt>
                <c:pt idx="914">
                  <c:v>-8.6000000000013905</c:v>
                </c:pt>
                <c:pt idx="915">
                  <c:v>-8.5000000000013927</c:v>
                </c:pt>
                <c:pt idx="916">
                  <c:v>-8.4000000000013895</c:v>
                </c:pt>
                <c:pt idx="917">
                  <c:v>-8.3000000000013898</c:v>
                </c:pt>
                <c:pt idx="918">
                  <c:v>-8.2000000000013902</c:v>
                </c:pt>
                <c:pt idx="919">
                  <c:v>-8.1000000000013905</c:v>
                </c:pt>
                <c:pt idx="920">
                  <c:v>-8.0000000000013927</c:v>
                </c:pt>
                <c:pt idx="921">
                  <c:v>-7.9000000000013904</c:v>
                </c:pt>
                <c:pt idx="922">
                  <c:v>-7.8000000000013898</c:v>
                </c:pt>
                <c:pt idx="923">
                  <c:v>-7.7000000000013902</c:v>
                </c:pt>
                <c:pt idx="924">
                  <c:v>-7.6000000000013896</c:v>
                </c:pt>
                <c:pt idx="925">
                  <c:v>-7.50000000000139</c:v>
                </c:pt>
                <c:pt idx="926">
                  <c:v>-7.4000000000013904</c:v>
                </c:pt>
                <c:pt idx="927">
                  <c:v>-7.3000000000013898</c:v>
                </c:pt>
                <c:pt idx="928">
                  <c:v>-7.2000000000013902</c:v>
                </c:pt>
                <c:pt idx="929">
                  <c:v>-7.1000000000013896</c:v>
                </c:pt>
                <c:pt idx="930">
                  <c:v>-7.00000000000139</c:v>
                </c:pt>
                <c:pt idx="931">
                  <c:v>-6.9000000000013904</c:v>
                </c:pt>
                <c:pt idx="932">
                  <c:v>-6.8000000000013898</c:v>
                </c:pt>
                <c:pt idx="933">
                  <c:v>-6.7000000000013902</c:v>
                </c:pt>
                <c:pt idx="934">
                  <c:v>-6.6000000000013896</c:v>
                </c:pt>
                <c:pt idx="935">
                  <c:v>-6.50000000000139</c:v>
                </c:pt>
                <c:pt idx="936">
                  <c:v>-6.4000000000013904</c:v>
                </c:pt>
                <c:pt idx="937">
                  <c:v>-6.3000000000013898</c:v>
                </c:pt>
                <c:pt idx="938">
                  <c:v>-6.2000000000013902</c:v>
                </c:pt>
                <c:pt idx="939">
                  <c:v>-6.1000000000013896</c:v>
                </c:pt>
                <c:pt idx="940">
                  <c:v>-6.0000000000013998</c:v>
                </c:pt>
                <c:pt idx="941">
                  <c:v>-5.9000000000014001</c:v>
                </c:pt>
                <c:pt idx="942">
                  <c:v>-5.8000000000013996</c:v>
                </c:pt>
                <c:pt idx="943">
                  <c:v>-5.7000000000013999</c:v>
                </c:pt>
                <c:pt idx="944">
                  <c:v>-5.6000000000013976</c:v>
                </c:pt>
                <c:pt idx="945">
                  <c:v>-5.5000000000013998</c:v>
                </c:pt>
                <c:pt idx="946">
                  <c:v>-5.4000000000014001</c:v>
                </c:pt>
                <c:pt idx="947">
                  <c:v>-5.3000000000013996</c:v>
                </c:pt>
                <c:pt idx="948">
                  <c:v>-5.2000000000013999</c:v>
                </c:pt>
                <c:pt idx="949">
                  <c:v>-5.1000000000013994</c:v>
                </c:pt>
                <c:pt idx="950">
                  <c:v>-5.0000000000013998</c:v>
                </c:pt>
                <c:pt idx="951">
                  <c:v>-4.9000000000014001</c:v>
                </c:pt>
                <c:pt idx="952">
                  <c:v>-4.8000000000013996</c:v>
                </c:pt>
                <c:pt idx="953">
                  <c:v>-4.7000000000013999</c:v>
                </c:pt>
                <c:pt idx="954">
                  <c:v>-4.6000000000013976</c:v>
                </c:pt>
                <c:pt idx="955">
                  <c:v>-4.5000000000013998</c:v>
                </c:pt>
                <c:pt idx="956">
                  <c:v>-4.4000000000014001</c:v>
                </c:pt>
                <c:pt idx="957">
                  <c:v>-4.3000000000013996</c:v>
                </c:pt>
                <c:pt idx="958">
                  <c:v>-4.2000000000013999</c:v>
                </c:pt>
                <c:pt idx="959">
                  <c:v>-4.1000000000013994</c:v>
                </c:pt>
                <c:pt idx="960">
                  <c:v>-4.0000000000013998</c:v>
                </c:pt>
                <c:pt idx="961">
                  <c:v>-3.9000000000014001</c:v>
                </c:pt>
                <c:pt idx="962">
                  <c:v>-3.8000000000014</c:v>
                </c:pt>
                <c:pt idx="963">
                  <c:v>-3.7000000000014062</c:v>
                </c:pt>
                <c:pt idx="964">
                  <c:v>-3.6000000000014012</c:v>
                </c:pt>
                <c:pt idx="965">
                  <c:v>-3.5000000000014002</c:v>
                </c:pt>
                <c:pt idx="966">
                  <c:v>-3.4000000000014001</c:v>
                </c:pt>
                <c:pt idx="967">
                  <c:v>-3.3000000000014</c:v>
                </c:pt>
                <c:pt idx="968">
                  <c:v>-3.2000000000014062</c:v>
                </c:pt>
                <c:pt idx="969">
                  <c:v>-3.1000000000014012</c:v>
                </c:pt>
                <c:pt idx="970">
                  <c:v>-3.0000000000014002</c:v>
                </c:pt>
                <c:pt idx="971">
                  <c:v>-2.9000000000014001</c:v>
                </c:pt>
                <c:pt idx="972">
                  <c:v>-2.8000000000014</c:v>
                </c:pt>
                <c:pt idx="973">
                  <c:v>-2.7000000000014062</c:v>
                </c:pt>
                <c:pt idx="974">
                  <c:v>-2.6000000000014012</c:v>
                </c:pt>
                <c:pt idx="975">
                  <c:v>-2.5000000000014002</c:v>
                </c:pt>
                <c:pt idx="976">
                  <c:v>-2.4000000000014001</c:v>
                </c:pt>
                <c:pt idx="977">
                  <c:v>-2.3000000000014</c:v>
                </c:pt>
                <c:pt idx="978">
                  <c:v>-2.2000000000014062</c:v>
                </c:pt>
                <c:pt idx="979">
                  <c:v>-2.1000000000014012</c:v>
                </c:pt>
                <c:pt idx="980">
                  <c:v>-2.0000000000014002</c:v>
                </c:pt>
                <c:pt idx="981">
                  <c:v>-1.9000000000013999</c:v>
                </c:pt>
                <c:pt idx="982">
                  <c:v>-1.8000000000014</c:v>
                </c:pt>
                <c:pt idx="983">
                  <c:v>-1.7000000000014011</c:v>
                </c:pt>
                <c:pt idx="984">
                  <c:v>-1.6000000000014001</c:v>
                </c:pt>
                <c:pt idx="985">
                  <c:v>-1.5000000000014</c:v>
                </c:pt>
                <c:pt idx="986">
                  <c:v>-1.4000000000013999</c:v>
                </c:pt>
                <c:pt idx="987">
                  <c:v>-1.3000000000014</c:v>
                </c:pt>
                <c:pt idx="988">
                  <c:v>-1.2000000000013999</c:v>
                </c:pt>
                <c:pt idx="989">
                  <c:v>-1.1000000000014001</c:v>
                </c:pt>
                <c:pt idx="990">
                  <c:v>-1.0000000000014</c:v>
                </c:pt>
                <c:pt idx="991">
                  <c:v>-0.90000000000140401</c:v>
                </c:pt>
                <c:pt idx="992">
                  <c:v>-0.80000000000140403</c:v>
                </c:pt>
                <c:pt idx="993">
                  <c:v>-0.70000000000140405</c:v>
                </c:pt>
                <c:pt idx="994">
                  <c:v>-0.60000000000140497</c:v>
                </c:pt>
                <c:pt idx="995">
                  <c:v>-0.50000000000140399</c:v>
                </c:pt>
                <c:pt idx="996">
                  <c:v>-0.40000000000140401</c:v>
                </c:pt>
                <c:pt idx="997">
                  <c:v>-0.30000000000140398</c:v>
                </c:pt>
                <c:pt idx="998">
                  <c:v>-0.200000000001404</c:v>
                </c:pt>
                <c:pt idx="999">
                  <c:v>-0.10000000000140399</c:v>
                </c:pt>
                <c:pt idx="1000" formatCode="0.00E+00">
                  <c:v>-1.40434885942398E-12</c:v>
                </c:pt>
                <c:pt idx="1001">
                  <c:v>9.9999999998595698E-2</c:v>
                </c:pt>
                <c:pt idx="1002">
                  <c:v>0.199999999998595</c:v>
                </c:pt>
                <c:pt idx="1003">
                  <c:v>0.299999999998596</c:v>
                </c:pt>
                <c:pt idx="1004">
                  <c:v>0.39999999999859598</c:v>
                </c:pt>
                <c:pt idx="1005">
                  <c:v>0.49999999999859601</c:v>
                </c:pt>
                <c:pt idx="1006">
                  <c:v>0.59999999999859699</c:v>
                </c:pt>
                <c:pt idx="1007">
                  <c:v>0.69999999999859797</c:v>
                </c:pt>
                <c:pt idx="1008">
                  <c:v>0.79999999999859694</c:v>
                </c:pt>
                <c:pt idx="1009">
                  <c:v>0.89999999999859703</c:v>
                </c:pt>
                <c:pt idx="1010">
                  <c:v>0.99999999999859701</c:v>
                </c:pt>
                <c:pt idx="1011">
                  <c:v>1.0999999999985901</c:v>
                </c:pt>
                <c:pt idx="1012">
                  <c:v>1.19999999999859</c:v>
                </c:pt>
                <c:pt idx="1013">
                  <c:v>1.2999999999985901</c:v>
                </c:pt>
                <c:pt idx="1014">
                  <c:v>1.3999999999985899</c:v>
                </c:pt>
                <c:pt idx="1015">
                  <c:v>1.49999999999859</c:v>
                </c:pt>
                <c:pt idx="1016">
                  <c:v>1.5999999999985901</c:v>
                </c:pt>
                <c:pt idx="1017">
                  <c:v>1.69999999999859</c:v>
                </c:pt>
                <c:pt idx="1018">
                  <c:v>1.7999999999985901</c:v>
                </c:pt>
                <c:pt idx="1019">
                  <c:v>1.8999999999985899</c:v>
                </c:pt>
                <c:pt idx="1020">
                  <c:v>1.99999999999859</c:v>
                </c:pt>
                <c:pt idx="1021">
                  <c:v>2.099999999998583</c:v>
                </c:pt>
                <c:pt idx="1022">
                  <c:v>2.1999999999985831</c:v>
                </c:pt>
                <c:pt idx="1023">
                  <c:v>2.2999999999985872</c:v>
                </c:pt>
                <c:pt idx="1024">
                  <c:v>2.399999999998577</c:v>
                </c:pt>
                <c:pt idx="1025">
                  <c:v>2.499999999998582</c:v>
                </c:pt>
                <c:pt idx="1026">
                  <c:v>2.599999999998583</c:v>
                </c:pt>
                <c:pt idx="1027">
                  <c:v>2.6999999999985831</c:v>
                </c:pt>
                <c:pt idx="1028">
                  <c:v>2.7999999999985872</c:v>
                </c:pt>
                <c:pt idx="1029">
                  <c:v>2.899999999998577</c:v>
                </c:pt>
                <c:pt idx="1030">
                  <c:v>2.999999999998582</c:v>
                </c:pt>
                <c:pt idx="1031">
                  <c:v>3.099999999998583</c:v>
                </c:pt>
                <c:pt idx="1032">
                  <c:v>3.1999999999985831</c:v>
                </c:pt>
                <c:pt idx="1033">
                  <c:v>3.2999999999985872</c:v>
                </c:pt>
                <c:pt idx="1034">
                  <c:v>3.399999999998577</c:v>
                </c:pt>
                <c:pt idx="1035">
                  <c:v>3.499999999998582</c:v>
                </c:pt>
                <c:pt idx="1036">
                  <c:v>3.599999999998583</c:v>
                </c:pt>
                <c:pt idx="1037">
                  <c:v>3.6999999999985831</c:v>
                </c:pt>
                <c:pt idx="1038">
                  <c:v>3.7999999999985872</c:v>
                </c:pt>
                <c:pt idx="1039">
                  <c:v>3.899999999998577</c:v>
                </c:pt>
                <c:pt idx="1040">
                  <c:v>3.999999999998582</c:v>
                </c:pt>
                <c:pt idx="1041">
                  <c:v>4.0999999999985901</c:v>
                </c:pt>
                <c:pt idx="1042">
                  <c:v>4.1999999999985898</c:v>
                </c:pt>
                <c:pt idx="1043">
                  <c:v>4.2999999999985903</c:v>
                </c:pt>
                <c:pt idx="1044">
                  <c:v>4.3999999999985899</c:v>
                </c:pt>
                <c:pt idx="1045">
                  <c:v>4.4999999999985913</c:v>
                </c:pt>
                <c:pt idx="1046">
                  <c:v>4.5999999999985901</c:v>
                </c:pt>
                <c:pt idx="1047">
                  <c:v>4.6999999999985898</c:v>
                </c:pt>
                <c:pt idx="1048">
                  <c:v>4.7999999999985903</c:v>
                </c:pt>
                <c:pt idx="1049">
                  <c:v>4.8999999999985899</c:v>
                </c:pt>
                <c:pt idx="1050">
                  <c:v>4.9999999999985913</c:v>
                </c:pt>
                <c:pt idx="1051">
                  <c:v>5.0999999999985901</c:v>
                </c:pt>
                <c:pt idx="1052">
                  <c:v>5.1999999999985898</c:v>
                </c:pt>
                <c:pt idx="1053">
                  <c:v>5.2999999999985903</c:v>
                </c:pt>
                <c:pt idx="1054">
                  <c:v>5.3999999999985899</c:v>
                </c:pt>
                <c:pt idx="1055">
                  <c:v>5.4999999999985913</c:v>
                </c:pt>
                <c:pt idx="1056">
                  <c:v>5.5999999999985901</c:v>
                </c:pt>
                <c:pt idx="1057">
                  <c:v>5.6999999999985898</c:v>
                </c:pt>
                <c:pt idx="1058">
                  <c:v>5.7999999999985903</c:v>
                </c:pt>
                <c:pt idx="1059">
                  <c:v>5.8999999999985899</c:v>
                </c:pt>
                <c:pt idx="1060">
                  <c:v>5.9999999999985913</c:v>
                </c:pt>
                <c:pt idx="1061">
                  <c:v>6.0999999999985901</c:v>
                </c:pt>
                <c:pt idx="1062">
                  <c:v>6.1999999999985898</c:v>
                </c:pt>
                <c:pt idx="1063">
                  <c:v>6.2999999999985903</c:v>
                </c:pt>
                <c:pt idx="1064">
                  <c:v>6.3999999999985899</c:v>
                </c:pt>
                <c:pt idx="1065">
                  <c:v>6.4999999999985913</c:v>
                </c:pt>
                <c:pt idx="1066">
                  <c:v>6.5999999999985803</c:v>
                </c:pt>
                <c:pt idx="1067">
                  <c:v>6.69999999999858</c:v>
                </c:pt>
                <c:pt idx="1068">
                  <c:v>6.7999999999985814</c:v>
                </c:pt>
                <c:pt idx="1069">
                  <c:v>6.8999999999985802</c:v>
                </c:pt>
                <c:pt idx="1070">
                  <c:v>6.9999999999985834</c:v>
                </c:pt>
                <c:pt idx="1071">
                  <c:v>7.0999999999985803</c:v>
                </c:pt>
                <c:pt idx="1072">
                  <c:v>7.19999999999858</c:v>
                </c:pt>
                <c:pt idx="1073">
                  <c:v>7.2999999999985814</c:v>
                </c:pt>
                <c:pt idx="1074">
                  <c:v>7.3999999999985802</c:v>
                </c:pt>
                <c:pt idx="1075">
                  <c:v>7.4999999999985834</c:v>
                </c:pt>
                <c:pt idx="1076">
                  <c:v>7.5999999999985803</c:v>
                </c:pt>
                <c:pt idx="1077">
                  <c:v>7.69999999999858</c:v>
                </c:pt>
                <c:pt idx="1078">
                  <c:v>7.7999999999985814</c:v>
                </c:pt>
                <c:pt idx="1079">
                  <c:v>7.8999999999985802</c:v>
                </c:pt>
                <c:pt idx="1080">
                  <c:v>7.9999999999985834</c:v>
                </c:pt>
                <c:pt idx="1081">
                  <c:v>8.0999999999985803</c:v>
                </c:pt>
                <c:pt idx="1082">
                  <c:v>8.19999999999858</c:v>
                </c:pt>
                <c:pt idx="1083">
                  <c:v>8.2999999999985672</c:v>
                </c:pt>
                <c:pt idx="1084">
                  <c:v>8.3999999999985793</c:v>
                </c:pt>
                <c:pt idx="1085">
                  <c:v>8.4999999999985807</c:v>
                </c:pt>
                <c:pt idx="1086">
                  <c:v>8.5999999999985803</c:v>
                </c:pt>
                <c:pt idx="1087">
                  <c:v>8.69999999999858</c:v>
                </c:pt>
                <c:pt idx="1088">
                  <c:v>8.7999999999985672</c:v>
                </c:pt>
                <c:pt idx="1089">
                  <c:v>8.8999999999985793</c:v>
                </c:pt>
                <c:pt idx="1090">
                  <c:v>8.9999999999985807</c:v>
                </c:pt>
                <c:pt idx="1091">
                  <c:v>9.0999999999985803</c:v>
                </c:pt>
                <c:pt idx="1092">
                  <c:v>9.19999999999858</c:v>
                </c:pt>
                <c:pt idx="1093">
                  <c:v>9.2999999999985672</c:v>
                </c:pt>
                <c:pt idx="1094">
                  <c:v>9.3999999999985704</c:v>
                </c:pt>
                <c:pt idx="1095">
                  <c:v>9.49999999999857</c:v>
                </c:pt>
                <c:pt idx="1096">
                  <c:v>9.5999999999985697</c:v>
                </c:pt>
                <c:pt idx="1097">
                  <c:v>9.6999999999985693</c:v>
                </c:pt>
                <c:pt idx="1098">
                  <c:v>9.7999999999985672</c:v>
                </c:pt>
                <c:pt idx="1099">
                  <c:v>9.8999999999985704</c:v>
                </c:pt>
                <c:pt idx="1100">
                  <c:v>9.99999999999857</c:v>
                </c:pt>
                <c:pt idx="1101">
                  <c:v>10.0999999999985</c:v>
                </c:pt>
                <c:pt idx="1102">
                  <c:v>10.1999999999985</c:v>
                </c:pt>
                <c:pt idx="1103">
                  <c:v>10.2999999999985</c:v>
                </c:pt>
                <c:pt idx="1104">
                  <c:v>10.39999999999851</c:v>
                </c:pt>
                <c:pt idx="1105">
                  <c:v>10.499999999998501</c:v>
                </c:pt>
                <c:pt idx="1106">
                  <c:v>10.5999999999985</c:v>
                </c:pt>
                <c:pt idx="1107">
                  <c:v>10.6999999999985</c:v>
                </c:pt>
                <c:pt idx="1108">
                  <c:v>10.7999999999985</c:v>
                </c:pt>
                <c:pt idx="1109">
                  <c:v>10.89999999999851</c:v>
                </c:pt>
                <c:pt idx="1110">
                  <c:v>10.999999999998501</c:v>
                </c:pt>
                <c:pt idx="1111">
                  <c:v>11.0999999999985</c:v>
                </c:pt>
                <c:pt idx="1112">
                  <c:v>11.1999999999985</c:v>
                </c:pt>
                <c:pt idx="1113">
                  <c:v>11.2999999999985</c:v>
                </c:pt>
                <c:pt idx="1114">
                  <c:v>11.39999999999851</c:v>
                </c:pt>
                <c:pt idx="1115">
                  <c:v>11.499999999998501</c:v>
                </c:pt>
                <c:pt idx="1116">
                  <c:v>11.5999999999985</c:v>
                </c:pt>
                <c:pt idx="1117">
                  <c:v>11.6999999999985</c:v>
                </c:pt>
                <c:pt idx="1118">
                  <c:v>11.7999999999985</c:v>
                </c:pt>
                <c:pt idx="1119">
                  <c:v>11.89999999999851</c:v>
                </c:pt>
                <c:pt idx="1120">
                  <c:v>11.999999999998501</c:v>
                </c:pt>
                <c:pt idx="1121">
                  <c:v>12.0999999999985</c:v>
                </c:pt>
                <c:pt idx="1122">
                  <c:v>12.1999999999985</c:v>
                </c:pt>
                <c:pt idx="1123">
                  <c:v>12.2999999999985</c:v>
                </c:pt>
                <c:pt idx="1124">
                  <c:v>12.39999999999851</c:v>
                </c:pt>
                <c:pt idx="1125">
                  <c:v>12.499999999998501</c:v>
                </c:pt>
                <c:pt idx="1126">
                  <c:v>12.5999999999985</c:v>
                </c:pt>
                <c:pt idx="1127">
                  <c:v>12.6999999999985</c:v>
                </c:pt>
                <c:pt idx="1128">
                  <c:v>12.7999999999985</c:v>
                </c:pt>
                <c:pt idx="1129">
                  <c:v>12.89999999999851</c:v>
                </c:pt>
                <c:pt idx="1130">
                  <c:v>12.999999999998501</c:v>
                </c:pt>
                <c:pt idx="1131">
                  <c:v>13.0999999999985</c:v>
                </c:pt>
                <c:pt idx="1132">
                  <c:v>13.1999999999985</c:v>
                </c:pt>
                <c:pt idx="1133">
                  <c:v>13.2999999999985</c:v>
                </c:pt>
                <c:pt idx="1134">
                  <c:v>13.39999999999851</c:v>
                </c:pt>
                <c:pt idx="1135">
                  <c:v>13.499999999998501</c:v>
                </c:pt>
                <c:pt idx="1136">
                  <c:v>13.5999999999985</c:v>
                </c:pt>
                <c:pt idx="1137">
                  <c:v>13.6999999999985</c:v>
                </c:pt>
                <c:pt idx="1138">
                  <c:v>13.7999999999985</c:v>
                </c:pt>
                <c:pt idx="1139">
                  <c:v>13.89999999999851</c:v>
                </c:pt>
                <c:pt idx="1140">
                  <c:v>13.999999999998501</c:v>
                </c:pt>
                <c:pt idx="1141">
                  <c:v>14.0999999999985</c:v>
                </c:pt>
                <c:pt idx="1142">
                  <c:v>14.1999999999985</c:v>
                </c:pt>
                <c:pt idx="1143">
                  <c:v>14.2999999999985</c:v>
                </c:pt>
                <c:pt idx="1144">
                  <c:v>14.39999999999851</c:v>
                </c:pt>
                <c:pt idx="1145">
                  <c:v>14.499999999998501</c:v>
                </c:pt>
                <c:pt idx="1146">
                  <c:v>14.5999999999985</c:v>
                </c:pt>
                <c:pt idx="1147">
                  <c:v>14.6999999999985</c:v>
                </c:pt>
                <c:pt idx="1148">
                  <c:v>14.7999999999985</c:v>
                </c:pt>
                <c:pt idx="1149">
                  <c:v>14.89999999999851</c:v>
                </c:pt>
                <c:pt idx="1150">
                  <c:v>14.999999999998501</c:v>
                </c:pt>
                <c:pt idx="1151">
                  <c:v>15.0999999999985</c:v>
                </c:pt>
                <c:pt idx="1152">
                  <c:v>15.1999999999985</c:v>
                </c:pt>
                <c:pt idx="1153">
                  <c:v>15.2999999999985</c:v>
                </c:pt>
                <c:pt idx="1154">
                  <c:v>15.39999999999851</c:v>
                </c:pt>
                <c:pt idx="1155">
                  <c:v>15.499999999998501</c:v>
                </c:pt>
                <c:pt idx="1156">
                  <c:v>15.5999999999985</c:v>
                </c:pt>
                <c:pt idx="1157">
                  <c:v>15.6999999999985</c:v>
                </c:pt>
                <c:pt idx="1158">
                  <c:v>15.7999999999985</c:v>
                </c:pt>
                <c:pt idx="1159">
                  <c:v>15.89999999999851</c:v>
                </c:pt>
                <c:pt idx="1160">
                  <c:v>15.999999999998501</c:v>
                </c:pt>
                <c:pt idx="1161">
                  <c:v>16.099999999998531</c:v>
                </c:pt>
                <c:pt idx="1162">
                  <c:v>16.19999999999855</c:v>
                </c:pt>
                <c:pt idx="1163">
                  <c:v>16.299999999998501</c:v>
                </c:pt>
                <c:pt idx="1164">
                  <c:v>16.399999999998531</c:v>
                </c:pt>
                <c:pt idx="1165">
                  <c:v>16.499999999998501</c:v>
                </c:pt>
                <c:pt idx="1166">
                  <c:v>16.599999999998531</c:v>
                </c:pt>
                <c:pt idx="1167">
                  <c:v>16.69999999999855</c:v>
                </c:pt>
                <c:pt idx="1168">
                  <c:v>16.799999999998501</c:v>
                </c:pt>
                <c:pt idx="1169">
                  <c:v>16.899999999998531</c:v>
                </c:pt>
                <c:pt idx="1170">
                  <c:v>16.999999999998501</c:v>
                </c:pt>
                <c:pt idx="1171">
                  <c:v>17.099999999998531</c:v>
                </c:pt>
                <c:pt idx="1172">
                  <c:v>17.19999999999855</c:v>
                </c:pt>
                <c:pt idx="1173">
                  <c:v>17.299999999998501</c:v>
                </c:pt>
                <c:pt idx="1174">
                  <c:v>17.399999999998531</c:v>
                </c:pt>
                <c:pt idx="1175">
                  <c:v>17.499999999998501</c:v>
                </c:pt>
                <c:pt idx="1176">
                  <c:v>17.599999999998531</c:v>
                </c:pt>
                <c:pt idx="1177">
                  <c:v>17.69999999999855</c:v>
                </c:pt>
                <c:pt idx="1178">
                  <c:v>17.799999999998501</c:v>
                </c:pt>
                <c:pt idx="1179">
                  <c:v>17.899999999998531</c:v>
                </c:pt>
                <c:pt idx="1180">
                  <c:v>17.999999999998501</c:v>
                </c:pt>
                <c:pt idx="1181">
                  <c:v>18.099999999998531</c:v>
                </c:pt>
                <c:pt idx="1182">
                  <c:v>18.19999999999855</c:v>
                </c:pt>
                <c:pt idx="1183">
                  <c:v>18.299999999998501</c:v>
                </c:pt>
                <c:pt idx="1184">
                  <c:v>18.399999999998531</c:v>
                </c:pt>
                <c:pt idx="1185">
                  <c:v>18.499999999998501</c:v>
                </c:pt>
                <c:pt idx="1186">
                  <c:v>18.599999999998531</c:v>
                </c:pt>
                <c:pt idx="1187">
                  <c:v>18.69999999999855</c:v>
                </c:pt>
                <c:pt idx="1188">
                  <c:v>18.799999999998501</c:v>
                </c:pt>
                <c:pt idx="1189">
                  <c:v>18.899999999998631</c:v>
                </c:pt>
                <c:pt idx="1190">
                  <c:v>18.9999999999986</c:v>
                </c:pt>
                <c:pt idx="1191">
                  <c:v>19.099999999998609</c:v>
                </c:pt>
                <c:pt idx="1192">
                  <c:v>19.199999999998631</c:v>
                </c:pt>
                <c:pt idx="1193">
                  <c:v>19.299999999998601</c:v>
                </c:pt>
                <c:pt idx="1194">
                  <c:v>19.399999999998631</c:v>
                </c:pt>
                <c:pt idx="1195">
                  <c:v>19.4999999999986</c:v>
                </c:pt>
                <c:pt idx="1196">
                  <c:v>19.599999999998609</c:v>
                </c:pt>
                <c:pt idx="1197">
                  <c:v>19.699999999998631</c:v>
                </c:pt>
                <c:pt idx="1198">
                  <c:v>19.799999999998601</c:v>
                </c:pt>
                <c:pt idx="1199">
                  <c:v>19.899999999998631</c:v>
                </c:pt>
                <c:pt idx="1200">
                  <c:v>19.9999999999986</c:v>
                </c:pt>
                <c:pt idx="1201">
                  <c:v>20.099999999998609</c:v>
                </c:pt>
                <c:pt idx="1202">
                  <c:v>20.199999999998631</c:v>
                </c:pt>
                <c:pt idx="1203">
                  <c:v>20.299999999998601</c:v>
                </c:pt>
                <c:pt idx="1204">
                  <c:v>20.399999999998631</c:v>
                </c:pt>
                <c:pt idx="1205">
                  <c:v>20.4999999999986</c:v>
                </c:pt>
                <c:pt idx="1206">
                  <c:v>20.599999999998609</c:v>
                </c:pt>
                <c:pt idx="1207">
                  <c:v>20.699999999998631</c:v>
                </c:pt>
                <c:pt idx="1208">
                  <c:v>20.799999999998601</c:v>
                </c:pt>
                <c:pt idx="1209">
                  <c:v>20.899999999998631</c:v>
                </c:pt>
                <c:pt idx="1210">
                  <c:v>20.9999999999986</c:v>
                </c:pt>
                <c:pt idx="1211">
                  <c:v>21.099999999998609</c:v>
                </c:pt>
                <c:pt idx="1212">
                  <c:v>21.199999999998631</c:v>
                </c:pt>
                <c:pt idx="1213">
                  <c:v>21.299999999998601</c:v>
                </c:pt>
                <c:pt idx="1214">
                  <c:v>21.399999999998631</c:v>
                </c:pt>
                <c:pt idx="1215">
                  <c:v>21.4999999999986</c:v>
                </c:pt>
                <c:pt idx="1216">
                  <c:v>21.599999999998609</c:v>
                </c:pt>
                <c:pt idx="1217">
                  <c:v>21.699999999998631</c:v>
                </c:pt>
                <c:pt idx="1218">
                  <c:v>21.799999999998601</c:v>
                </c:pt>
                <c:pt idx="1219">
                  <c:v>21.899999999998631</c:v>
                </c:pt>
                <c:pt idx="1220">
                  <c:v>21.9999999999986</c:v>
                </c:pt>
                <c:pt idx="1221">
                  <c:v>22.099999999998609</c:v>
                </c:pt>
                <c:pt idx="1222">
                  <c:v>22.199999999998631</c:v>
                </c:pt>
                <c:pt idx="1223">
                  <c:v>22.299999999998601</c:v>
                </c:pt>
                <c:pt idx="1224">
                  <c:v>22.399999999998631</c:v>
                </c:pt>
                <c:pt idx="1225">
                  <c:v>22.4999999999986</c:v>
                </c:pt>
                <c:pt idx="1226">
                  <c:v>22.599999999998609</c:v>
                </c:pt>
                <c:pt idx="1227">
                  <c:v>22.699999999998631</c:v>
                </c:pt>
                <c:pt idx="1228">
                  <c:v>22.799999999998601</c:v>
                </c:pt>
                <c:pt idx="1229">
                  <c:v>22.899999999998631</c:v>
                </c:pt>
                <c:pt idx="1230">
                  <c:v>22.9999999999986</c:v>
                </c:pt>
                <c:pt idx="1231">
                  <c:v>23.099999999998609</c:v>
                </c:pt>
                <c:pt idx="1232">
                  <c:v>23.199999999998631</c:v>
                </c:pt>
                <c:pt idx="1233">
                  <c:v>23.299999999998601</c:v>
                </c:pt>
                <c:pt idx="1234">
                  <c:v>23.399999999998631</c:v>
                </c:pt>
                <c:pt idx="1235">
                  <c:v>23.4999999999986</c:v>
                </c:pt>
                <c:pt idx="1236">
                  <c:v>23.599999999998609</c:v>
                </c:pt>
                <c:pt idx="1237">
                  <c:v>23.699999999998631</c:v>
                </c:pt>
                <c:pt idx="1238">
                  <c:v>23.799999999998601</c:v>
                </c:pt>
                <c:pt idx="1239">
                  <c:v>23.899999999998631</c:v>
                </c:pt>
                <c:pt idx="1240">
                  <c:v>23.9999999999986</c:v>
                </c:pt>
                <c:pt idx="1241">
                  <c:v>24.099999999998609</c:v>
                </c:pt>
                <c:pt idx="1242">
                  <c:v>24.199999999998631</c:v>
                </c:pt>
                <c:pt idx="1243">
                  <c:v>24.299999999998601</c:v>
                </c:pt>
                <c:pt idx="1244">
                  <c:v>24.399999999998631</c:v>
                </c:pt>
                <c:pt idx="1245">
                  <c:v>24.4999999999986</c:v>
                </c:pt>
                <c:pt idx="1246">
                  <c:v>24.599999999998609</c:v>
                </c:pt>
                <c:pt idx="1247">
                  <c:v>24.699999999998631</c:v>
                </c:pt>
                <c:pt idx="1248">
                  <c:v>24.799999999998601</c:v>
                </c:pt>
                <c:pt idx="1249">
                  <c:v>24.899999999998631</c:v>
                </c:pt>
                <c:pt idx="1250">
                  <c:v>24.9999999999986</c:v>
                </c:pt>
                <c:pt idx="1251">
                  <c:v>25.099999999998609</c:v>
                </c:pt>
                <c:pt idx="1252">
                  <c:v>25.199999999998631</c:v>
                </c:pt>
                <c:pt idx="1253">
                  <c:v>25.299999999998601</c:v>
                </c:pt>
                <c:pt idx="1254">
                  <c:v>25.399999999998631</c:v>
                </c:pt>
                <c:pt idx="1255">
                  <c:v>25.4999999999986</c:v>
                </c:pt>
                <c:pt idx="1256">
                  <c:v>25.599999999998609</c:v>
                </c:pt>
                <c:pt idx="1257">
                  <c:v>25.699999999998631</c:v>
                </c:pt>
                <c:pt idx="1258">
                  <c:v>25.799999999998601</c:v>
                </c:pt>
                <c:pt idx="1259">
                  <c:v>25.899999999998698</c:v>
                </c:pt>
                <c:pt idx="1260">
                  <c:v>25.9999999999987</c:v>
                </c:pt>
                <c:pt idx="1261">
                  <c:v>26.099999999998701</c:v>
                </c:pt>
                <c:pt idx="1262">
                  <c:v>26.199999999998731</c:v>
                </c:pt>
                <c:pt idx="1263">
                  <c:v>26.2999999999987</c:v>
                </c:pt>
                <c:pt idx="1264">
                  <c:v>26.399999999998698</c:v>
                </c:pt>
                <c:pt idx="1265">
                  <c:v>26.4999999999987</c:v>
                </c:pt>
                <c:pt idx="1266">
                  <c:v>26.599999999998701</c:v>
                </c:pt>
                <c:pt idx="1267">
                  <c:v>26.699999999998731</c:v>
                </c:pt>
                <c:pt idx="1268">
                  <c:v>26.7999999999987</c:v>
                </c:pt>
                <c:pt idx="1269">
                  <c:v>26.899999999998698</c:v>
                </c:pt>
                <c:pt idx="1270">
                  <c:v>26.9999999999987</c:v>
                </c:pt>
                <c:pt idx="1271">
                  <c:v>27.099999999998701</c:v>
                </c:pt>
                <c:pt idx="1272">
                  <c:v>27.199999999998731</c:v>
                </c:pt>
                <c:pt idx="1273">
                  <c:v>27.2999999999987</c:v>
                </c:pt>
                <c:pt idx="1274">
                  <c:v>27.399999999998698</c:v>
                </c:pt>
                <c:pt idx="1275">
                  <c:v>27.4999999999987</c:v>
                </c:pt>
                <c:pt idx="1276">
                  <c:v>27.599999999998701</c:v>
                </c:pt>
                <c:pt idx="1277">
                  <c:v>27.699999999998731</c:v>
                </c:pt>
                <c:pt idx="1278">
                  <c:v>27.7999999999987</c:v>
                </c:pt>
                <c:pt idx="1279">
                  <c:v>27.899999999998698</c:v>
                </c:pt>
                <c:pt idx="1280">
                  <c:v>27.9999999999987</c:v>
                </c:pt>
                <c:pt idx="1281">
                  <c:v>28.099999999998701</c:v>
                </c:pt>
                <c:pt idx="1282">
                  <c:v>28.199999999998731</c:v>
                </c:pt>
                <c:pt idx="1283">
                  <c:v>28.2999999999987</c:v>
                </c:pt>
                <c:pt idx="1284">
                  <c:v>28.399999999998698</c:v>
                </c:pt>
                <c:pt idx="1285">
                  <c:v>28.4999999999987</c:v>
                </c:pt>
                <c:pt idx="1286">
                  <c:v>28.599999999998701</c:v>
                </c:pt>
                <c:pt idx="1287">
                  <c:v>28.699999999998731</c:v>
                </c:pt>
                <c:pt idx="1288">
                  <c:v>28.7999999999987</c:v>
                </c:pt>
                <c:pt idx="1289">
                  <c:v>28.899999999998698</c:v>
                </c:pt>
                <c:pt idx="1290">
                  <c:v>28.9999999999987</c:v>
                </c:pt>
                <c:pt idx="1291">
                  <c:v>29.099999999998701</c:v>
                </c:pt>
                <c:pt idx="1292">
                  <c:v>29.199999999998731</c:v>
                </c:pt>
                <c:pt idx="1293">
                  <c:v>29.2999999999987</c:v>
                </c:pt>
                <c:pt idx="1294">
                  <c:v>29.399999999998698</c:v>
                </c:pt>
                <c:pt idx="1295">
                  <c:v>29.4999999999987</c:v>
                </c:pt>
                <c:pt idx="1296">
                  <c:v>29.599999999998701</c:v>
                </c:pt>
                <c:pt idx="1297">
                  <c:v>29.699999999998731</c:v>
                </c:pt>
                <c:pt idx="1298">
                  <c:v>29.7999999999987</c:v>
                </c:pt>
                <c:pt idx="1299">
                  <c:v>29.899999999998698</c:v>
                </c:pt>
                <c:pt idx="1300">
                  <c:v>29.9999999999987</c:v>
                </c:pt>
                <c:pt idx="1301">
                  <c:v>30.099999999998701</c:v>
                </c:pt>
                <c:pt idx="1302">
                  <c:v>30.199999999998731</c:v>
                </c:pt>
                <c:pt idx="1303">
                  <c:v>30.2999999999987</c:v>
                </c:pt>
                <c:pt idx="1304">
                  <c:v>30.399999999998698</c:v>
                </c:pt>
                <c:pt idx="1305">
                  <c:v>30.4999999999987</c:v>
                </c:pt>
                <c:pt idx="1306">
                  <c:v>30.599999999998701</c:v>
                </c:pt>
                <c:pt idx="1307">
                  <c:v>30.699999999998731</c:v>
                </c:pt>
                <c:pt idx="1308">
                  <c:v>30.7999999999987</c:v>
                </c:pt>
                <c:pt idx="1309">
                  <c:v>30.899999999998698</c:v>
                </c:pt>
                <c:pt idx="1310">
                  <c:v>30.9999999999987</c:v>
                </c:pt>
                <c:pt idx="1311">
                  <c:v>31.099999999998701</c:v>
                </c:pt>
                <c:pt idx="1312">
                  <c:v>31.199999999998731</c:v>
                </c:pt>
                <c:pt idx="1313">
                  <c:v>31.2999999999987</c:v>
                </c:pt>
                <c:pt idx="1314">
                  <c:v>31.399999999998698</c:v>
                </c:pt>
                <c:pt idx="1315">
                  <c:v>31.4999999999987</c:v>
                </c:pt>
                <c:pt idx="1316">
                  <c:v>31.599999999998701</c:v>
                </c:pt>
                <c:pt idx="1317">
                  <c:v>31.699999999998731</c:v>
                </c:pt>
                <c:pt idx="1318">
                  <c:v>31.7999999999987</c:v>
                </c:pt>
                <c:pt idx="1319">
                  <c:v>31.899999999998698</c:v>
                </c:pt>
                <c:pt idx="1320">
                  <c:v>31.9999999999987</c:v>
                </c:pt>
                <c:pt idx="1321">
                  <c:v>32.099999999998801</c:v>
                </c:pt>
                <c:pt idx="1322">
                  <c:v>32.19999999999883</c:v>
                </c:pt>
                <c:pt idx="1323">
                  <c:v>32.299999999998832</c:v>
                </c:pt>
                <c:pt idx="1324">
                  <c:v>32.399999999998698</c:v>
                </c:pt>
                <c:pt idx="1325">
                  <c:v>32.499999999998799</c:v>
                </c:pt>
                <c:pt idx="1326">
                  <c:v>32.599999999998801</c:v>
                </c:pt>
                <c:pt idx="1327">
                  <c:v>32.69999999999883</c:v>
                </c:pt>
                <c:pt idx="1328">
                  <c:v>32.799999999998832</c:v>
                </c:pt>
                <c:pt idx="1329">
                  <c:v>32.899999999998698</c:v>
                </c:pt>
                <c:pt idx="1330">
                  <c:v>32.999999999998799</c:v>
                </c:pt>
                <c:pt idx="1331">
                  <c:v>33.099999999998801</c:v>
                </c:pt>
                <c:pt idx="1332">
                  <c:v>33.199999999998909</c:v>
                </c:pt>
                <c:pt idx="1333">
                  <c:v>33.299999999998931</c:v>
                </c:pt>
                <c:pt idx="1334">
                  <c:v>33.399999999998812</c:v>
                </c:pt>
                <c:pt idx="1335">
                  <c:v>33.499999999998813</c:v>
                </c:pt>
                <c:pt idx="1336">
                  <c:v>33.5999999999989</c:v>
                </c:pt>
                <c:pt idx="1337">
                  <c:v>33.699999999998909</c:v>
                </c:pt>
                <c:pt idx="1338">
                  <c:v>33.799999999998931</c:v>
                </c:pt>
                <c:pt idx="1339">
                  <c:v>33.899999999998812</c:v>
                </c:pt>
                <c:pt idx="1340">
                  <c:v>33.999999999998813</c:v>
                </c:pt>
                <c:pt idx="1341">
                  <c:v>34.0999999999989</c:v>
                </c:pt>
                <c:pt idx="1342">
                  <c:v>34.199999999998909</c:v>
                </c:pt>
                <c:pt idx="1343">
                  <c:v>34.299999999998931</c:v>
                </c:pt>
                <c:pt idx="1344">
                  <c:v>34.399999999998812</c:v>
                </c:pt>
                <c:pt idx="1345">
                  <c:v>34.499999999998813</c:v>
                </c:pt>
                <c:pt idx="1346">
                  <c:v>34.5999999999989</c:v>
                </c:pt>
                <c:pt idx="1347">
                  <c:v>34.699999999998909</c:v>
                </c:pt>
                <c:pt idx="1348">
                  <c:v>34.799999999998931</c:v>
                </c:pt>
                <c:pt idx="1349">
                  <c:v>34.899999999998812</c:v>
                </c:pt>
                <c:pt idx="1350">
                  <c:v>34.999999999998813</c:v>
                </c:pt>
                <c:pt idx="1351">
                  <c:v>35.0999999999989</c:v>
                </c:pt>
                <c:pt idx="1352">
                  <c:v>35.199999999998909</c:v>
                </c:pt>
                <c:pt idx="1353">
                  <c:v>35.299999999998931</c:v>
                </c:pt>
                <c:pt idx="1354">
                  <c:v>35.399999999998812</c:v>
                </c:pt>
                <c:pt idx="1355">
                  <c:v>35.499999999998813</c:v>
                </c:pt>
                <c:pt idx="1356">
                  <c:v>35.5999999999989</c:v>
                </c:pt>
                <c:pt idx="1357">
                  <c:v>35.699999999998909</c:v>
                </c:pt>
                <c:pt idx="1358">
                  <c:v>35.799999999998931</c:v>
                </c:pt>
                <c:pt idx="1359">
                  <c:v>35.899999999998812</c:v>
                </c:pt>
                <c:pt idx="1360">
                  <c:v>35.999999999998813</c:v>
                </c:pt>
                <c:pt idx="1361">
                  <c:v>36.0999999999989</c:v>
                </c:pt>
                <c:pt idx="1362">
                  <c:v>36.199999999998909</c:v>
                </c:pt>
                <c:pt idx="1363">
                  <c:v>36.299999999998931</c:v>
                </c:pt>
                <c:pt idx="1364">
                  <c:v>36.399999999998812</c:v>
                </c:pt>
                <c:pt idx="1365">
                  <c:v>36.499999999998813</c:v>
                </c:pt>
                <c:pt idx="1366">
                  <c:v>36.5999999999989</c:v>
                </c:pt>
                <c:pt idx="1367">
                  <c:v>36.699999999998909</c:v>
                </c:pt>
                <c:pt idx="1368">
                  <c:v>36.799999999998931</c:v>
                </c:pt>
                <c:pt idx="1369">
                  <c:v>36.899999999998812</c:v>
                </c:pt>
                <c:pt idx="1370">
                  <c:v>36.999999999998813</c:v>
                </c:pt>
                <c:pt idx="1371">
                  <c:v>37.0999999999989</c:v>
                </c:pt>
                <c:pt idx="1372">
                  <c:v>37.199999999998909</c:v>
                </c:pt>
                <c:pt idx="1373">
                  <c:v>37.299999999998931</c:v>
                </c:pt>
                <c:pt idx="1374">
                  <c:v>37.399999999998812</c:v>
                </c:pt>
                <c:pt idx="1375">
                  <c:v>37.499999999998813</c:v>
                </c:pt>
                <c:pt idx="1376">
                  <c:v>37.5999999999989</c:v>
                </c:pt>
                <c:pt idx="1377">
                  <c:v>37.699999999998909</c:v>
                </c:pt>
                <c:pt idx="1378">
                  <c:v>37.799999999998931</c:v>
                </c:pt>
                <c:pt idx="1379">
                  <c:v>37.899999999998812</c:v>
                </c:pt>
                <c:pt idx="1380">
                  <c:v>37.999999999998813</c:v>
                </c:pt>
                <c:pt idx="1381">
                  <c:v>38.0999999999989</c:v>
                </c:pt>
                <c:pt idx="1382">
                  <c:v>38.199999999998909</c:v>
                </c:pt>
                <c:pt idx="1383">
                  <c:v>38.299999999998931</c:v>
                </c:pt>
                <c:pt idx="1384">
                  <c:v>38.399999999998812</c:v>
                </c:pt>
                <c:pt idx="1385">
                  <c:v>38.499999999998813</c:v>
                </c:pt>
                <c:pt idx="1386">
                  <c:v>38.5999999999989</c:v>
                </c:pt>
                <c:pt idx="1387">
                  <c:v>38.699999999998909</c:v>
                </c:pt>
                <c:pt idx="1388">
                  <c:v>38.799999999998931</c:v>
                </c:pt>
                <c:pt idx="1389">
                  <c:v>38.899999999998812</c:v>
                </c:pt>
                <c:pt idx="1390">
                  <c:v>38.999999999998813</c:v>
                </c:pt>
                <c:pt idx="1391">
                  <c:v>39.0999999999989</c:v>
                </c:pt>
                <c:pt idx="1392">
                  <c:v>39.199999999998909</c:v>
                </c:pt>
                <c:pt idx="1393">
                  <c:v>39.299999999998931</c:v>
                </c:pt>
                <c:pt idx="1394">
                  <c:v>39.399999999998812</c:v>
                </c:pt>
                <c:pt idx="1395">
                  <c:v>39.499999999998813</c:v>
                </c:pt>
                <c:pt idx="1396">
                  <c:v>39.5999999999989</c:v>
                </c:pt>
                <c:pt idx="1397">
                  <c:v>39.699999999998909</c:v>
                </c:pt>
                <c:pt idx="1398">
                  <c:v>39.799999999998931</c:v>
                </c:pt>
                <c:pt idx="1399">
                  <c:v>39.899999999998812</c:v>
                </c:pt>
                <c:pt idx="1400">
                  <c:v>39.999999999998813</c:v>
                </c:pt>
                <c:pt idx="1401">
                  <c:v>40.0999999999989</c:v>
                </c:pt>
                <c:pt idx="1402">
                  <c:v>40.199999999998909</c:v>
                </c:pt>
                <c:pt idx="1403">
                  <c:v>40.299999999999031</c:v>
                </c:pt>
                <c:pt idx="1404">
                  <c:v>40.399999999998911</c:v>
                </c:pt>
                <c:pt idx="1405">
                  <c:v>40.499999999998913</c:v>
                </c:pt>
                <c:pt idx="1406">
                  <c:v>40.599999999999</c:v>
                </c:pt>
                <c:pt idx="1407">
                  <c:v>40.699999999999008</c:v>
                </c:pt>
                <c:pt idx="1408">
                  <c:v>40.799999999999031</c:v>
                </c:pt>
                <c:pt idx="1409">
                  <c:v>40.899999999998911</c:v>
                </c:pt>
                <c:pt idx="1410">
                  <c:v>40.999999999998913</c:v>
                </c:pt>
                <c:pt idx="1411">
                  <c:v>41.099999999999</c:v>
                </c:pt>
                <c:pt idx="1412">
                  <c:v>41.199999999999008</c:v>
                </c:pt>
                <c:pt idx="1413">
                  <c:v>41.299999999999031</c:v>
                </c:pt>
                <c:pt idx="1414">
                  <c:v>41.399999999998911</c:v>
                </c:pt>
                <c:pt idx="1415">
                  <c:v>41.499999999998913</c:v>
                </c:pt>
                <c:pt idx="1416">
                  <c:v>41.599999999999</c:v>
                </c:pt>
                <c:pt idx="1417">
                  <c:v>41.699999999999008</c:v>
                </c:pt>
                <c:pt idx="1418">
                  <c:v>41.799999999999031</c:v>
                </c:pt>
                <c:pt idx="1419">
                  <c:v>41.899999999998911</c:v>
                </c:pt>
                <c:pt idx="1420">
                  <c:v>41.999999999998913</c:v>
                </c:pt>
                <c:pt idx="1421">
                  <c:v>42.099999999999</c:v>
                </c:pt>
                <c:pt idx="1422">
                  <c:v>42.199999999999008</c:v>
                </c:pt>
                <c:pt idx="1423">
                  <c:v>42.299999999999031</c:v>
                </c:pt>
                <c:pt idx="1424">
                  <c:v>42.399999999998911</c:v>
                </c:pt>
                <c:pt idx="1425">
                  <c:v>42.499999999998913</c:v>
                </c:pt>
                <c:pt idx="1426">
                  <c:v>42.599999999999</c:v>
                </c:pt>
                <c:pt idx="1427">
                  <c:v>42.699999999999008</c:v>
                </c:pt>
                <c:pt idx="1428">
                  <c:v>42.799999999999031</c:v>
                </c:pt>
                <c:pt idx="1429">
                  <c:v>42.899999999998911</c:v>
                </c:pt>
                <c:pt idx="1430">
                  <c:v>42.999999999998913</c:v>
                </c:pt>
                <c:pt idx="1431">
                  <c:v>43.099999999999</c:v>
                </c:pt>
                <c:pt idx="1432">
                  <c:v>43.199999999999008</c:v>
                </c:pt>
                <c:pt idx="1433">
                  <c:v>43.299999999999031</c:v>
                </c:pt>
                <c:pt idx="1434">
                  <c:v>43.399999999998911</c:v>
                </c:pt>
                <c:pt idx="1435">
                  <c:v>43.499999999998913</c:v>
                </c:pt>
                <c:pt idx="1436">
                  <c:v>43.599999999999</c:v>
                </c:pt>
                <c:pt idx="1437">
                  <c:v>43.699999999999008</c:v>
                </c:pt>
                <c:pt idx="1438">
                  <c:v>43.799999999999031</c:v>
                </c:pt>
                <c:pt idx="1439">
                  <c:v>43.899999999998911</c:v>
                </c:pt>
                <c:pt idx="1440">
                  <c:v>43.999999999998913</c:v>
                </c:pt>
                <c:pt idx="1441">
                  <c:v>44.099999999999</c:v>
                </c:pt>
                <c:pt idx="1442">
                  <c:v>44.199999999999008</c:v>
                </c:pt>
                <c:pt idx="1443">
                  <c:v>44.299999999999031</c:v>
                </c:pt>
                <c:pt idx="1444">
                  <c:v>44.399999999998911</c:v>
                </c:pt>
                <c:pt idx="1445">
                  <c:v>44.499999999998913</c:v>
                </c:pt>
                <c:pt idx="1446">
                  <c:v>44.599999999999</c:v>
                </c:pt>
                <c:pt idx="1447">
                  <c:v>44.699999999999008</c:v>
                </c:pt>
                <c:pt idx="1448">
                  <c:v>44.799999999999031</c:v>
                </c:pt>
                <c:pt idx="1449">
                  <c:v>44.899999999998911</c:v>
                </c:pt>
                <c:pt idx="1450">
                  <c:v>44.999999999998913</c:v>
                </c:pt>
                <c:pt idx="1451">
                  <c:v>45.099999999999</c:v>
                </c:pt>
                <c:pt idx="1452">
                  <c:v>45.199999999999008</c:v>
                </c:pt>
                <c:pt idx="1453">
                  <c:v>45.299999999999031</c:v>
                </c:pt>
                <c:pt idx="1454">
                  <c:v>45.399999999998911</c:v>
                </c:pt>
                <c:pt idx="1455">
                  <c:v>45.499999999998913</c:v>
                </c:pt>
                <c:pt idx="1456">
                  <c:v>45.599999999999</c:v>
                </c:pt>
                <c:pt idx="1457">
                  <c:v>45.699999999999008</c:v>
                </c:pt>
                <c:pt idx="1458">
                  <c:v>45.799999999999031</c:v>
                </c:pt>
                <c:pt idx="1459">
                  <c:v>45.899999999998911</c:v>
                </c:pt>
                <c:pt idx="1460">
                  <c:v>45.999999999998913</c:v>
                </c:pt>
                <c:pt idx="1461">
                  <c:v>46.099999999999</c:v>
                </c:pt>
                <c:pt idx="1462">
                  <c:v>46.199999999999008</c:v>
                </c:pt>
                <c:pt idx="1463">
                  <c:v>46.299999999999031</c:v>
                </c:pt>
                <c:pt idx="1464">
                  <c:v>46.399999999998911</c:v>
                </c:pt>
                <c:pt idx="1465">
                  <c:v>46.499999999998913</c:v>
                </c:pt>
                <c:pt idx="1466">
                  <c:v>46.599999999999</c:v>
                </c:pt>
                <c:pt idx="1467">
                  <c:v>46.699999999999008</c:v>
                </c:pt>
                <c:pt idx="1468">
                  <c:v>46.799999999999031</c:v>
                </c:pt>
                <c:pt idx="1469">
                  <c:v>46.899999999998911</c:v>
                </c:pt>
                <c:pt idx="1470">
                  <c:v>46.999999999998913</c:v>
                </c:pt>
                <c:pt idx="1471">
                  <c:v>47.099999999999</c:v>
                </c:pt>
                <c:pt idx="1472">
                  <c:v>47.199999999999008</c:v>
                </c:pt>
                <c:pt idx="1473">
                  <c:v>47.29999999999913</c:v>
                </c:pt>
                <c:pt idx="1474">
                  <c:v>47.399999999999011</c:v>
                </c:pt>
                <c:pt idx="1475">
                  <c:v>47.499999999999012</c:v>
                </c:pt>
                <c:pt idx="1476">
                  <c:v>47.599999999999099</c:v>
                </c:pt>
                <c:pt idx="1477">
                  <c:v>47.6999999999991</c:v>
                </c:pt>
                <c:pt idx="1478">
                  <c:v>47.79999999999913</c:v>
                </c:pt>
                <c:pt idx="1479">
                  <c:v>47.899999999999011</c:v>
                </c:pt>
                <c:pt idx="1480">
                  <c:v>47.999999999999012</c:v>
                </c:pt>
                <c:pt idx="1481">
                  <c:v>48.099999999999099</c:v>
                </c:pt>
                <c:pt idx="1482">
                  <c:v>48.1999999999991</c:v>
                </c:pt>
                <c:pt idx="1483">
                  <c:v>48.29999999999913</c:v>
                </c:pt>
                <c:pt idx="1484">
                  <c:v>48.399999999999011</c:v>
                </c:pt>
                <c:pt idx="1485">
                  <c:v>48.499999999999012</c:v>
                </c:pt>
                <c:pt idx="1486">
                  <c:v>48.599999999999099</c:v>
                </c:pt>
                <c:pt idx="1487">
                  <c:v>48.6999999999991</c:v>
                </c:pt>
                <c:pt idx="1488">
                  <c:v>48.79999999999913</c:v>
                </c:pt>
                <c:pt idx="1489">
                  <c:v>48.899999999999011</c:v>
                </c:pt>
                <c:pt idx="1490">
                  <c:v>48.999999999999012</c:v>
                </c:pt>
                <c:pt idx="1491">
                  <c:v>49.099999999999099</c:v>
                </c:pt>
                <c:pt idx="1492">
                  <c:v>49.1999999999991</c:v>
                </c:pt>
                <c:pt idx="1493">
                  <c:v>49.29999999999913</c:v>
                </c:pt>
                <c:pt idx="1494">
                  <c:v>49.399999999999011</c:v>
                </c:pt>
                <c:pt idx="1495">
                  <c:v>49.499999999999012</c:v>
                </c:pt>
                <c:pt idx="1496">
                  <c:v>49.599999999999099</c:v>
                </c:pt>
                <c:pt idx="1497">
                  <c:v>49.6999999999991</c:v>
                </c:pt>
                <c:pt idx="1498">
                  <c:v>49.79999999999913</c:v>
                </c:pt>
                <c:pt idx="1499">
                  <c:v>49.899999999999011</c:v>
                </c:pt>
                <c:pt idx="1500">
                  <c:v>49.999999999999012</c:v>
                </c:pt>
                <c:pt idx="1501">
                  <c:v>50.099999999999099</c:v>
                </c:pt>
                <c:pt idx="1502">
                  <c:v>50.1999999999991</c:v>
                </c:pt>
                <c:pt idx="1503">
                  <c:v>50.29999999999913</c:v>
                </c:pt>
                <c:pt idx="1504">
                  <c:v>50.399999999999011</c:v>
                </c:pt>
                <c:pt idx="1505">
                  <c:v>50.499999999999012</c:v>
                </c:pt>
                <c:pt idx="1506">
                  <c:v>50.599999999999099</c:v>
                </c:pt>
                <c:pt idx="1507">
                  <c:v>50.6999999999991</c:v>
                </c:pt>
                <c:pt idx="1508">
                  <c:v>50.79999999999913</c:v>
                </c:pt>
                <c:pt idx="1509">
                  <c:v>50.899999999999011</c:v>
                </c:pt>
                <c:pt idx="1510">
                  <c:v>50.999999999999012</c:v>
                </c:pt>
                <c:pt idx="1511">
                  <c:v>51.099999999999099</c:v>
                </c:pt>
                <c:pt idx="1512">
                  <c:v>51.1999999999991</c:v>
                </c:pt>
                <c:pt idx="1513">
                  <c:v>51.29999999999913</c:v>
                </c:pt>
                <c:pt idx="1514">
                  <c:v>51.399999999999011</c:v>
                </c:pt>
                <c:pt idx="1515">
                  <c:v>51.499999999999012</c:v>
                </c:pt>
                <c:pt idx="1516">
                  <c:v>51.599999999999099</c:v>
                </c:pt>
                <c:pt idx="1517">
                  <c:v>51.6999999999991</c:v>
                </c:pt>
                <c:pt idx="1518">
                  <c:v>51.79999999999913</c:v>
                </c:pt>
                <c:pt idx="1519">
                  <c:v>51.899999999999011</c:v>
                </c:pt>
                <c:pt idx="1520">
                  <c:v>51.999999999999012</c:v>
                </c:pt>
                <c:pt idx="1521">
                  <c:v>52.099999999999099</c:v>
                </c:pt>
                <c:pt idx="1522">
                  <c:v>52.1999999999991</c:v>
                </c:pt>
                <c:pt idx="1523">
                  <c:v>52.29999999999913</c:v>
                </c:pt>
                <c:pt idx="1524">
                  <c:v>52.399999999999011</c:v>
                </c:pt>
                <c:pt idx="1525">
                  <c:v>52.499999999999012</c:v>
                </c:pt>
                <c:pt idx="1526">
                  <c:v>52.599999999999099</c:v>
                </c:pt>
                <c:pt idx="1527">
                  <c:v>52.6999999999991</c:v>
                </c:pt>
                <c:pt idx="1528">
                  <c:v>52.79999999999913</c:v>
                </c:pt>
                <c:pt idx="1529">
                  <c:v>52.899999999999011</c:v>
                </c:pt>
                <c:pt idx="1530">
                  <c:v>52.999999999999012</c:v>
                </c:pt>
                <c:pt idx="1531">
                  <c:v>53.099999999999099</c:v>
                </c:pt>
                <c:pt idx="1532">
                  <c:v>53.1999999999991</c:v>
                </c:pt>
                <c:pt idx="1533">
                  <c:v>53.29999999999913</c:v>
                </c:pt>
                <c:pt idx="1534">
                  <c:v>53.399999999999011</c:v>
                </c:pt>
                <c:pt idx="1535">
                  <c:v>53.499999999999012</c:v>
                </c:pt>
                <c:pt idx="1536">
                  <c:v>53.599999999999099</c:v>
                </c:pt>
                <c:pt idx="1537">
                  <c:v>53.6999999999991</c:v>
                </c:pt>
                <c:pt idx="1538">
                  <c:v>53.79999999999913</c:v>
                </c:pt>
                <c:pt idx="1539">
                  <c:v>53.899999999999011</c:v>
                </c:pt>
                <c:pt idx="1540">
                  <c:v>53.999999999999012</c:v>
                </c:pt>
                <c:pt idx="1541">
                  <c:v>54.099999999999099</c:v>
                </c:pt>
                <c:pt idx="1542">
                  <c:v>54.1999999999991</c:v>
                </c:pt>
                <c:pt idx="1543">
                  <c:v>54.299999999999208</c:v>
                </c:pt>
                <c:pt idx="1544">
                  <c:v>54.399999999999103</c:v>
                </c:pt>
                <c:pt idx="1545">
                  <c:v>54.499999999999112</c:v>
                </c:pt>
                <c:pt idx="1546">
                  <c:v>54.599999999999113</c:v>
                </c:pt>
                <c:pt idx="1547">
                  <c:v>54.6999999999992</c:v>
                </c:pt>
                <c:pt idx="1548">
                  <c:v>54.799999999999208</c:v>
                </c:pt>
                <c:pt idx="1549">
                  <c:v>54.899999999999103</c:v>
                </c:pt>
                <c:pt idx="1550">
                  <c:v>54.999999999999112</c:v>
                </c:pt>
                <c:pt idx="1551">
                  <c:v>55.099999999999113</c:v>
                </c:pt>
                <c:pt idx="1552">
                  <c:v>55.1999999999992</c:v>
                </c:pt>
                <c:pt idx="1553">
                  <c:v>55.299999999999208</c:v>
                </c:pt>
                <c:pt idx="1554">
                  <c:v>55.399999999999103</c:v>
                </c:pt>
                <c:pt idx="1555">
                  <c:v>55.499999999999112</c:v>
                </c:pt>
                <c:pt idx="1556">
                  <c:v>55.599999999999113</c:v>
                </c:pt>
                <c:pt idx="1557">
                  <c:v>55.6999999999992</c:v>
                </c:pt>
                <c:pt idx="1558">
                  <c:v>55.799999999999208</c:v>
                </c:pt>
                <c:pt idx="1559">
                  <c:v>55.899999999999103</c:v>
                </c:pt>
                <c:pt idx="1560">
                  <c:v>55.999999999999112</c:v>
                </c:pt>
                <c:pt idx="1561">
                  <c:v>56.099999999999113</c:v>
                </c:pt>
                <c:pt idx="1562">
                  <c:v>56.1999999999992</c:v>
                </c:pt>
                <c:pt idx="1563">
                  <c:v>56.299999999999208</c:v>
                </c:pt>
                <c:pt idx="1564">
                  <c:v>56.399999999999103</c:v>
                </c:pt>
                <c:pt idx="1565">
                  <c:v>56.499999999999112</c:v>
                </c:pt>
                <c:pt idx="1566">
                  <c:v>56.599999999999113</c:v>
                </c:pt>
                <c:pt idx="1567">
                  <c:v>56.6999999999992</c:v>
                </c:pt>
                <c:pt idx="1568">
                  <c:v>56.799999999999208</c:v>
                </c:pt>
                <c:pt idx="1569">
                  <c:v>56.899999999999103</c:v>
                </c:pt>
                <c:pt idx="1570">
                  <c:v>56.999999999999112</c:v>
                </c:pt>
                <c:pt idx="1571">
                  <c:v>57.099999999999113</c:v>
                </c:pt>
                <c:pt idx="1572">
                  <c:v>57.1999999999992</c:v>
                </c:pt>
                <c:pt idx="1573">
                  <c:v>57.299999999999208</c:v>
                </c:pt>
                <c:pt idx="1574">
                  <c:v>57.399999999999103</c:v>
                </c:pt>
                <c:pt idx="1575">
                  <c:v>57.499999999999112</c:v>
                </c:pt>
                <c:pt idx="1576">
                  <c:v>57.599999999999113</c:v>
                </c:pt>
                <c:pt idx="1577">
                  <c:v>57.6999999999992</c:v>
                </c:pt>
                <c:pt idx="1578">
                  <c:v>57.799999999999208</c:v>
                </c:pt>
                <c:pt idx="1579">
                  <c:v>57.899999999999103</c:v>
                </c:pt>
                <c:pt idx="1580">
                  <c:v>57.999999999999112</c:v>
                </c:pt>
                <c:pt idx="1581">
                  <c:v>58.099999999999113</c:v>
                </c:pt>
                <c:pt idx="1582">
                  <c:v>58.1999999999992</c:v>
                </c:pt>
                <c:pt idx="1583">
                  <c:v>58.299999999999208</c:v>
                </c:pt>
                <c:pt idx="1584">
                  <c:v>58.399999999999103</c:v>
                </c:pt>
                <c:pt idx="1585">
                  <c:v>58.499999999999112</c:v>
                </c:pt>
                <c:pt idx="1586">
                  <c:v>58.599999999999113</c:v>
                </c:pt>
                <c:pt idx="1587">
                  <c:v>58.6999999999992</c:v>
                </c:pt>
                <c:pt idx="1588">
                  <c:v>58.799999999999208</c:v>
                </c:pt>
                <c:pt idx="1589">
                  <c:v>58.899999999999103</c:v>
                </c:pt>
                <c:pt idx="1590">
                  <c:v>58.999999999999112</c:v>
                </c:pt>
                <c:pt idx="1591">
                  <c:v>59.099999999999113</c:v>
                </c:pt>
                <c:pt idx="1592">
                  <c:v>59.1999999999992</c:v>
                </c:pt>
                <c:pt idx="1593">
                  <c:v>59.299999999999208</c:v>
                </c:pt>
                <c:pt idx="1594">
                  <c:v>59.399999999999103</c:v>
                </c:pt>
                <c:pt idx="1595">
                  <c:v>59.499999999999112</c:v>
                </c:pt>
                <c:pt idx="1596">
                  <c:v>59.599999999999113</c:v>
                </c:pt>
                <c:pt idx="1597">
                  <c:v>59.6999999999992</c:v>
                </c:pt>
                <c:pt idx="1598">
                  <c:v>59.799999999999208</c:v>
                </c:pt>
                <c:pt idx="1599">
                  <c:v>59.899999999999103</c:v>
                </c:pt>
                <c:pt idx="1600">
                  <c:v>59.999999999999112</c:v>
                </c:pt>
                <c:pt idx="1601">
                  <c:v>60.099999999999113</c:v>
                </c:pt>
                <c:pt idx="1602">
                  <c:v>60.1999999999992</c:v>
                </c:pt>
                <c:pt idx="1603">
                  <c:v>60.299999999999208</c:v>
                </c:pt>
                <c:pt idx="1604">
                  <c:v>60.399999999999103</c:v>
                </c:pt>
                <c:pt idx="1605">
                  <c:v>60.499999999999112</c:v>
                </c:pt>
                <c:pt idx="1606">
                  <c:v>60.599999999999113</c:v>
                </c:pt>
                <c:pt idx="1607">
                  <c:v>60.6999999999992</c:v>
                </c:pt>
                <c:pt idx="1608">
                  <c:v>60.799999999999208</c:v>
                </c:pt>
                <c:pt idx="1609">
                  <c:v>60.899999999999103</c:v>
                </c:pt>
                <c:pt idx="1610">
                  <c:v>60.999999999999112</c:v>
                </c:pt>
                <c:pt idx="1611">
                  <c:v>61.099999999999113</c:v>
                </c:pt>
                <c:pt idx="1612">
                  <c:v>61.1999999999992</c:v>
                </c:pt>
                <c:pt idx="1613">
                  <c:v>61.299999999999208</c:v>
                </c:pt>
                <c:pt idx="1614">
                  <c:v>61.399999999999203</c:v>
                </c:pt>
                <c:pt idx="1615">
                  <c:v>61.499999999999211</c:v>
                </c:pt>
                <c:pt idx="1616">
                  <c:v>61.599999999999213</c:v>
                </c:pt>
                <c:pt idx="1617">
                  <c:v>61.699999999999299</c:v>
                </c:pt>
                <c:pt idx="1618">
                  <c:v>61.799999999999308</c:v>
                </c:pt>
                <c:pt idx="1619">
                  <c:v>61.899999999999203</c:v>
                </c:pt>
                <c:pt idx="1620">
                  <c:v>61.999999999999211</c:v>
                </c:pt>
                <c:pt idx="1621">
                  <c:v>62.099999999999213</c:v>
                </c:pt>
                <c:pt idx="1622">
                  <c:v>62.199999999999299</c:v>
                </c:pt>
                <c:pt idx="1623">
                  <c:v>62.299999999999308</c:v>
                </c:pt>
                <c:pt idx="1624">
                  <c:v>62.399999999999203</c:v>
                </c:pt>
                <c:pt idx="1625">
                  <c:v>62.499999999999211</c:v>
                </c:pt>
                <c:pt idx="1626">
                  <c:v>62.599999999999213</c:v>
                </c:pt>
                <c:pt idx="1627">
                  <c:v>62.699999999999299</c:v>
                </c:pt>
                <c:pt idx="1628">
                  <c:v>62.799999999999308</c:v>
                </c:pt>
                <c:pt idx="1629">
                  <c:v>62.899999999999203</c:v>
                </c:pt>
                <c:pt idx="1630">
                  <c:v>62.999999999999211</c:v>
                </c:pt>
                <c:pt idx="1631">
                  <c:v>63.099999999999213</c:v>
                </c:pt>
                <c:pt idx="1632">
                  <c:v>63.199999999999299</c:v>
                </c:pt>
                <c:pt idx="1633">
                  <c:v>63.299999999999308</c:v>
                </c:pt>
                <c:pt idx="1634">
                  <c:v>63.399999999999203</c:v>
                </c:pt>
                <c:pt idx="1635">
                  <c:v>63.499999999999211</c:v>
                </c:pt>
                <c:pt idx="1636">
                  <c:v>63.599999999999213</c:v>
                </c:pt>
                <c:pt idx="1637">
                  <c:v>63.699999999999299</c:v>
                </c:pt>
                <c:pt idx="1638">
                  <c:v>63.799999999999308</c:v>
                </c:pt>
                <c:pt idx="1639">
                  <c:v>63.899999999999203</c:v>
                </c:pt>
                <c:pt idx="1640">
                  <c:v>63.999999999999211</c:v>
                </c:pt>
                <c:pt idx="1641">
                  <c:v>64.099999999999227</c:v>
                </c:pt>
                <c:pt idx="1642">
                  <c:v>64.199999999999207</c:v>
                </c:pt>
                <c:pt idx="1643">
                  <c:v>64.299999999999415</c:v>
                </c:pt>
                <c:pt idx="1644">
                  <c:v>64.399999999999196</c:v>
                </c:pt>
                <c:pt idx="1645">
                  <c:v>64.499999999999503</c:v>
                </c:pt>
                <c:pt idx="1646">
                  <c:v>64.599999999999227</c:v>
                </c:pt>
                <c:pt idx="1647">
                  <c:v>64.699999999999093</c:v>
                </c:pt>
                <c:pt idx="1648">
                  <c:v>64.799999999999315</c:v>
                </c:pt>
                <c:pt idx="1649">
                  <c:v>64.899999999999096</c:v>
                </c:pt>
                <c:pt idx="1650">
                  <c:v>64.999999999999403</c:v>
                </c:pt>
                <c:pt idx="1651">
                  <c:v>65.099999999999113</c:v>
                </c:pt>
                <c:pt idx="1652">
                  <c:v>65.199999999999093</c:v>
                </c:pt>
                <c:pt idx="1653">
                  <c:v>65.299999999999315</c:v>
                </c:pt>
                <c:pt idx="1654">
                  <c:v>65.399999999999096</c:v>
                </c:pt>
                <c:pt idx="1655">
                  <c:v>65.499999999999403</c:v>
                </c:pt>
                <c:pt idx="1656">
                  <c:v>65.599999999999113</c:v>
                </c:pt>
                <c:pt idx="1657">
                  <c:v>65.699999999999093</c:v>
                </c:pt>
                <c:pt idx="1658">
                  <c:v>65.799999999999315</c:v>
                </c:pt>
                <c:pt idx="1659">
                  <c:v>65.899999999999096</c:v>
                </c:pt>
                <c:pt idx="1660">
                  <c:v>65.999999999999403</c:v>
                </c:pt>
                <c:pt idx="1661">
                  <c:v>66.099999999999113</c:v>
                </c:pt>
                <c:pt idx="1662">
                  <c:v>66.199999999999093</c:v>
                </c:pt>
                <c:pt idx="1663">
                  <c:v>66.299999999999315</c:v>
                </c:pt>
                <c:pt idx="1664">
                  <c:v>66.399999999999096</c:v>
                </c:pt>
                <c:pt idx="1665">
                  <c:v>66.499999999999304</c:v>
                </c:pt>
                <c:pt idx="1666">
                  <c:v>66.599999999999113</c:v>
                </c:pt>
                <c:pt idx="1667">
                  <c:v>66.699999999998994</c:v>
                </c:pt>
                <c:pt idx="1668">
                  <c:v>66.799999999999301</c:v>
                </c:pt>
                <c:pt idx="1669">
                  <c:v>66.899999999998997</c:v>
                </c:pt>
                <c:pt idx="1670">
                  <c:v>66.999999999999304</c:v>
                </c:pt>
                <c:pt idx="1671">
                  <c:v>67.099999999999113</c:v>
                </c:pt>
                <c:pt idx="1672">
                  <c:v>67.199999999998994</c:v>
                </c:pt>
                <c:pt idx="1673">
                  <c:v>67.299999999999301</c:v>
                </c:pt>
                <c:pt idx="1674">
                  <c:v>67.399999999998997</c:v>
                </c:pt>
                <c:pt idx="1675">
                  <c:v>67.499999999999304</c:v>
                </c:pt>
                <c:pt idx="1676">
                  <c:v>67.599999999999113</c:v>
                </c:pt>
                <c:pt idx="1677">
                  <c:v>67.699999999998994</c:v>
                </c:pt>
                <c:pt idx="1678">
                  <c:v>67.799999999999301</c:v>
                </c:pt>
                <c:pt idx="1679">
                  <c:v>67.899999999998997</c:v>
                </c:pt>
                <c:pt idx="1680">
                  <c:v>67.999999999999304</c:v>
                </c:pt>
                <c:pt idx="1681">
                  <c:v>68.099999999999113</c:v>
                </c:pt>
                <c:pt idx="1682">
                  <c:v>68.199999999998894</c:v>
                </c:pt>
                <c:pt idx="1683">
                  <c:v>68.299999999999201</c:v>
                </c:pt>
                <c:pt idx="1684">
                  <c:v>68.399999999998897</c:v>
                </c:pt>
                <c:pt idx="1685">
                  <c:v>68.499999999999204</c:v>
                </c:pt>
                <c:pt idx="1686">
                  <c:v>68.599999999999099</c:v>
                </c:pt>
                <c:pt idx="1687">
                  <c:v>68.699999999998894</c:v>
                </c:pt>
                <c:pt idx="1688">
                  <c:v>68.799999999999201</c:v>
                </c:pt>
                <c:pt idx="1689">
                  <c:v>68.899999999998897</c:v>
                </c:pt>
                <c:pt idx="1690">
                  <c:v>68.999999999999204</c:v>
                </c:pt>
                <c:pt idx="1691">
                  <c:v>69.099999999999099</c:v>
                </c:pt>
                <c:pt idx="1692">
                  <c:v>69.199999999998894</c:v>
                </c:pt>
                <c:pt idx="1693">
                  <c:v>69.299999999999201</c:v>
                </c:pt>
                <c:pt idx="1694">
                  <c:v>69.399999999998897</c:v>
                </c:pt>
                <c:pt idx="1695">
                  <c:v>69.499999999999204</c:v>
                </c:pt>
                <c:pt idx="1696">
                  <c:v>69.599999999999099</c:v>
                </c:pt>
                <c:pt idx="1697">
                  <c:v>69.699999999998894</c:v>
                </c:pt>
                <c:pt idx="1698">
                  <c:v>69.799999999999201</c:v>
                </c:pt>
                <c:pt idx="1699">
                  <c:v>69.899999999998897</c:v>
                </c:pt>
                <c:pt idx="1700">
                  <c:v>69.999999999999105</c:v>
                </c:pt>
                <c:pt idx="1701">
                  <c:v>70.099999999999</c:v>
                </c:pt>
                <c:pt idx="1702">
                  <c:v>70.199999999998795</c:v>
                </c:pt>
                <c:pt idx="1703">
                  <c:v>70.299999999999102</c:v>
                </c:pt>
                <c:pt idx="1704">
                  <c:v>70.399999999998826</c:v>
                </c:pt>
                <c:pt idx="1705">
                  <c:v>70.499999999999105</c:v>
                </c:pt>
                <c:pt idx="1706">
                  <c:v>70.599999999999</c:v>
                </c:pt>
                <c:pt idx="1707">
                  <c:v>70.699999999998795</c:v>
                </c:pt>
                <c:pt idx="1708">
                  <c:v>70.799999999999102</c:v>
                </c:pt>
                <c:pt idx="1709">
                  <c:v>70.899999999998826</c:v>
                </c:pt>
                <c:pt idx="1710">
                  <c:v>70.999999999999105</c:v>
                </c:pt>
                <c:pt idx="1711">
                  <c:v>71.099999999999</c:v>
                </c:pt>
                <c:pt idx="1712">
                  <c:v>71.199999999998795</c:v>
                </c:pt>
                <c:pt idx="1713">
                  <c:v>71.299999999999102</c:v>
                </c:pt>
                <c:pt idx="1714">
                  <c:v>71.399999999998826</c:v>
                </c:pt>
                <c:pt idx="1715">
                  <c:v>71.499999999999105</c:v>
                </c:pt>
                <c:pt idx="1716">
                  <c:v>71.599999999999</c:v>
                </c:pt>
                <c:pt idx="1717">
                  <c:v>71.699999999998795</c:v>
                </c:pt>
                <c:pt idx="1718">
                  <c:v>71.799999999999002</c:v>
                </c:pt>
                <c:pt idx="1719">
                  <c:v>71.899999999998727</c:v>
                </c:pt>
                <c:pt idx="1720">
                  <c:v>71.999999999999005</c:v>
                </c:pt>
                <c:pt idx="1721">
                  <c:v>72.0999999999989</c:v>
                </c:pt>
                <c:pt idx="1722">
                  <c:v>72.199999999998695</c:v>
                </c:pt>
                <c:pt idx="1723">
                  <c:v>72.299999999999002</c:v>
                </c:pt>
                <c:pt idx="1724">
                  <c:v>72.399999999998727</c:v>
                </c:pt>
                <c:pt idx="1725">
                  <c:v>72.499999999999005</c:v>
                </c:pt>
                <c:pt idx="1726">
                  <c:v>72.5999999999989</c:v>
                </c:pt>
                <c:pt idx="1727">
                  <c:v>72.699999999998695</c:v>
                </c:pt>
                <c:pt idx="1728">
                  <c:v>72.799999999999002</c:v>
                </c:pt>
                <c:pt idx="1729">
                  <c:v>72.899999999998727</c:v>
                </c:pt>
                <c:pt idx="1730">
                  <c:v>72.999999999999005</c:v>
                </c:pt>
                <c:pt idx="1731">
                  <c:v>73.0999999999989</c:v>
                </c:pt>
                <c:pt idx="1732">
                  <c:v>73.199999999998695</c:v>
                </c:pt>
                <c:pt idx="1733">
                  <c:v>73.299999999999002</c:v>
                </c:pt>
                <c:pt idx="1734">
                  <c:v>73.399999999998727</c:v>
                </c:pt>
                <c:pt idx="1735">
                  <c:v>73.499999999998906</c:v>
                </c:pt>
                <c:pt idx="1736">
                  <c:v>73.599999999998815</c:v>
                </c:pt>
                <c:pt idx="1737">
                  <c:v>73.699999999998596</c:v>
                </c:pt>
                <c:pt idx="1738">
                  <c:v>73.799999999998903</c:v>
                </c:pt>
                <c:pt idx="1739">
                  <c:v>73.899999999998613</c:v>
                </c:pt>
                <c:pt idx="1740">
                  <c:v>73.999999999998906</c:v>
                </c:pt>
                <c:pt idx="1741">
                  <c:v>74.099999999998815</c:v>
                </c:pt>
                <c:pt idx="1742">
                  <c:v>74.199999999998596</c:v>
                </c:pt>
                <c:pt idx="1743">
                  <c:v>74.299999999998903</c:v>
                </c:pt>
                <c:pt idx="1744">
                  <c:v>74.399999999998613</c:v>
                </c:pt>
                <c:pt idx="1745">
                  <c:v>74.499999999998906</c:v>
                </c:pt>
                <c:pt idx="1746">
                  <c:v>74.599999999998815</c:v>
                </c:pt>
                <c:pt idx="1747">
                  <c:v>74.699999999998596</c:v>
                </c:pt>
                <c:pt idx="1748">
                  <c:v>74.799999999998903</c:v>
                </c:pt>
                <c:pt idx="1749">
                  <c:v>74.899999999998613</c:v>
                </c:pt>
                <c:pt idx="1750">
                  <c:v>74.999999999998906</c:v>
                </c:pt>
                <c:pt idx="1751">
                  <c:v>75.099999999998815</c:v>
                </c:pt>
                <c:pt idx="1752">
                  <c:v>75.199999999998596</c:v>
                </c:pt>
                <c:pt idx="1753">
                  <c:v>75.299999999998803</c:v>
                </c:pt>
                <c:pt idx="1754">
                  <c:v>75.399999999998613</c:v>
                </c:pt>
                <c:pt idx="1755">
                  <c:v>75.499999999998806</c:v>
                </c:pt>
                <c:pt idx="1756">
                  <c:v>75.599999999998715</c:v>
                </c:pt>
                <c:pt idx="1757">
                  <c:v>75.699999999998496</c:v>
                </c:pt>
                <c:pt idx="1758">
                  <c:v>75.799999999998803</c:v>
                </c:pt>
                <c:pt idx="1759">
                  <c:v>75.899999999998613</c:v>
                </c:pt>
                <c:pt idx="1760">
                  <c:v>75.999999999998806</c:v>
                </c:pt>
                <c:pt idx="1761">
                  <c:v>76.099999999998715</c:v>
                </c:pt>
                <c:pt idx="1762">
                  <c:v>76.199999999998496</c:v>
                </c:pt>
                <c:pt idx="1763">
                  <c:v>76.299999999998803</c:v>
                </c:pt>
                <c:pt idx="1764">
                  <c:v>76.399999999998613</c:v>
                </c:pt>
                <c:pt idx="1765">
                  <c:v>76.499999999998806</c:v>
                </c:pt>
                <c:pt idx="1766">
                  <c:v>76.599999999998715</c:v>
                </c:pt>
                <c:pt idx="1767">
                  <c:v>76.699999999998496</c:v>
                </c:pt>
                <c:pt idx="1768">
                  <c:v>76.799999999998803</c:v>
                </c:pt>
                <c:pt idx="1769">
                  <c:v>76.899999999998613</c:v>
                </c:pt>
                <c:pt idx="1770">
                  <c:v>76.999999999998707</c:v>
                </c:pt>
                <c:pt idx="1771">
                  <c:v>77.099999999998701</c:v>
                </c:pt>
                <c:pt idx="1772">
                  <c:v>77.199999999998397</c:v>
                </c:pt>
                <c:pt idx="1773">
                  <c:v>77.299999999998704</c:v>
                </c:pt>
                <c:pt idx="1774">
                  <c:v>77.399999999998599</c:v>
                </c:pt>
                <c:pt idx="1775">
                  <c:v>77.499999999998707</c:v>
                </c:pt>
                <c:pt idx="1776">
                  <c:v>77.599999999998701</c:v>
                </c:pt>
                <c:pt idx="1777">
                  <c:v>77.699999999998397</c:v>
                </c:pt>
                <c:pt idx="1778">
                  <c:v>77.799999999998704</c:v>
                </c:pt>
                <c:pt idx="1779">
                  <c:v>77.899999999998599</c:v>
                </c:pt>
                <c:pt idx="1780">
                  <c:v>77.999999999998707</c:v>
                </c:pt>
                <c:pt idx="1781">
                  <c:v>78.099999999998701</c:v>
                </c:pt>
                <c:pt idx="1782">
                  <c:v>78.199999999998397</c:v>
                </c:pt>
                <c:pt idx="1783">
                  <c:v>78.299999999998704</c:v>
                </c:pt>
                <c:pt idx="1784">
                  <c:v>78.399999999998599</c:v>
                </c:pt>
                <c:pt idx="1785">
                  <c:v>78.499999999998707</c:v>
                </c:pt>
                <c:pt idx="1786">
                  <c:v>78.599999999998701</c:v>
                </c:pt>
                <c:pt idx="1787">
                  <c:v>78.699999999998397</c:v>
                </c:pt>
                <c:pt idx="1788">
                  <c:v>78.799999999998604</c:v>
                </c:pt>
                <c:pt idx="1789">
                  <c:v>78.899999999998499</c:v>
                </c:pt>
                <c:pt idx="1790">
                  <c:v>78.999999999998593</c:v>
                </c:pt>
                <c:pt idx="1791">
                  <c:v>79.099999999998602</c:v>
                </c:pt>
                <c:pt idx="1792">
                  <c:v>79.199999999998326</c:v>
                </c:pt>
                <c:pt idx="1793">
                  <c:v>79.299999999998604</c:v>
                </c:pt>
                <c:pt idx="1794">
                  <c:v>79.399999999998499</c:v>
                </c:pt>
                <c:pt idx="1795">
                  <c:v>79.499999999998593</c:v>
                </c:pt>
                <c:pt idx="1796">
                  <c:v>79.599999999998602</c:v>
                </c:pt>
                <c:pt idx="1797">
                  <c:v>79.699999999998326</c:v>
                </c:pt>
                <c:pt idx="1798">
                  <c:v>79.799999999998604</c:v>
                </c:pt>
                <c:pt idx="1799">
                  <c:v>79.899999999998499</c:v>
                </c:pt>
                <c:pt idx="1800">
                  <c:v>79.999999999998593</c:v>
                </c:pt>
                <c:pt idx="1801">
                  <c:v>80.099999999998602</c:v>
                </c:pt>
                <c:pt idx="1802">
                  <c:v>80.199999999998326</c:v>
                </c:pt>
                <c:pt idx="1803">
                  <c:v>80.299999999998604</c:v>
                </c:pt>
                <c:pt idx="1804">
                  <c:v>80.399999999998499</c:v>
                </c:pt>
                <c:pt idx="1805">
                  <c:v>80.499999999998593</c:v>
                </c:pt>
                <c:pt idx="1806">
                  <c:v>80.599999999998502</c:v>
                </c:pt>
                <c:pt idx="1807">
                  <c:v>80.699999999998226</c:v>
                </c:pt>
                <c:pt idx="1808">
                  <c:v>80.799999999998505</c:v>
                </c:pt>
                <c:pt idx="1809">
                  <c:v>80.8999999999984</c:v>
                </c:pt>
                <c:pt idx="1810">
                  <c:v>80.999999999998593</c:v>
                </c:pt>
                <c:pt idx="1811">
                  <c:v>81.099999999998502</c:v>
                </c:pt>
                <c:pt idx="1812">
                  <c:v>81.199999999998226</c:v>
                </c:pt>
                <c:pt idx="1813">
                  <c:v>81.299999999998505</c:v>
                </c:pt>
                <c:pt idx="1814">
                  <c:v>81.3999999999984</c:v>
                </c:pt>
                <c:pt idx="1815">
                  <c:v>81.499999999998593</c:v>
                </c:pt>
                <c:pt idx="1816">
                  <c:v>81.599999999998502</c:v>
                </c:pt>
                <c:pt idx="1817">
                  <c:v>81.699999999998226</c:v>
                </c:pt>
                <c:pt idx="1818">
                  <c:v>81.799999999998505</c:v>
                </c:pt>
                <c:pt idx="1819">
                  <c:v>81.8999999999984</c:v>
                </c:pt>
                <c:pt idx="1820">
                  <c:v>81.999999999998593</c:v>
                </c:pt>
                <c:pt idx="1821">
                  <c:v>82.099999999998502</c:v>
                </c:pt>
                <c:pt idx="1822">
                  <c:v>82.199999999998226</c:v>
                </c:pt>
                <c:pt idx="1823">
                  <c:v>82.299999999998406</c:v>
                </c:pt>
                <c:pt idx="1824">
                  <c:v>82.399999999998315</c:v>
                </c:pt>
                <c:pt idx="1825">
                  <c:v>82.499999999998494</c:v>
                </c:pt>
                <c:pt idx="1826">
                  <c:v>82.599999999998403</c:v>
                </c:pt>
                <c:pt idx="1827">
                  <c:v>82.699999999998127</c:v>
                </c:pt>
                <c:pt idx="1828">
                  <c:v>82.799999999998406</c:v>
                </c:pt>
                <c:pt idx="1829">
                  <c:v>82.899999999998315</c:v>
                </c:pt>
                <c:pt idx="1830">
                  <c:v>82.999999999998494</c:v>
                </c:pt>
                <c:pt idx="1831">
                  <c:v>83.099999999998403</c:v>
                </c:pt>
                <c:pt idx="1832">
                  <c:v>83.199999999998127</c:v>
                </c:pt>
                <c:pt idx="1833">
                  <c:v>83.299999999998406</c:v>
                </c:pt>
                <c:pt idx="1834">
                  <c:v>83.399999999998315</c:v>
                </c:pt>
                <c:pt idx="1835">
                  <c:v>83.499999999998494</c:v>
                </c:pt>
                <c:pt idx="1836">
                  <c:v>83.599999999998403</c:v>
                </c:pt>
                <c:pt idx="1837">
                  <c:v>83.699999999998127</c:v>
                </c:pt>
                <c:pt idx="1838">
                  <c:v>83.799999999998406</c:v>
                </c:pt>
                <c:pt idx="1839">
                  <c:v>83.899999999998315</c:v>
                </c:pt>
                <c:pt idx="1840">
                  <c:v>83.999999999998494</c:v>
                </c:pt>
                <c:pt idx="1841">
                  <c:v>84.099999999998303</c:v>
                </c:pt>
                <c:pt idx="1842">
                  <c:v>84.199999999998127</c:v>
                </c:pt>
                <c:pt idx="1843">
                  <c:v>84.299999999998306</c:v>
                </c:pt>
                <c:pt idx="1844">
                  <c:v>84.399999999998215</c:v>
                </c:pt>
                <c:pt idx="1845">
                  <c:v>84.499999999998394</c:v>
                </c:pt>
                <c:pt idx="1846">
                  <c:v>84.599999999998303</c:v>
                </c:pt>
                <c:pt idx="1847">
                  <c:v>84.699999999998127</c:v>
                </c:pt>
                <c:pt idx="1848">
                  <c:v>84.799999999998306</c:v>
                </c:pt>
                <c:pt idx="1849">
                  <c:v>84.899999999998215</c:v>
                </c:pt>
                <c:pt idx="1850">
                  <c:v>84.999999999998394</c:v>
                </c:pt>
                <c:pt idx="1851">
                  <c:v>85.099999999998303</c:v>
                </c:pt>
                <c:pt idx="1852">
                  <c:v>85.199999999998127</c:v>
                </c:pt>
                <c:pt idx="1853">
                  <c:v>85.299999999998306</c:v>
                </c:pt>
                <c:pt idx="1854">
                  <c:v>85.399999999998215</c:v>
                </c:pt>
                <c:pt idx="1855">
                  <c:v>85.499999999998394</c:v>
                </c:pt>
                <c:pt idx="1856">
                  <c:v>85.599999999998303</c:v>
                </c:pt>
                <c:pt idx="1857">
                  <c:v>85.699999999998127</c:v>
                </c:pt>
                <c:pt idx="1858">
                  <c:v>85.799999999998207</c:v>
                </c:pt>
                <c:pt idx="1859">
                  <c:v>85.899999999998201</c:v>
                </c:pt>
                <c:pt idx="1860">
                  <c:v>85.999999999998295</c:v>
                </c:pt>
                <c:pt idx="1861">
                  <c:v>86.099999999998204</c:v>
                </c:pt>
                <c:pt idx="1862">
                  <c:v>86.199999999998099</c:v>
                </c:pt>
                <c:pt idx="1863">
                  <c:v>86.299999999998207</c:v>
                </c:pt>
                <c:pt idx="1864">
                  <c:v>86.399999999998201</c:v>
                </c:pt>
                <c:pt idx="1865">
                  <c:v>86.499999999998295</c:v>
                </c:pt>
                <c:pt idx="1866">
                  <c:v>86.599999999998204</c:v>
                </c:pt>
                <c:pt idx="1867">
                  <c:v>86.699999999998099</c:v>
                </c:pt>
                <c:pt idx="1868">
                  <c:v>86.799999999998207</c:v>
                </c:pt>
                <c:pt idx="1869">
                  <c:v>86.899999999998201</c:v>
                </c:pt>
                <c:pt idx="1870">
                  <c:v>86.999999999998295</c:v>
                </c:pt>
                <c:pt idx="1871">
                  <c:v>87.099999999998204</c:v>
                </c:pt>
                <c:pt idx="1872">
                  <c:v>87.199999999998099</c:v>
                </c:pt>
                <c:pt idx="1873">
                  <c:v>87.299999999998207</c:v>
                </c:pt>
                <c:pt idx="1874">
                  <c:v>87.399999999998201</c:v>
                </c:pt>
                <c:pt idx="1875">
                  <c:v>87.499999999998295</c:v>
                </c:pt>
                <c:pt idx="1876">
                  <c:v>87.599999999998104</c:v>
                </c:pt>
                <c:pt idx="1877">
                  <c:v>87.699999999997999</c:v>
                </c:pt>
                <c:pt idx="1878">
                  <c:v>87.799999999998093</c:v>
                </c:pt>
                <c:pt idx="1879">
                  <c:v>87.899999999998101</c:v>
                </c:pt>
                <c:pt idx="1880">
                  <c:v>87.999999999998195</c:v>
                </c:pt>
                <c:pt idx="1881">
                  <c:v>88.099999999998104</c:v>
                </c:pt>
                <c:pt idx="1882">
                  <c:v>88.199999999997999</c:v>
                </c:pt>
                <c:pt idx="1883">
                  <c:v>88.299999999998093</c:v>
                </c:pt>
                <c:pt idx="1884">
                  <c:v>88.399999999998101</c:v>
                </c:pt>
                <c:pt idx="1885">
                  <c:v>88.499999999998195</c:v>
                </c:pt>
                <c:pt idx="1886">
                  <c:v>88.599999999998104</c:v>
                </c:pt>
                <c:pt idx="1887">
                  <c:v>88.699999999997999</c:v>
                </c:pt>
                <c:pt idx="1888">
                  <c:v>88.799999999998093</c:v>
                </c:pt>
                <c:pt idx="1889">
                  <c:v>88.899999999998101</c:v>
                </c:pt>
                <c:pt idx="1890">
                  <c:v>88.999999999998195</c:v>
                </c:pt>
                <c:pt idx="1891">
                  <c:v>89.099999999998104</c:v>
                </c:pt>
                <c:pt idx="1892">
                  <c:v>89.199999999997999</c:v>
                </c:pt>
                <c:pt idx="1893">
                  <c:v>89.299999999998093</c:v>
                </c:pt>
                <c:pt idx="1894">
                  <c:v>89.399999999998002</c:v>
                </c:pt>
                <c:pt idx="1895">
                  <c:v>89.499999999998096</c:v>
                </c:pt>
                <c:pt idx="1896">
                  <c:v>89.599999999998005</c:v>
                </c:pt>
                <c:pt idx="1897">
                  <c:v>89.6999999999979</c:v>
                </c:pt>
                <c:pt idx="1898">
                  <c:v>89.799999999998093</c:v>
                </c:pt>
                <c:pt idx="1899">
                  <c:v>89.899999999998002</c:v>
                </c:pt>
                <c:pt idx="1900">
                  <c:v>89.999999999998096</c:v>
                </c:pt>
                <c:pt idx="1901">
                  <c:v>90.099999999998005</c:v>
                </c:pt>
                <c:pt idx="1902">
                  <c:v>90.1999999999979</c:v>
                </c:pt>
                <c:pt idx="1903">
                  <c:v>90.299999999998093</c:v>
                </c:pt>
                <c:pt idx="1904">
                  <c:v>90.399999999998002</c:v>
                </c:pt>
                <c:pt idx="1905">
                  <c:v>90.499999999998096</c:v>
                </c:pt>
                <c:pt idx="1906">
                  <c:v>90.599999999998005</c:v>
                </c:pt>
                <c:pt idx="1907">
                  <c:v>90.6999999999979</c:v>
                </c:pt>
                <c:pt idx="1908">
                  <c:v>90.799999999998093</c:v>
                </c:pt>
                <c:pt idx="1909">
                  <c:v>90.899999999998002</c:v>
                </c:pt>
                <c:pt idx="1910">
                  <c:v>90.999999999998096</c:v>
                </c:pt>
                <c:pt idx="1911">
                  <c:v>91.099999999997905</c:v>
                </c:pt>
                <c:pt idx="1912">
                  <c:v>91.199999999997814</c:v>
                </c:pt>
                <c:pt idx="1913">
                  <c:v>91.299999999997993</c:v>
                </c:pt>
                <c:pt idx="1914">
                  <c:v>91.399999999997902</c:v>
                </c:pt>
                <c:pt idx="1915">
                  <c:v>91.499999999997996</c:v>
                </c:pt>
                <c:pt idx="1916">
                  <c:v>91.599999999997905</c:v>
                </c:pt>
                <c:pt idx="1917">
                  <c:v>91.699999999997814</c:v>
                </c:pt>
                <c:pt idx="1918">
                  <c:v>91.799999999997993</c:v>
                </c:pt>
                <c:pt idx="1919">
                  <c:v>91.899999999997902</c:v>
                </c:pt>
                <c:pt idx="1920">
                  <c:v>91.999999999997996</c:v>
                </c:pt>
                <c:pt idx="1921">
                  <c:v>92.099999999997905</c:v>
                </c:pt>
                <c:pt idx="1922">
                  <c:v>92.199999999997814</c:v>
                </c:pt>
                <c:pt idx="1923">
                  <c:v>92.299999999997993</c:v>
                </c:pt>
                <c:pt idx="1924">
                  <c:v>92.399999999997902</c:v>
                </c:pt>
                <c:pt idx="1925">
                  <c:v>92.499999999997996</c:v>
                </c:pt>
                <c:pt idx="1926">
                  <c:v>92.599999999997905</c:v>
                </c:pt>
                <c:pt idx="1927">
                  <c:v>92.699999999997814</c:v>
                </c:pt>
                <c:pt idx="1928">
                  <c:v>92.799999999997993</c:v>
                </c:pt>
                <c:pt idx="1929">
                  <c:v>92.899999999997803</c:v>
                </c:pt>
                <c:pt idx="1930">
                  <c:v>92.999999999997897</c:v>
                </c:pt>
                <c:pt idx="1931">
                  <c:v>93.099999999997806</c:v>
                </c:pt>
                <c:pt idx="1932">
                  <c:v>93.199999999997715</c:v>
                </c:pt>
                <c:pt idx="1933">
                  <c:v>93.299999999997894</c:v>
                </c:pt>
                <c:pt idx="1934">
                  <c:v>93.399999999997803</c:v>
                </c:pt>
                <c:pt idx="1935">
                  <c:v>93.499999999997897</c:v>
                </c:pt>
                <c:pt idx="1936">
                  <c:v>93.599999999997806</c:v>
                </c:pt>
                <c:pt idx="1937">
                  <c:v>93.699999999997715</c:v>
                </c:pt>
                <c:pt idx="1938">
                  <c:v>93.799999999997894</c:v>
                </c:pt>
                <c:pt idx="1939">
                  <c:v>93.899999999997803</c:v>
                </c:pt>
                <c:pt idx="1940">
                  <c:v>93.999999999997897</c:v>
                </c:pt>
                <c:pt idx="1941">
                  <c:v>94.099999999997806</c:v>
                </c:pt>
                <c:pt idx="1942">
                  <c:v>94.199999999997715</c:v>
                </c:pt>
                <c:pt idx="1943">
                  <c:v>94.299999999997894</c:v>
                </c:pt>
                <c:pt idx="1944">
                  <c:v>94.399999999997803</c:v>
                </c:pt>
                <c:pt idx="1945">
                  <c:v>94.499999999997897</c:v>
                </c:pt>
                <c:pt idx="1946">
                  <c:v>94.599999999997706</c:v>
                </c:pt>
                <c:pt idx="1947">
                  <c:v>94.699999999997701</c:v>
                </c:pt>
                <c:pt idx="1948">
                  <c:v>94.799999999997794</c:v>
                </c:pt>
                <c:pt idx="1949">
                  <c:v>94.899999999997704</c:v>
                </c:pt>
                <c:pt idx="1950">
                  <c:v>94.999999999997797</c:v>
                </c:pt>
                <c:pt idx="1951">
                  <c:v>95.099999999997706</c:v>
                </c:pt>
                <c:pt idx="1952">
                  <c:v>95.199999999997701</c:v>
                </c:pt>
                <c:pt idx="1953">
                  <c:v>95.299999999997794</c:v>
                </c:pt>
                <c:pt idx="1954">
                  <c:v>95.399999999997704</c:v>
                </c:pt>
                <c:pt idx="1955">
                  <c:v>95.499999999997797</c:v>
                </c:pt>
                <c:pt idx="1956">
                  <c:v>95.599999999997706</c:v>
                </c:pt>
                <c:pt idx="1957">
                  <c:v>95.699999999997701</c:v>
                </c:pt>
                <c:pt idx="1958">
                  <c:v>95.799999999997794</c:v>
                </c:pt>
                <c:pt idx="1959">
                  <c:v>95.899999999997704</c:v>
                </c:pt>
                <c:pt idx="1960">
                  <c:v>95.999999999997797</c:v>
                </c:pt>
                <c:pt idx="1961">
                  <c:v>96.099999999997706</c:v>
                </c:pt>
                <c:pt idx="1962">
                  <c:v>96.199999999997701</c:v>
                </c:pt>
                <c:pt idx="1963">
                  <c:v>96.299999999997794</c:v>
                </c:pt>
                <c:pt idx="1964">
                  <c:v>96.399999999997604</c:v>
                </c:pt>
                <c:pt idx="1965">
                  <c:v>96.499999999997698</c:v>
                </c:pt>
                <c:pt idx="1966">
                  <c:v>96.599999999997607</c:v>
                </c:pt>
                <c:pt idx="1967">
                  <c:v>96.699999999997601</c:v>
                </c:pt>
                <c:pt idx="1968">
                  <c:v>96.799999999997695</c:v>
                </c:pt>
                <c:pt idx="1969">
                  <c:v>96.899999999997604</c:v>
                </c:pt>
                <c:pt idx="1970">
                  <c:v>96.999999999997698</c:v>
                </c:pt>
                <c:pt idx="1971">
                  <c:v>97.099999999997607</c:v>
                </c:pt>
                <c:pt idx="1972">
                  <c:v>97.199999999997601</c:v>
                </c:pt>
                <c:pt idx="1973">
                  <c:v>97.299999999997695</c:v>
                </c:pt>
                <c:pt idx="1974">
                  <c:v>97.399999999997604</c:v>
                </c:pt>
                <c:pt idx="1975">
                  <c:v>97.499999999997698</c:v>
                </c:pt>
                <c:pt idx="1976">
                  <c:v>97.599999999997607</c:v>
                </c:pt>
                <c:pt idx="1977">
                  <c:v>97.699999999997601</c:v>
                </c:pt>
                <c:pt idx="1978">
                  <c:v>97.799999999997695</c:v>
                </c:pt>
                <c:pt idx="1979">
                  <c:v>97.899999999997604</c:v>
                </c:pt>
                <c:pt idx="1980">
                  <c:v>97.999999999997698</c:v>
                </c:pt>
                <c:pt idx="1981">
                  <c:v>98.099999999997493</c:v>
                </c:pt>
                <c:pt idx="1982">
                  <c:v>98.199999999997502</c:v>
                </c:pt>
                <c:pt idx="1983">
                  <c:v>98.299999999997596</c:v>
                </c:pt>
                <c:pt idx="1984">
                  <c:v>98.399999999997505</c:v>
                </c:pt>
                <c:pt idx="1985">
                  <c:v>98.499999999997598</c:v>
                </c:pt>
                <c:pt idx="1986">
                  <c:v>98.599999999997493</c:v>
                </c:pt>
                <c:pt idx="1987">
                  <c:v>98.699999999997502</c:v>
                </c:pt>
                <c:pt idx="1988">
                  <c:v>98.799999999997596</c:v>
                </c:pt>
                <c:pt idx="1989">
                  <c:v>98.899999999997505</c:v>
                </c:pt>
                <c:pt idx="1990">
                  <c:v>98.999999999997598</c:v>
                </c:pt>
                <c:pt idx="1991">
                  <c:v>99.099999999997493</c:v>
                </c:pt>
                <c:pt idx="1992">
                  <c:v>99.199999999997502</c:v>
                </c:pt>
                <c:pt idx="1993">
                  <c:v>99.299999999997596</c:v>
                </c:pt>
                <c:pt idx="1994">
                  <c:v>99.399999999997505</c:v>
                </c:pt>
                <c:pt idx="1995">
                  <c:v>99.499999999997598</c:v>
                </c:pt>
                <c:pt idx="1996">
                  <c:v>99.599999999997493</c:v>
                </c:pt>
                <c:pt idx="1997">
                  <c:v>99.699999999997502</c:v>
                </c:pt>
                <c:pt idx="1998">
                  <c:v>99.799999999997596</c:v>
                </c:pt>
                <c:pt idx="1999">
                  <c:v>99.899999999997405</c:v>
                </c:pt>
                <c:pt idx="2000">
                  <c:v>99.999999999997499</c:v>
                </c:pt>
              </c:numCache>
            </c:numRef>
          </c:xVal>
          <c:yVal>
            <c:numRef>
              <c:f>'espectro ramsey1'!$B$1:$B$2001</c:f>
              <c:numCache>
                <c:formatCode>0.00E+00</c:formatCode>
                <c:ptCount val="2001"/>
                <c:pt idx="0">
                  <c:v>5.3516888267424496E-7</c:v>
                </c:pt>
                <c:pt idx="1">
                  <c:v>5.1178202345135096E-7</c:v>
                </c:pt>
                <c:pt idx="2">
                  <c:v>4.9458774645095495E-7</c:v>
                </c:pt>
                <c:pt idx="3">
                  <c:v>4.8358072955718102E-7</c:v>
                </c:pt>
                <c:pt idx="4">
                  <c:v>4.7868901757340704E-7</c:v>
                </c:pt>
                <c:pt idx="5">
                  <c:v>4.7978737213786296E-7</c:v>
                </c:pt>
                <c:pt idx="6">
                  <c:v>4.8671705529649898E-7</c:v>
                </c:pt>
                <c:pt idx="7">
                  <c:v>4.9930962399370496E-7</c:v>
                </c:pt>
                <c:pt idx="8">
                  <c:v>5.1741187276531204E-7</c:v>
                </c:pt>
                <c:pt idx="9">
                  <c:v>5.4090896197192E-7</c:v>
                </c:pt>
                <c:pt idx="10">
                  <c:v>5.6974301342310004E-7</c:v>
                </c:pt>
                <c:pt idx="11">
                  <c:v>6.0392500913064004E-7</c:v>
                </c:pt>
                <c:pt idx="12">
                  <c:v>6.4353862269910805E-7</c:v>
                </c:pt>
                <c:pt idx="13">
                  <c:v>6.8873555148025399E-7</c:v>
                </c:pt>
                <c:pt idx="14">
                  <c:v>7.3972289198639201E-7</c:v>
                </c:pt>
                <c:pt idx="15">
                  <c:v>7.9674400072499602E-7</c:v>
                </c:pt>
                <c:pt idx="16">
                  <c:v>8.6005500821006204E-7</c:v>
                </c:pt>
                <c:pt idx="17">
                  <c:v>9.2989962792393105E-7</c:v>
                </c:pt>
                <c:pt idx="18">
                  <c:v>1.0064850767750399E-6</c:v>
                </c:pt>
                <c:pt idx="19">
                  <c:v>1.0899617856636801E-6</c:v>
                </c:pt>
                <c:pt idx="20">
                  <c:v>1.1804091492941199E-6</c:v>
                </c:pt>
                <c:pt idx="21">
                  <c:v>1.27782889574428E-6</c:v>
                </c:pt>
                <c:pt idx="22">
                  <c:v>1.38214682541639E-6</c:v>
                </c:pt>
                <c:pt idx="23">
                  <c:v>1.4932227681090499E-6</c:v>
                </c:pt>
                <c:pt idx="24">
                  <c:v>1.61086773329393E-6</c:v>
                </c:pt>
                <c:pt idx="25">
                  <c:v>1.73486647385386E-6</c:v>
                </c:pt>
                <c:pt idx="26">
                  <c:v>1.86500312406425E-6</c:v>
                </c:pt>
                <c:pt idx="27">
                  <c:v>2.00108726239857E-6</c:v>
                </c:pt>
                <c:pt idx="28">
                  <c:v>2.1429777154017302E-6</c:v>
                </c:pt>
                <c:pt idx="29">
                  <c:v>2.29060165795667E-6</c:v>
                </c:pt>
                <c:pt idx="30">
                  <c:v>2.4439670477095699E-6</c:v>
                </c:pt>
                <c:pt idx="31">
                  <c:v>2.6031671037265702E-6</c:v>
                </c:pt>
                <c:pt idx="32">
                  <c:v>2.76837633103247E-6</c:v>
                </c:pt>
                <c:pt idx="33">
                  <c:v>2.93983842357313E-6</c:v>
                </c:pt>
                <c:pt idx="34">
                  <c:v>3.1178471672353199E-6</c:v>
                </c:pt>
                <c:pt idx="35">
                  <c:v>3.3027221374591299E-6</c:v>
                </c:pt>
                <c:pt idx="36">
                  <c:v>3.4947814817609998E-6</c:v>
                </c:pt>
                <c:pt idx="37">
                  <c:v>3.6943143537348199E-6</c:v>
                </c:pt>
                <c:pt idx="38">
                  <c:v>3.9015556009258798E-6</c:v>
                </c:pt>
                <c:pt idx="39">
                  <c:v>4.1166651058400304E-6</c:v>
                </c:pt>
                <c:pt idx="40">
                  <c:v>4.3397137598631899E-6</c:v>
                </c:pt>
                <c:pt idx="41">
                  <c:v>4.5706774547818901E-6</c:v>
                </c:pt>
                <c:pt idx="42">
                  <c:v>4.8094397604893897E-6</c:v>
                </c:pt>
                <c:pt idx="43">
                  <c:v>5.0558031835928402E-6</c:v>
                </c:pt>
                <c:pt idx="44">
                  <c:v>5.3095081364077901E-6</c:v>
                </c:pt>
                <c:pt idx="45">
                  <c:v>5.5702580534629899E-6</c:v>
                </c:pt>
                <c:pt idx="46">
                  <c:v>5.83774853030216E-6</c:v>
                </c:pt>
                <c:pt idx="47">
                  <c:v>6.1116979731518802E-6</c:v>
                </c:pt>
                <c:pt idx="48">
                  <c:v>6.3918770698579803E-6</c:v>
                </c:pt>
                <c:pt idx="49">
                  <c:v>6.6781344381984804E-6</c:v>
                </c:pt>
                <c:pt idx="50">
                  <c:v>6.9704160760584399E-6</c:v>
                </c:pt>
                <c:pt idx="51">
                  <c:v>7.2687767109647699E-6</c:v>
                </c:pt>
                <c:pt idx="52">
                  <c:v>7.5733817904039496E-6</c:v>
                </c:pt>
                <c:pt idx="53">
                  <c:v>7.8844996218792107E-6</c:v>
                </c:pt>
                <c:pt idx="54">
                  <c:v>8.2024840048165201E-6</c:v>
                </c:pt>
                <c:pt idx="55">
                  <c:v>8.5277485302324192E-6</c:v>
                </c:pt>
                <c:pt idx="56">
                  <c:v>8.8607344908440693E-6</c:v>
                </c:pt>
                <c:pt idx="57">
                  <c:v>9.2018749783943197E-6</c:v>
                </c:pt>
                <c:pt idx="58">
                  <c:v>9.5515581877954107E-6</c:v>
                </c:pt>
                <c:pt idx="59">
                  <c:v>9.91009315264627E-6</c:v>
                </c:pt>
                <c:pt idx="60">
                  <c:v>1.02776810736716E-5</c:v>
                </c:pt>
                <c:pt idx="61">
                  <c:v>1.0654395060818499E-5</c:v>
                </c:pt>
                <c:pt idx="62">
                  <c:v>1.10401705040104E-5</c:v>
                </c:pt>
                <c:pt idx="63">
                  <c:v>1.1434807453380299E-5</c:v>
                </c:pt>
                <c:pt idx="64">
                  <c:v>1.18379853861281E-5</c:v>
                </c:pt>
                <c:pt idx="65">
                  <c:v>1.22492896422088E-5</c:v>
                </c:pt>
                <c:pt idx="66">
                  <c:v>1.2668247717066601E-5</c:v>
                </c:pt>
                <c:pt idx="67">
                  <c:v>1.30943726055737E-5</c:v>
                </c:pt>
                <c:pt idx="68">
                  <c:v>1.3527209594433E-5</c:v>
                </c:pt>
                <c:pt idx="69">
                  <c:v>1.3966382386800101E-5</c:v>
                </c:pt>
                <c:pt idx="70">
                  <c:v>1.44116342788328E-5</c:v>
                </c:pt>
                <c:pt idx="71">
                  <c:v>1.48628603313079E-5</c:v>
                </c:pt>
                <c:pt idx="72">
                  <c:v>1.5320127094287899E-5</c:v>
                </c:pt>
                <c:pt idx="73">
                  <c:v>1.57836774159053E-5</c:v>
                </c:pt>
                <c:pt idx="74">
                  <c:v>1.6253919127751399E-5</c:v>
                </c:pt>
                <c:pt idx="75">
                  <c:v>1.67313978466286E-5</c:v>
                </c:pt>
                <c:pt idx="76">
                  <c:v>1.7216755638214499E-5</c:v>
                </c:pt>
                <c:pt idx="77">
                  <c:v>1.7710678711301799E-5</c:v>
                </c:pt>
                <c:pt idx="78">
                  <c:v>1.8213838509710301E-5</c:v>
                </c:pt>
                <c:pt idx="79">
                  <c:v>1.8726831414134801E-5</c:v>
                </c:pt>
                <c:pt idx="80">
                  <c:v>1.92501226566561E-5</c:v>
                </c:pt>
                <c:pt idx="81">
                  <c:v>1.97839999239599E-5</c:v>
                </c:pt>
                <c:pt idx="82">
                  <c:v>2.0328541466691101E-5</c:v>
                </c:pt>
                <c:pt idx="83">
                  <c:v>2.08836023788337E-5</c:v>
                </c:pt>
                <c:pt idx="84">
                  <c:v>2.1448821150482299E-5</c:v>
                </c:pt>
                <c:pt idx="85">
                  <c:v>2.20236467625929E-5</c:v>
                </c:pt>
                <c:pt idx="86">
                  <c:v>2.2607384649461698E-5</c:v>
                </c:pt>
                <c:pt idx="87">
                  <c:v>2.3199257988547601E-5</c:v>
                </c:pt>
                <c:pt idx="88">
                  <c:v>2.3798479173028599E-5</c:v>
                </c:pt>
                <c:pt idx="89">
                  <c:v>2.4404325147472401E-5</c:v>
                </c:pt>
                <c:pt idx="90">
                  <c:v>2.5016209672684999E-5</c:v>
                </c:pt>
                <c:pt idx="91">
                  <c:v>2.5633745613461499E-5</c:v>
                </c:pt>
                <c:pt idx="92">
                  <c:v>2.6256791033342999E-5</c:v>
                </c:pt>
                <c:pt idx="93">
                  <c:v>2.6885474189868399E-5</c:v>
                </c:pt>
                <c:pt idx="94">
                  <c:v>2.75201943459686E-5</c:v>
                </c:pt>
                <c:pt idx="95">
                  <c:v>2.8161597488362199E-5</c:v>
                </c:pt>
                <c:pt idx="96">
                  <c:v>2.88105283729207E-5</c:v>
                </c:pt>
                <c:pt idx="97">
                  <c:v>2.9467962580566098E-5</c:v>
                </c:pt>
                <c:pt idx="98">
                  <c:v>3.0134924246562801E-5</c:v>
                </c:pt>
                <c:pt idx="99">
                  <c:v>3.08123966249994E-5</c:v>
                </c:pt>
                <c:pt idx="100">
                  <c:v>3.1501233514880198E-5</c:v>
                </c:pt>
                <c:pt idx="101">
                  <c:v>3.2202079708931703E-5</c:v>
                </c:pt>
                <c:pt idx="102">
                  <c:v>3.2915308003639702E-5</c:v>
                </c:pt>
                <c:pt idx="103">
                  <c:v>3.3640978973851403E-5</c:v>
                </c:pt>
                <c:pt idx="104">
                  <c:v>3.4378827780449602E-5</c:v>
                </c:pt>
                <c:pt idx="105">
                  <c:v>3.5128279916067701E-5</c:v>
                </c:pt>
                <c:pt idx="106">
                  <c:v>3.5888495214328799E-5</c:v>
                </c:pt>
                <c:pt idx="107">
                  <c:v>3.6658436887073597E-5</c:v>
                </c:pt>
                <c:pt idx="108">
                  <c:v>3.7436960045340303E-5</c:v>
                </c:pt>
                <c:pt idx="109">
                  <c:v>3.8222912314787099E-5</c:v>
                </c:pt>
                <c:pt idx="110">
                  <c:v>3.9015237943948302E-5</c:v>
                </c:pt>
                <c:pt idx="111">
                  <c:v>3.9813076335898899E-5</c:v>
                </c:pt>
                <c:pt idx="112">
                  <c:v>4.0615846255278502E-5</c:v>
                </c:pt>
                <c:pt idx="113">
                  <c:v>4.14233080477116E-5</c:v>
                </c:pt>
                <c:pt idx="114">
                  <c:v>4.22355979653568E-5</c:v>
                </c:pt>
                <c:pt idx="115">
                  <c:v>4.3053230971274099E-5</c:v>
                </c:pt>
                <c:pt idx="116">
                  <c:v>4.3877071004253502E-5</c:v>
                </c:pt>
                <c:pt idx="117">
                  <c:v>4.4708270407075901E-5</c:v>
                </c:pt>
                <c:pt idx="118">
                  <c:v>4.5548182830868302E-5</c:v>
                </c:pt>
                <c:pt idx="119">
                  <c:v>4.63982562145095E-5</c:v>
                </c:pt>
                <c:pt idx="120">
                  <c:v>4.7259914218034503E-5</c:v>
                </c:pt>
                <c:pt idx="121">
                  <c:v>4.8134435621897397E-5</c:v>
                </c:pt>
                <c:pt idx="122">
                  <c:v>4.90228416002785E-5</c:v>
                </c:pt>
                <c:pt idx="123">
                  <c:v>4.9925800402791497E-5</c:v>
                </c:pt>
                <c:pt idx="124">
                  <c:v>5.0843557857519098E-5</c:v>
                </c:pt>
                <c:pt idx="125">
                  <c:v>5.1775900314543401E-5</c:v>
                </c:pt>
                <c:pt idx="126">
                  <c:v>5.2722154304150899E-5</c:v>
                </c:pt>
                <c:pt idx="127">
                  <c:v>5.3681224446000898E-5</c:v>
                </c:pt>
                <c:pt idx="128">
                  <c:v>5.4651668200011397E-5</c:v>
                </c:pt>
                <c:pt idx="129">
                  <c:v>5.56318030979173E-5</c:v>
                </c:pt>
                <c:pt idx="130">
                  <c:v>5.6619839343093402E-5</c:v>
                </c:pt>
                <c:pt idx="131">
                  <c:v>5.76140283163703E-5</c:v>
                </c:pt>
                <c:pt idx="132">
                  <c:v>5.86128157620484E-5</c:v>
                </c:pt>
                <c:pt idx="133">
                  <c:v>5.96149874092396E-5</c:v>
                </c:pt>
                <c:pt idx="134">
                  <c:v>6.06197946299649E-5</c:v>
                </c:pt>
                <c:pt idx="135">
                  <c:v>6.1627048520770705E-5</c:v>
                </c:pt>
                <c:pt idx="136">
                  <c:v>6.2637172535870496E-5</c:v>
                </c:pt>
                <c:pt idx="137">
                  <c:v>6.3651206449069297E-5</c:v>
                </c:pt>
                <c:pt idx="138">
                  <c:v>6.4670757860777405E-5</c:v>
                </c:pt>
                <c:pt idx="139">
                  <c:v>6.5697901504774996E-5</c:v>
                </c:pt>
                <c:pt idx="140">
                  <c:v>6.6735030987881996E-5</c:v>
                </c:pt>
                <c:pt idx="141">
                  <c:v>6.7784671995868904E-5</c:v>
                </c:pt>
                <c:pt idx="142">
                  <c:v>6.8849270059954506E-5</c:v>
                </c:pt>
                <c:pt idx="143">
                  <c:v>6.9930969320767102E-5</c:v>
                </c:pt>
                <c:pt idx="144">
                  <c:v>7.1031400983235105E-5</c:v>
                </c:pt>
                <c:pt idx="145">
                  <c:v>7.2151501006019394E-5</c:v>
                </c:pt>
                <c:pt idx="146">
                  <c:v>7.3291375775949095E-5</c:v>
                </c:pt>
                <c:pt idx="147">
                  <c:v>7.4450231963566106E-5</c:v>
                </c:pt>
                <c:pt idx="148">
                  <c:v>7.5626382470147402E-5</c:v>
                </c:pt>
                <c:pt idx="149">
                  <c:v>7.6817334556151005E-5</c:v>
                </c:pt>
                <c:pt idx="150">
                  <c:v>7.80199592537191E-5</c:v>
                </c:pt>
                <c:pt idx="151">
                  <c:v>7.9230733538657196E-5</c:v>
                </c:pt>
                <c:pt idx="152">
                  <c:v>8.04460391247468E-5</c:v>
                </c:pt>
                <c:pt idx="153">
                  <c:v>8.1662494879218705E-5</c:v>
                </c:pt>
                <c:pt idx="154">
                  <c:v>8.2877294491126701E-5</c:v>
                </c:pt>
                <c:pt idx="155">
                  <c:v>8.4088517842773001E-5</c:v>
                </c:pt>
                <c:pt idx="156">
                  <c:v>8.5295384088481901E-5</c:v>
                </c:pt>
                <c:pt idx="157">
                  <c:v>8.6498417072831997E-5</c:v>
                </c:pt>
                <c:pt idx="158">
                  <c:v>8.7699499487053499E-5</c:v>
                </c:pt>
                <c:pt idx="159">
                  <c:v>8.8901800820574006E-5</c:v>
                </c:pt>
                <c:pt idx="160">
                  <c:v>9.0109575145420805E-5</c:v>
                </c:pt>
                <c:pt idx="161">
                  <c:v>9.1327837205283996E-5</c:v>
                </c:pt>
                <c:pt idx="162">
                  <c:v>9.2561938058010796E-5</c:v>
                </c:pt>
                <c:pt idx="163">
                  <c:v>9.3817073377860198E-5</c:v>
                </c:pt>
                <c:pt idx="164">
                  <c:v>9.5097767165100504E-5</c:v>
                </c:pt>
                <c:pt idx="165">
                  <c:v>9.6407379836585904E-5</c:v>
                </c:pt>
                <c:pt idx="166">
                  <c:v>9.7747691518010698E-5</c:v>
                </c:pt>
                <c:pt idx="167">
                  <c:v>9.9118608223628602E-5</c:v>
                </c:pt>
                <c:pt idx="168" formatCode="General">
                  <c:v>1.00518030349986E-4</c:v>
                </c:pt>
                <c:pt idx="169" formatCode="General">
                  <c:v>1.01941909905608E-4</c:v>
                </c:pt>
                <c:pt idx="170" formatCode="General">
                  <c:v>1.0338450605905E-4</c:v>
                </c:pt>
                <c:pt idx="171" formatCode="General">
                  <c:v>1.04838829309338E-4</c:v>
                </c:pt>
                <c:pt idx="172" formatCode="General">
                  <c:v>1.06297244644824E-4</c:v>
                </c:pt>
                <c:pt idx="173" formatCode="General">
                  <c:v>1.0775218546751399E-4</c:v>
                </c:pt>
                <c:pt idx="174" formatCode="General">
                  <c:v>1.09196914865886E-4</c:v>
                </c:pt>
                <c:pt idx="175" formatCode="General">
                  <c:v>1.10626260888766E-4</c:v>
                </c:pt>
                <c:pt idx="176" formatCode="General">
                  <c:v>1.12037249283341E-4</c:v>
                </c:pt>
                <c:pt idx="177" formatCode="General">
                  <c:v>1.13429561606393E-4</c:v>
                </c:pt>
                <c:pt idx="178" formatCode="General">
                  <c:v>1.1480575886580601E-4</c:v>
                </c:pt>
                <c:pt idx="179" formatCode="General">
                  <c:v>1.1617123025806799E-4</c:v>
                </c:pt>
                <c:pt idx="180" formatCode="General">
                  <c:v>1.17533851688424E-4</c:v>
                </c:pt>
                <c:pt idx="181" formatCode="General">
                  <c:v>1.1890336742487299E-4</c:v>
                </c:pt>
                <c:pt idx="182" formatCode="General">
                  <c:v>1.2029053772905E-4</c:v>
                </c:pt>
                <c:pt idx="183" formatCode="General">
                  <c:v>1.21706122606237E-4</c:v>
                </c:pt>
                <c:pt idx="184" formatCode="General">
                  <c:v>1.23159793897641E-4</c:v>
                </c:pt>
                <c:pt idx="185" formatCode="General">
                  <c:v>1.24659082090705E-4</c:v>
                </c:pt>
                <c:pt idx="186" formatCode="General">
                  <c:v>1.26208468365914E-4</c:v>
                </c:pt>
                <c:pt idx="187" formatCode="General">
                  <c:v>1.2780872534880601E-4</c:v>
                </c:pt>
                <c:pt idx="188" formatCode="General">
                  <c:v>1.29456591703844E-4</c:v>
                </c:pt>
                <c:pt idx="189" formatCode="General">
                  <c:v>1.3114483718779801E-4</c:v>
                </c:pt>
                <c:pt idx="190" formatCode="General">
                  <c:v>1.3286273832614201E-4</c:v>
                </c:pt>
                <c:pt idx="191" formatCode="General">
                  <c:v>1.34596943741303E-4</c:v>
                </c:pt>
                <c:pt idx="192" formatCode="General">
                  <c:v>1.3633266632987701E-4</c:v>
                </c:pt>
                <c:pt idx="193" formatCode="General">
                  <c:v>1.3805510129924801E-4</c:v>
                </c:pt>
                <c:pt idx="194" formatCode="General">
                  <c:v>1.3975093879617701E-4</c:v>
                </c:pt>
                <c:pt idx="195" formatCode="General">
                  <c:v>1.4140982121786999E-4</c:v>
                </c:pt>
                <c:pt idx="196" formatCode="General">
                  <c:v>1.4302559104559701E-4</c:v>
                </c:pt>
                <c:pt idx="197" formatCode="General">
                  <c:v>1.4459718660675601E-4</c:v>
                </c:pt>
                <c:pt idx="198" formatCode="General">
                  <c:v>1.4612907040373099E-4</c:v>
                </c:pt>
                <c:pt idx="199" formatCode="General">
                  <c:v>1.47631115731577E-4</c:v>
                </c:pt>
                <c:pt idx="200" formatCode="General">
                  <c:v>1.4911792884145201E-4</c:v>
                </c:pt>
                <c:pt idx="201" formatCode="General">
                  <c:v>1.5060764116272101E-4</c:v>
                </c:pt>
                <c:pt idx="202" formatCode="General">
                  <c:v>1.5212026342879701E-4</c:v>
                </c:pt>
                <c:pt idx="203" formatCode="General">
                  <c:v>1.5367574493914301E-4</c:v>
                </c:pt>
                <c:pt idx="204" formatCode="General">
                  <c:v>1.55291920850663E-4</c:v>
                </c:pt>
                <c:pt idx="205" formatCode="General">
                  <c:v>1.5698255341289901E-4</c:v>
                </c:pt>
                <c:pt idx="206" formatCode="General">
                  <c:v>1.5875567597510701E-4</c:v>
                </c:pt>
                <c:pt idx="207" formatCode="General">
                  <c:v>1.60612429837355E-4</c:v>
                </c:pt>
                <c:pt idx="208" formatCode="General">
                  <c:v>1.6254654422042899E-4</c:v>
                </c:pt>
                <c:pt idx="209" formatCode="General">
                  <c:v>1.64544551680134E-4</c:v>
                </c:pt>
                <c:pt idx="210" formatCode="General">
                  <c:v>1.6658676017422701E-4</c:v>
                </c:pt>
                <c:pt idx="211" formatCode="General">
                  <c:v>1.6864892538250701E-4</c:v>
                </c:pt>
                <c:pt idx="212" formatCode="General">
                  <c:v>1.7070449055013199E-4</c:v>
                </c:pt>
                <c:pt idx="213" formatCode="General">
                  <c:v>1.7272719417022801E-4</c:v>
                </c:pt>
                <c:pt idx="214" formatCode="General">
                  <c:v>1.74693795836963E-4</c:v>
                </c:pt>
                <c:pt idx="215" formatCode="General">
                  <c:v>1.76586643835754E-4</c:v>
                </c:pt>
                <c:pt idx="216" formatCode="General">
                  <c:v>1.78395808661672E-4</c:v>
                </c:pt>
                <c:pt idx="217" formatCode="General">
                  <c:v>1.8012053619231001E-4</c:v>
                </c:pt>
                <c:pt idx="218" formatCode="General">
                  <c:v>1.8176983124775799E-4</c:v>
                </c:pt>
                <c:pt idx="219" formatCode="General">
                  <c:v>1.83362062327887E-4</c:v>
                </c:pt>
                <c:pt idx="220" formatCode="General">
                  <c:v>1.8492357432248199E-4</c:v>
                </c:pt>
                <c:pt idx="221" formatCode="General">
                  <c:v>1.8648639875510999E-4</c:v>
                </c:pt>
                <c:pt idx="222" formatCode="General">
                  <c:v>1.8808525022909401E-4</c:v>
                </c:pt>
                <c:pt idx="223" formatCode="General">
                  <c:v>1.8975408257857401E-4</c:v>
                </c:pt>
                <c:pt idx="224" formatCode="General">
                  <c:v>1.9152253908932899E-4</c:v>
                </c:pt>
                <c:pt idx="225" formatCode="General">
                  <c:v>1.93412660333634E-4</c:v>
                </c:pt>
                <c:pt idx="226" formatCode="General">
                  <c:v>1.9543620586803901E-4</c:v>
                </c:pt>
                <c:pt idx="227" formatCode="General">
                  <c:v>1.9759290106134499E-4</c:v>
                </c:pt>
                <c:pt idx="228" formatCode="General">
                  <c:v>1.9986984034566901E-4</c:v>
                </c:pt>
                <c:pt idx="229" formatCode="General">
                  <c:v>2.02242169740493E-4</c:v>
                </c:pt>
                <c:pt idx="230" formatCode="General">
                  <c:v>2.0467504445893201E-4</c:v>
                </c:pt>
                <c:pt idx="231" formatCode="General">
                  <c:v>2.07126724120446E-4</c:v>
                </c:pt>
                <c:pt idx="232" formatCode="General">
                  <c:v>2.09552542228E-4</c:v>
                </c:pt>
                <c:pt idx="233" formatCode="General">
                  <c:v>2.1190938171874299E-4</c:v>
                </c:pt>
                <c:pt idx="234" formatCode="General">
                  <c:v>2.1416021666105999E-4</c:v>
                </c:pt>
                <c:pt idx="235" formatCode="General">
                  <c:v>2.16278250785103E-4</c:v>
                </c:pt>
                <c:pt idx="236" formatCode="General">
                  <c:v>2.1825020175569201E-4</c:v>
                </c:pt>
                <c:pt idx="237" formatCode="General">
                  <c:v>2.2007834644358599E-4</c:v>
                </c:pt>
                <c:pt idx="238" formatCode="General">
                  <c:v>2.21781052405088E-4</c:v>
                </c:pt>
                <c:pt idx="239" formatCode="General">
                  <c:v>2.23391665007041E-4</c:v>
                </c:pt>
                <c:pt idx="240" formatCode="General">
                  <c:v>2.2495578472633699E-4</c:v>
                </c:pt>
                <c:pt idx="241" formatCode="General">
                  <c:v>2.26527138837113E-4</c:v>
                </c:pt>
                <c:pt idx="242" formatCode="General">
                  <c:v>2.2816240840841799E-4</c:v>
                </c:pt>
                <c:pt idx="243" formatCode="General">
                  <c:v>2.2991549819832599E-4</c:v>
                </c:pt>
                <c:pt idx="244" formatCode="General">
                  <c:v>2.3183181889245799E-4</c:v>
                </c:pt>
                <c:pt idx="245" formatCode="General">
                  <c:v>2.3394317742627099E-4</c:v>
                </c:pt>
                <c:pt idx="246" formatCode="General">
                  <c:v>2.3626383639610901E-4</c:v>
                </c:pt>
                <c:pt idx="247" formatCode="General">
                  <c:v>2.3878820849615801E-4</c:v>
                </c:pt>
                <c:pt idx="248" formatCode="General">
                  <c:v>2.4149050357951199E-4</c:v>
                </c:pt>
                <c:pt idx="249" formatCode="General">
                  <c:v>2.4432645732862799E-4</c:v>
                </c:pt>
                <c:pt idx="250" formatCode="General">
                  <c:v>2.4723705947910603E-4</c:v>
                </c:pt>
                <c:pt idx="251" formatCode="General">
                  <c:v>2.50153987119278E-4</c:v>
                </c:pt>
                <c:pt idx="252" formatCode="General">
                  <c:v>2.5300625697319599E-4</c:v>
                </c:pt>
                <c:pt idx="253" formatCode="General">
                  <c:v>2.5572746081207499E-4</c:v>
                </c:pt>
                <c:pt idx="254" formatCode="General">
                  <c:v>2.5826285786555901E-4</c:v>
                </c:pt>
                <c:pt idx="255" formatCode="General">
                  <c:v>2.6057557953458198E-4</c:v>
                </c:pt>
                <c:pt idx="256" formatCode="General">
                  <c:v>2.6265126009842899E-4</c:v>
                </c:pt>
                <c:pt idx="257" formatCode="General">
                  <c:v>2.64500539885012E-4</c:v>
                </c:pt>
                <c:pt idx="258" formatCode="General">
                  <c:v>2.6615908403933498E-4</c:v>
                </c:pt>
                <c:pt idx="259" formatCode="General">
                  <c:v>2.67685002904425E-4</c:v>
                </c:pt>
                <c:pt idx="260" formatCode="General">
                  <c:v>2.6915382579641102E-4</c:v>
                </c:pt>
                <c:pt idx="261" formatCode="General">
                  <c:v>2.7065144183032402E-4</c:v>
                </c:pt>
                <c:pt idx="262" formatCode="General">
                  <c:v>2.7226565185835402E-4</c:v>
                </c:pt>
                <c:pt idx="263" formatCode="General">
                  <c:v>2.7407714900259798E-4</c:v>
                </c:pt>
                <c:pt idx="264" formatCode="General">
                  <c:v>2.7615084102011397E-4</c:v>
                </c:pt>
                <c:pt idx="265" formatCode="General">
                  <c:v>2.7852843236993402E-4</c:v>
                </c:pt>
                <c:pt idx="266" formatCode="General">
                  <c:v>2.8122309285364398E-4</c:v>
                </c:pt>
                <c:pt idx="267" formatCode="General">
                  <c:v>2.8421685838844399E-4</c:v>
                </c:pt>
                <c:pt idx="268" formatCode="General">
                  <c:v>2.8746115285343399E-4</c:v>
                </c:pt>
                <c:pt idx="269" formatCode="General">
                  <c:v>2.9088051157846701E-4</c:v>
                </c:pt>
                <c:pt idx="270" formatCode="General">
                  <c:v>2.9437925691628598E-4</c:v>
                </c:pt>
                <c:pt idx="271" formatCode="General">
                  <c:v>2.9785055802481597E-4</c:v>
                </c:pt>
                <c:pt idx="272" formatCode="General">
                  <c:v>3.01187034269834E-4</c:v>
                </c:pt>
                <c:pt idx="273" formatCode="General">
                  <c:v>3.0429186499611401E-4</c:v>
                </c:pt>
                <c:pt idx="274" formatCode="General">
                  <c:v>3.0708927160649698E-4</c:v>
                </c:pt>
                <c:pt idx="275" formatCode="General">
                  <c:v>3.0953325529255198E-4</c:v>
                </c:pt>
                <c:pt idx="276" formatCode="General">
                  <c:v>3.1161360839386401E-4</c:v>
                </c:pt>
                <c:pt idx="277" formatCode="General">
                  <c:v>3.1335846010156499E-4</c:v>
                </c:pt>
                <c:pt idx="278" formatCode="General">
                  <c:v>3.1483294724720398E-4</c:v>
                </c:pt>
                <c:pt idx="279" formatCode="General">
                  <c:v>3.1613398740862201E-4</c:v>
                </c:pt>
                <c:pt idx="280" formatCode="General">
                  <c:v>3.1738153650527401E-4</c:v>
                </c:pt>
                <c:pt idx="281" formatCode="General">
                  <c:v>3.1870709492218897E-4</c:v>
                </c:pt>
                <c:pt idx="282" formatCode="General">
                  <c:v>3.2024054416355998E-4</c:v>
                </c:pt>
                <c:pt idx="283" formatCode="General">
                  <c:v>3.2209661426067402E-4</c:v>
                </c:pt>
                <c:pt idx="284" formatCode="General">
                  <c:v>3.2436237376743299E-4</c:v>
                </c:pt>
                <c:pt idx="285" formatCode="General">
                  <c:v>3.27087084428437E-4</c:v>
                </c:pt>
                <c:pt idx="286" formatCode="General">
                  <c:v>3.3027557093327401E-4</c:v>
                </c:pt>
                <c:pt idx="287" formatCode="General">
                  <c:v>3.3388593682040198E-4</c:v>
                </c:pt>
                <c:pt idx="288" formatCode="General">
                  <c:v>3.3783203872919697E-4</c:v>
                </c:pt>
                <c:pt idx="289" formatCode="General">
                  <c:v>3.4199065251926201E-4</c:v>
                </c:pt>
                <c:pt idx="290" formatCode="General">
                  <c:v>3.46212773827697E-4</c:v>
                </c:pt>
                <c:pt idx="291" formatCode="General">
                  <c:v>3.5033804315032398E-4</c:v>
                </c:pt>
                <c:pt idx="292" formatCode="General">
                  <c:v>3.5421092025225698E-4</c:v>
                </c:pt>
                <c:pt idx="293" formatCode="General">
                  <c:v>3.5769699620756399E-4</c:v>
                </c:pt>
                <c:pt idx="294" formatCode="General">
                  <c:v>3.6069775340786397E-4</c:v>
                </c:pt>
                <c:pt idx="295" formatCode="General">
                  <c:v>3.6316217885504502E-4</c:v>
                </c:pt>
                <c:pt idx="296" formatCode="General">
                  <c:v>3.6509390086414103E-4</c:v>
                </c:pt>
                <c:pt idx="297" formatCode="General">
                  <c:v>3.6655293299366098E-4</c:v>
                </c:pt>
                <c:pt idx="298" formatCode="General">
                  <c:v>3.6765163427633499E-4</c:v>
                </c:pt>
                <c:pt idx="299" formatCode="General">
                  <c:v>3.6854508122562601E-4</c:v>
                </c:pt>
                <c:pt idx="300" formatCode="General">
                  <c:v>3.6941663588325497E-4</c:v>
                </c:pt>
                <c:pt idx="301" formatCode="General">
                  <c:v>3.7046002406539402E-4</c:v>
                </c:pt>
                <c:pt idx="302" formatCode="General">
                  <c:v>3.7185965145487398E-4</c:v>
                </c:pt>
                <c:pt idx="303" formatCode="General">
                  <c:v>3.7377113470011202E-4</c:v>
                </c:pt>
                <c:pt idx="304" formatCode="General">
                  <c:v>3.7630407792813101E-4</c:v>
                </c:pt>
                <c:pt idx="305" formatCode="General">
                  <c:v>3.7950896900830402E-4</c:v>
                </c:pt>
                <c:pt idx="306" formatCode="General">
                  <c:v>3.8336971280146498E-4</c:v>
                </c:pt>
                <c:pt idx="307" formatCode="General">
                  <c:v>3.8780279006580198E-4</c:v>
                </c:pt>
                <c:pt idx="308" formatCode="General">
                  <c:v>3.9266337923939501E-4</c:v>
                </c:pt>
                <c:pt idx="309" formatCode="General">
                  <c:v>3.9775806720310501E-4</c:v>
                </c:pt>
                <c:pt idx="310" formatCode="General">
                  <c:v>4.0286307617489701E-4</c:v>
                </c:pt>
                <c:pt idx="311" formatCode="General">
                  <c:v>4.0774632035472301E-4</c:v>
                </c:pt>
                <c:pt idx="312" formatCode="General">
                  <c:v>4.1219114492405497E-4</c:v>
                </c:pt>
                <c:pt idx="313" formatCode="General">
                  <c:v>4.16019345208575E-4</c:v>
                </c:pt>
                <c:pt idx="314" formatCode="General">
                  <c:v>4.1911104944204899E-4</c:v>
                </c:pt>
                <c:pt idx="315" formatCode="General">
                  <c:v>4.2141928504228402E-4</c:v>
                </c:pt>
                <c:pt idx="316" formatCode="General">
                  <c:v>4.2297752028569902E-4</c:v>
                </c:pt>
                <c:pt idx="317" formatCode="General">
                  <c:v>4.23899140297798E-4</c:v>
                </c:pt>
                <c:pt idx="318" formatCode="General">
                  <c:v>4.2436861610023902E-4</c:v>
                </c:pt>
                <c:pt idx="319" formatCode="General">
                  <c:v>4.24624979686624E-4</c:v>
                </c:pt>
                <c:pt idx="320" formatCode="General">
                  <c:v>4.2493903981538801E-4</c:v>
                </c:pt>
                <c:pt idx="321" formatCode="General">
                  <c:v>4.2558647569937002E-4</c:v>
                </c:pt>
                <c:pt idx="322" formatCode="General">
                  <c:v>4.26819451589424E-4</c:v>
                </c:pt>
                <c:pt idx="323" formatCode="General">
                  <c:v>4.28839644617893E-4</c:v>
                </c:pt>
                <c:pt idx="324" formatCode="General">
                  <c:v>4.3177553595535802E-4</c:v>
                </c:pt>
                <c:pt idx="325" formatCode="General">
                  <c:v>4.35666475212559E-4</c:v>
                </c:pt>
                <c:pt idx="326" formatCode="General">
                  <c:v>4.4045541475220401E-4</c:v>
                </c:pt>
                <c:pt idx="327" formatCode="General">
                  <c:v>4.4599137815408402E-4</c:v>
                </c:pt>
                <c:pt idx="328" formatCode="General">
                  <c:v>4.5204175424614599E-4</c:v>
                </c:pt>
                <c:pt idx="329" formatCode="General">
                  <c:v>4.58313491052688E-4</c:v>
                </c:pt>
                <c:pt idx="330" formatCode="General">
                  <c:v>4.6448130693127102E-4</c:v>
                </c:pt>
                <c:pt idx="331" formatCode="General">
                  <c:v>4.7022024074932199E-4</c:v>
                </c:pt>
                <c:pt idx="332" formatCode="General">
                  <c:v>4.75239317646558E-4</c:v>
                </c:pt>
                <c:pt idx="333" formatCode="General">
                  <c:v>4.79312877297418E-4</c:v>
                </c:pt>
                <c:pt idx="334" formatCode="General">
                  <c:v>4.8230623264622401E-4</c:v>
                </c:pt>
                <c:pt idx="335" formatCode="General">
                  <c:v>4.8419279859412902E-4</c:v>
                </c:pt>
                <c:pt idx="336" formatCode="General">
                  <c:v>4.8506061535126598E-4</c:v>
                </c:pt>
                <c:pt idx="337" formatCode="General">
                  <c:v>4.8510721948099997E-4</c:v>
                </c:pt>
                <c:pt idx="338" formatCode="General">
                  <c:v>4.84622988643453E-4</c:v>
                </c:pt>
                <c:pt idx="339" formatCode="General">
                  <c:v>4.8396428679817102E-4</c:v>
                </c:pt>
                <c:pt idx="340" formatCode="General">
                  <c:v>4.8351884129749402E-4</c:v>
                </c:pt>
                <c:pt idx="341" formatCode="General">
                  <c:v>4.8366667373515398E-4</c:v>
                </c:pt>
                <c:pt idx="342" formatCode="General">
                  <c:v>4.8474048264156901E-4</c:v>
                </c:pt>
                <c:pt idx="343" formatCode="General">
                  <c:v>4.8698956739749803E-4</c:v>
                </c:pt>
                <c:pt idx="344" formatCode="General">
                  <c:v>4.9055115592625096E-4</c:v>
                </c:pt>
                <c:pt idx="345" formatCode="General">
                  <c:v>4.9543236301814795E-4</c:v>
                </c:pt>
                <c:pt idx="346" formatCode="General">
                  <c:v>5.0150501357120803E-4</c:v>
                </c:pt>
                <c:pt idx="347" formatCode="General">
                  <c:v>5.0851430652324901E-4</c:v>
                </c:pt>
                <c:pt idx="348" formatCode="General">
                  <c:v>5.1610089248385496E-4</c:v>
                </c:pt>
                <c:pt idx="349" formatCode="General">
                  <c:v>5.2383453188029397E-4</c:v>
                </c:pt>
                <c:pt idx="350" formatCode="General">
                  <c:v>5.3125623678573005E-4</c:v>
                </c:pt>
                <c:pt idx="351" formatCode="General">
                  <c:v>5.3792481461436203E-4</c:v>
                </c:pt>
                <c:pt idx="352" formatCode="General">
                  <c:v>5.4346313730079801E-4</c:v>
                </c:pt>
                <c:pt idx="353" formatCode="General">
                  <c:v>5.4759933037960699E-4</c:v>
                </c:pt>
                <c:pt idx="354" formatCode="General">
                  <c:v>5.5019844164985396E-4</c:v>
                </c:pt>
                <c:pt idx="355" formatCode="General">
                  <c:v>5.5128098754057505E-4</c:v>
                </c:pt>
                <c:pt idx="356" formatCode="General">
                  <c:v>5.5102601568400697E-4</c:v>
                </c:pt>
                <c:pt idx="357" formatCode="General">
                  <c:v>5.4975784919420996E-4</c:v>
                </c:pt>
                <c:pt idx="358" formatCode="General">
                  <c:v>5.4791734273584099E-4</c:v>
                </c:pt>
                <c:pt idx="359" formatCode="General">
                  <c:v>5.4602011437887804E-4</c:v>
                </c:pt>
                <c:pt idx="360" formatCode="General">
                  <c:v>5.4460564978042595E-4</c:v>
                </c:pt>
                <c:pt idx="361" formatCode="General">
                  <c:v>5.4418225097559799E-4</c:v>
                </c:pt>
                <c:pt idx="362" formatCode="General">
                  <c:v>5.4517339747353199E-4</c:v>
                </c:pt>
                <c:pt idx="363" formatCode="General">
                  <c:v>5.4787112473484302E-4</c:v>
                </c:pt>
                <c:pt idx="364" formatCode="General">
                  <c:v>5.5240148215298301E-4</c:v>
                </c:pt>
                <c:pt idx="365" formatCode="General">
                  <c:v>5.5870604662650795E-4</c:v>
                </c:pt>
                <c:pt idx="366" formatCode="General">
                  <c:v>5.6654193358479004E-4</c:v>
                </c:pt>
                <c:pt idx="367" formatCode="General">
                  <c:v>5.7550090947989195E-4</c:v>
                </c:pt>
                <c:pt idx="368" formatCode="General">
                  <c:v>5.8504624911951103E-4</c:v>
                </c:pt>
                <c:pt idx="369" formatCode="General">
                  <c:v>5.9456409729470095E-4</c:v>
                </c:pt>
                <c:pt idx="370" formatCode="General">
                  <c:v>6.0342448499868301E-4</c:v>
                </c:pt>
                <c:pt idx="371" formatCode="General">
                  <c:v>6.1104599210191402E-4</c:v>
                </c:pt>
                <c:pt idx="372" formatCode="General">
                  <c:v>6.1695747551768296E-4</c:v>
                </c:pt>
                <c:pt idx="373" formatCode="General">
                  <c:v>6.2085037309867798E-4</c:v>
                </c:pt>
                <c:pt idx="374" formatCode="General">
                  <c:v>6.2261586077027903E-4</c:v>
                </c:pt>
                <c:pt idx="375" formatCode="General">
                  <c:v>6.2236252593993895E-4</c:v>
                </c:pt>
                <c:pt idx="376" formatCode="General">
                  <c:v>6.2041210017229796E-4</c:v>
                </c:pt>
                <c:pt idx="377" formatCode="General">
                  <c:v>6.1727298931187904E-4</c:v>
                </c:pt>
                <c:pt idx="378" formatCode="General">
                  <c:v>6.1359363200716801E-4</c:v>
                </c:pt>
                <c:pt idx="379" formatCode="General">
                  <c:v>6.1009987316719904E-4</c:v>
                </c:pt>
                <c:pt idx="380" formatCode="General">
                  <c:v>6.0752232921779104E-4</c:v>
                </c:pt>
                <c:pt idx="381" formatCode="General">
                  <c:v>6.0652094970307501E-4</c:v>
                </c:pt>
                <c:pt idx="382" formatCode="General">
                  <c:v>6.0761449949587004E-4</c:v>
                </c:pt>
                <c:pt idx="383" formatCode="General">
                  <c:v>6.1112242120020803E-4</c:v>
                </c:pt>
                <c:pt idx="384" formatCode="General">
                  <c:v>6.1712549080665904E-4</c:v>
                </c:pt>
                <c:pt idx="385" formatCode="General">
                  <c:v>6.2544993508667805E-4</c:v>
                </c:pt>
                <c:pt idx="386" formatCode="General">
                  <c:v>6.3567739548379802E-4</c:v>
                </c:pt>
                <c:pt idx="387" formatCode="General">
                  <c:v>6.4718052025392102E-4</c:v>
                </c:pt>
                <c:pt idx="388" formatCode="General">
                  <c:v>6.5918130427365402E-4</c:v>
                </c:pt>
                <c:pt idx="389" formatCode="General">
                  <c:v>6.7082684856382003E-4</c:v>
                </c:pt>
                <c:pt idx="390" formatCode="General">
                  <c:v>6.8127523976467801E-4</c:v>
                </c:pt>
                <c:pt idx="391" formatCode="General">
                  <c:v>6.8978297297119201E-4</c:v>
                </c:pt>
                <c:pt idx="392" formatCode="General">
                  <c:v>6.9578491366020605E-4</c:v>
                </c:pt>
                <c:pt idx="393" formatCode="General">
                  <c:v>6.98958286788071E-4</c:v>
                </c:pt>
                <c:pt idx="394" formatCode="General">
                  <c:v>6.9926357111980302E-4</c:v>
                </c:pt>
                <c:pt idx="395" formatCode="General">
                  <c:v>6.9695734824330204E-4</c:v>
                </c:pt>
                <c:pt idx="396" formatCode="General">
                  <c:v>6.9257490760628196E-4</c:v>
                </c:pt>
                <c:pt idx="397" formatCode="General">
                  <c:v>6.8688347390612702E-4</c:v>
                </c:pt>
                <c:pt idx="398" formatCode="General">
                  <c:v>6.8080999311404802E-4</c:v>
                </c:pt>
                <c:pt idx="399" formatCode="General">
                  <c:v>6.7535017013378501E-4</c:v>
                </c:pt>
                <c:pt idx="400" formatCode="General">
                  <c:v>6.7146759906885802E-4</c:v>
                </c:pt>
                <c:pt idx="401" formatCode="General">
                  <c:v>6.6999312484020297E-4</c:v>
                </c:pt>
                <c:pt idx="402" formatCode="General">
                  <c:v>6.7153486177550805E-4</c:v>
                </c:pt>
                <c:pt idx="403" formatCode="General">
                  <c:v>6.7640851003723096E-4</c:v>
                </c:pt>
                <c:pt idx="404" formatCode="General">
                  <c:v>6.8459580293070302E-4</c:v>
                </c:pt>
                <c:pt idx="405" formatCode="General">
                  <c:v>6.9573624341152105E-4</c:v>
                </c:pt>
                <c:pt idx="406" formatCode="General">
                  <c:v>7.0915399736132495E-4</c:v>
                </c:pt>
                <c:pt idx="407" formatCode="General">
                  <c:v>7.2391822683628396E-4</c:v>
                </c:pt>
                <c:pt idx="408" formatCode="General">
                  <c:v>7.38931631191109E-4</c:v>
                </c:pt>
                <c:pt idx="409" formatCode="General">
                  <c:v>7.5303888427225604E-4</c:v>
                </c:pt>
                <c:pt idx="410" formatCode="General">
                  <c:v>7.6514434421605696E-4</c:v>
                </c:pt>
                <c:pt idx="411" formatCode="General">
                  <c:v>7.7432713164030803E-4</c:v>
                </c:pt>
                <c:pt idx="412" formatCode="General">
                  <c:v>7.7994158605852097E-4</c:v>
                </c:pt>
                <c:pt idx="413" formatCode="General">
                  <c:v>7.8169226407718195E-4</c:v>
                </c:pt>
                <c:pt idx="414" formatCode="General">
                  <c:v>7.7967495404280803E-4</c:v>
                </c:pt>
                <c:pt idx="415" formatCode="General">
                  <c:v>7.7437844546807404E-4</c:v>
                </c:pt>
                <c:pt idx="416" formatCode="General">
                  <c:v>7.6664569803533899E-4</c:v>
                </c:pt>
                <c:pt idx="417" formatCode="General">
                  <c:v>7.5759721856639604E-4</c:v>
                </c:pt>
                <c:pt idx="418" formatCode="General">
                  <c:v>7.4852345118118103E-4</c:v>
                </c:pt>
                <c:pt idx="419" formatCode="General">
                  <c:v>7.4075639671323504E-4</c:v>
                </c:pt>
                <c:pt idx="420" formatCode="General">
                  <c:v>7.3553313135271995E-4</c:v>
                </c:pt>
                <c:pt idx="421" formatCode="General">
                  <c:v>7.3386510869668598E-4</c:v>
                </c:pt>
                <c:pt idx="422" formatCode="General">
                  <c:v>7.3642694130468403E-4</c:v>
                </c:pt>
                <c:pt idx="423" formatCode="General">
                  <c:v>7.4347674547731201E-4</c:v>
                </c:pt>
                <c:pt idx="424" formatCode="General">
                  <c:v>7.5481722132030005E-4</c:v>
                </c:pt>
                <c:pt idx="425" formatCode="General">
                  <c:v>7.6980269266051303E-4</c:v>
                </c:pt>
                <c:pt idx="426" formatCode="General">
                  <c:v>7.8739272664045802E-4</c:v>
                </c:pt>
                <c:pt idx="427" formatCode="General">
                  <c:v>8.0624814871499797E-4</c:v>
                </c:pt>
                <c:pt idx="428" formatCode="General">
                  <c:v>8.2486075730480205E-4</c:v>
                </c:pt>
                <c:pt idx="429" formatCode="General">
                  <c:v>8.4170429960587297E-4</c:v>
                </c:pt>
                <c:pt idx="430" formatCode="General">
                  <c:v>8.5539170632583695E-4</c:v>
                </c:pt>
                <c:pt idx="431" formatCode="General">
                  <c:v>8.6482249848142E-4</c:v>
                </c:pt>
                <c:pt idx="432" formatCode="General">
                  <c:v>8.6930482931712701E-4</c:v>
                </c:pt>
                <c:pt idx="433" formatCode="General">
                  <c:v>8.6863879943517997E-4</c:v>
                </c:pt>
                <c:pt idx="434" formatCode="General">
                  <c:v>8.6315130515262695E-4</c:v>
                </c:pt>
                <c:pt idx="435" formatCode="General">
                  <c:v>8.5367741555101499E-4</c:v>
                </c:pt>
                <c:pt idx="436" formatCode="General">
                  <c:v>8.4148866419971101E-4</c:v>
                </c:pt>
                <c:pt idx="437" formatCode="General">
                  <c:v>8.2817414749989705E-4</c:v>
                </c:pt>
                <c:pt idx="438" formatCode="General">
                  <c:v>8.1548537586310704E-4</c:v>
                </c:pt>
                <c:pt idx="439" formatCode="General">
                  <c:v>8.0515988984471599E-4</c:v>
                </c:pt>
                <c:pt idx="440" formatCode="General">
                  <c:v>7.9874128126435203E-4</c:v>
                </c:pt>
                <c:pt idx="441" formatCode="General">
                  <c:v>7.9741413578063704E-4</c:v>
                </c:pt>
                <c:pt idx="442" formatCode="General">
                  <c:v>8.0187139743678E-4</c:v>
                </c:pt>
                <c:pt idx="443" formatCode="General">
                  <c:v>8.1222879856913705E-4</c:v>
                </c:pt>
                <c:pt idx="444" formatCode="General">
                  <c:v>8.27996543686899E-4</c:v>
                </c:pt>
                <c:pt idx="445" formatCode="General">
                  <c:v>8.4811279953784201E-4</c:v>
                </c:pt>
                <c:pt idx="446" formatCode="General">
                  <c:v>8.7103727592553997E-4</c:v>
                </c:pt>
                <c:pt idx="447" formatCode="General">
                  <c:v>8.9489691434088703E-4</c:v>
                </c:pt>
                <c:pt idx="448" formatCode="General">
                  <c:v>9.1767008339567599E-4</c:v>
                </c:pt>
                <c:pt idx="449" formatCode="General">
                  <c:v>9.3739131173281099E-4</c:v>
                </c:pt>
                <c:pt idx="450" formatCode="General">
                  <c:v>9.5235595829395005E-4</c:v>
                </c:pt>
                <c:pt idx="451" formatCode="General">
                  <c:v>9.6130364797682698E-4</c:v>
                </c:pt>
                <c:pt idx="452" formatCode="General">
                  <c:v>9.6356090489234695E-4</c:v>
                </c:pt>
                <c:pt idx="453" formatCode="General">
                  <c:v>9.5912709048807097E-4</c:v>
                </c:pt>
                <c:pt idx="454" formatCode="General">
                  <c:v>9.4869317702744697E-4</c:v>
                </c:pt>
                <c:pt idx="455" formatCode="General">
                  <c:v>9.3358954539432505E-4</c:v>
                </c:pt>
                <c:pt idx="456" formatCode="General">
                  <c:v>9.1566623468395097E-4</c:v>
                </c:pt>
                <c:pt idx="457" formatCode="General">
                  <c:v>8.97116155928734E-4</c:v>
                </c:pt>
                <c:pt idx="458" formatCode="General">
                  <c:v>8.8025797548020005E-4</c:v>
                </c:pt>
                <c:pt idx="459" formatCode="General">
                  <c:v>8.6730000882770202E-4</c:v>
                </c:pt>
                <c:pt idx="460" formatCode="General">
                  <c:v>8.6010901975311599E-4</c:v>
                </c:pt>
                <c:pt idx="461" formatCode="General">
                  <c:v>8.6000797065530004E-4</c:v>
                </c:pt>
                <c:pt idx="462" formatCode="General">
                  <c:v>8.6762443571694896E-4</c:v>
                </c:pt>
                <c:pt idx="463" formatCode="General">
                  <c:v>8.8280674267077804E-4</c:v>
                </c:pt>
                <c:pt idx="464" formatCode="General">
                  <c:v>9.0461836890820004E-4</c:v>
                </c:pt>
                <c:pt idx="465" formatCode="General">
                  <c:v>9.3141330895161697E-4</c:v>
                </c:pt>
                <c:pt idx="466" formatCode="General">
                  <c:v>9.6098682687520203E-4</c:v>
                </c:pt>
                <c:pt idx="467" formatCode="General">
                  <c:v>9.9078805553641904E-4</c:v>
                </c:pt>
                <c:pt idx="468" formatCode="General">
                  <c:v>1.01817413757248E-3</c:v>
                </c:pt>
                <c:pt idx="469" formatCode="General">
                  <c:v>1.0406807540653401E-3</c:v>
                </c:pt>
                <c:pt idx="470" formatCode="General">
                  <c:v>1.05628150985803E-3</c:v>
                </c:pt>
                <c:pt idx="471" formatCode="General">
                  <c:v>1.0636090528977199E-3</c:v>
                </c:pt>
                <c:pt idx="472" formatCode="General">
                  <c:v>1.0621140317731801E-3</c:v>
                </c:pt>
                <c:pt idx="473" formatCode="General">
                  <c:v>1.0521437827795601E-3</c:v>
                </c:pt>
                <c:pt idx="474" formatCode="General">
                  <c:v>1.0349304551203399E-3</c:v>
                </c:pt>
                <c:pt idx="475" formatCode="General">
                  <c:v>1.01248737536218E-3</c:v>
                </c:pt>
                <c:pt idx="476" formatCode="General">
                  <c:v>9.8742191269538394E-4</c:v>
                </c:pt>
                <c:pt idx="477" formatCode="General">
                  <c:v>9.6268196514853201E-4</c:v>
                </c:pt>
                <c:pt idx="478" formatCode="General">
                  <c:v>9.4126051026087703E-4</c:v>
                </c:pt>
                <c:pt idx="479" formatCode="General">
                  <c:v>9.2588765252342605E-4</c:v>
                </c:pt>
                <c:pt idx="480" formatCode="General">
                  <c:v>9.1874167537675804E-4</c:v>
                </c:pt>
                <c:pt idx="481" formatCode="General">
                  <c:v>9.2120947531348701E-4</c:v>
                </c:pt>
                <c:pt idx="482" formatCode="General">
                  <c:v>9.337224516134E-4</c:v>
                </c:pt>
                <c:pt idx="483" formatCode="General">
                  <c:v>9.5568680900762703E-4</c:v>
                </c:pt>
                <c:pt idx="484" formatCode="General">
                  <c:v>9.8551796459026703E-4</c:v>
                </c:pt>
                <c:pt idx="485" formatCode="General">
                  <c:v>1.0207782372355801E-3</c:v>
                </c:pt>
                <c:pt idx="486" formatCode="General">
                  <c:v>1.05840629329245E-3</c:v>
                </c:pt>
                <c:pt idx="487" formatCode="General">
                  <c:v>1.0950170296842E-3</c:v>
                </c:pt>
                <c:pt idx="488" formatCode="General">
                  <c:v>1.1272427325398899E-3</c:v>
                </c:pt>
                <c:pt idx="489" formatCode="General">
                  <c:v>1.1520813191698001E-3</c:v>
                </c:pt>
                <c:pt idx="490" formatCode="General">
                  <c:v>1.1672158478563701E-3</c:v>
                </c:pt>
                <c:pt idx="491" formatCode="General">
                  <c:v>1.1712715204573901E-3</c:v>
                </c:pt>
                <c:pt idx="492" formatCode="General">
                  <c:v>1.1639819912942001E-3</c:v>
                </c:pt>
                <c:pt idx="493" formatCode="General">
                  <c:v>1.1462454457977201E-3</c:v>
                </c:pt>
                <c:pt idx="494" formatCode="General">
                  <c:v>1.12006180775095E-3</c:v>
                </c:pt>
                <c:pt idx="495" formatCode="General">
                  <c:v>1.0883545048324199E-3</c:v>
                </c:pt>
                <c:pt idx="496" formatCode="General">
                  <c:v>1.0546922492565499E-3</c:v>
                </c:pt>
                <c:pt idx="497" formatCode="General">
                  <c:v>1.0229370274337699E-3</c:v>
                </c:pt>
                <c:pt idx="498" formatCode="General">
                  <c:v>9.9685279506483309E-4</c:v>
                </c:pt>
                <c:pt idx="499" formatCode="General">
                  <c:v>9.7971432002329304E-4</c:v>
                </c:pt>
                <c:pt idx="500" formatCode="General">
                  <c:v>9.7395660684944103E-4</c:v>
                </c:pt>
                <c:pt idx="501" formatCode="General">
                  <c:v>9.8090217002045005E-4</c:v>
                </c:pt>
                <c:pt idx="502" formatCode="General">
                  <c:v>1.00059632016151E-3</c:v>
                </c:pt>
                <c:pt idx="503" formatCode="General">
                  <c:v>1.0317702231262399E-3</c:v>
                </c:pt>
                <c:pt idx="504" formatCode="General">
                  <c:v>1.0719387795454999E-3</c:v>
                </c:pt>
                <c:pt idx="505" formatCode="General">
                  <c:v>1.1176266093964799E-3</c:v>
                </c:pt>
                <c:pt idx="506" formatCode="General">
                  <c:v>1.1647020104025899E-3</c:v>
                </c:pt>
                <c:pt idx="507" formatCode="General">
                  <c:v>1.2087870880249101E-3</c:v>
                </c:pt>
                <c:pt idx="508" formatCode="General">
                  <c:v>1.2457035803863899E-3</c:v>
                </c:pt>
                <c:pt idx="509" formatCode="General">
                  <c:v>1.2719091968028699E-3</c:v>
                </c:pt>
                <c:pt idx="510" formatCode="General">
                  <c:v>1.28487914014629E-3</c:v>
                </c:pt>
                <c:pt idx="511" formatCode="General">
                  <c:v>1.2833920203822399E-3</c:v>
                </c:pt>
                <c:pt idx="512" formatCode="General">
                  <c:v>1.2676882366878001E-3</c:v>
                </c:pt>
                <c:pt idx="513" formatCode="General">
                  <c:v>1.2394812984710801E-3</c:v>
                </c:pt>
                <c:pt idx="514" formatCode="General">
                  <c:v>1.2018172763301701E-3</c:v>
                </c:pt>
                <c:pt idx="515" formatCode="General">
                  <c:v>1.15879315672924E-3</c:v>
                </c:pt>
                <c:pt idx="516" formatCode="General">
                  <c:v>1.1151597275640399E-3</c:v>
                </c:pt>
                <c:pt idx="517" formatCode="General">
                  <c:v>1.07584719062439E-3</c:v>
                </c:pt>
                <c:pt idx="518" formatCode="General">
                  <c:v>1.04546062418969E-3</c:v>
                </c:pt>
                <c:pt idx="519" formatCode="General">
                  <c:v>1.02779669120236E-3</c:v>
                </c:pt>
                <c:pt idx="520" formatCode="General">
                  <c:v>1.02543204931764E-3</c:v>
                </c:pt>
                <c:pt idx="521" formatCode="General">
                  <c:v>1.0394277382238901E-3</c:v>
                </c:pt>
                <c:pt idx="522" formatCode="General">
                  <c:v>1.0691829085332301E-3</c:v>
                </c:pt>
                <c:pt idx="523" formatCode="General">
                  <c:v>1.11245662905828E-3</c:v>
                </c:pt>
                <c:pt idx="524" formatCode="General">
                  <c:v>1.16555958868359E-3</c:v>
                </c:pt>
                <c:pt idx="525" formatCode="General">
                  <c:v>1.22369999058367E-3</c:v>
                </c:pt>
                <c:pt idx="526" formatCode="General">
                  <c:v>1.2814516185178199E-3</c:v>
                </c:pt>
                <c:pt idx="527" formatCode="General">
                  <c:v>1.33329865486603E-3</c:v>
                </c:pt>
                <c:pt idx="528" formatCode="General">
                  <c:v>1.3742028048615801E-3</c:v>
                </c:pt>
                <c:pt idx="529" formatCode="General">
                  <c:v>1.40013467021551E-3</c:v>
                </c:pt>
                <c:pt idx="530" formatCode="General">
                  <c:v>1.40851362160894E-3</c:v>
                </c:pt>
                <c:pt idx="531" formatCode="General">
                  <c:v>1.3985085464209501E-3</c:v>
                </c:pt>
                <c:pt idx="532" formatCode="General">
                  <c:v>1.37116509376382E-3</c:v>
                </c:pt>
                <c:pt idx="533" formatCode="General">
                  <c:v>1.32934215495529E-3</c:v>
                </c:pt>
                <c:pt idx="534" formatCode="General">
                  <c:v>1.2774596251285701E-3</c:v>
                </c:pt>
                <c:pt idx="535" formatCode="General">
                  <c:v>1.22107904516171E-3</c:v>
                </c:pt>
                <c:pt idx="536" formatCode="General">
                  <c:v>1.16635650530339E-3</c:v>
                </c:pt>
                <c:pt idx="537" formatCode="General">
                  <c:v>1.1194213212153601E-3</c:v>
                </c:pt>
                <c:pt idx="538" formatCode="General">
                  <c:v>1.0857429217669501E-3</c:v>
                </c:pt>
                <c:pt idx="539" formatCode="General">
                  <c:v>1.06955106980203E-3</c:v>
                </c:pt>
                <c:pt idx="540" formatCode="General">
                  <c:v>1.0733705482568699E-3</c:v>
                </c:pt>
                <c:pt idx="541" formatCode="General">
                  <c:v>1.0977210409593499E-3</c:v>
                </c:pt>
                <c:pt idx="542" formatCode="General">
                  <c:v>1.1410170466091801E-3</c:v>
                </c:pt>
                <c:pt idx="543" formatCode="General">
                  <c:v>1.1996828018583201E-3</c:v>
                </c:pt>
                <c:pt idx="544" formatCode="General">
                  <c:v>1.2684753174924499E-3</c:v>
                </c:pt>
                <c:pt idx="545" formatCode="General">
                  <c:v>1.34098696640663E-3</c:v>
                </c:pt>
                <c:pt idx="546" formatCode="General">
                  <c:v>1.41027984928617E-3</c:v>
                </c:pt>
                <c:pt idx="547" formatCode="General">
                  <c:v>1.46958944765388E-3</c:v>
                </c:pt>
                <c:pt idx="548" formatCode="General">
                  <c:v>1.51302648000703E-3</c:v>
                </c:pt>
                <c:pt idx="549" formatCode="General">
                  <c:v>1.5362044347227101E-3</c:v>
                </c:pt>
                <c:pt idx="550" formatCode="General">
                  <c:v>1.53672627631385E-3</c:v>
                </c:pt>
                <c:pt idx="551" formatCode="General">
                  <c:v>1.5144768571625799E-3</c:v>
                </c:pt>
                <c:pt idx="552" formatCode="General">
                  <c:v>1.4716864266833801E-3</c:v>
                </c:pt>
                <c:pt idx="553" formatCode="General">
                  <c:v>1.4127534958114599E-3</c:v>
                </c:pt>
                <c:pt idx="554" formatCode="General">
                  <c:v>1.3438399127008399E-3</c:v>
                </c:pt>
                <c:pt idx="555" formatCode="General">
                  <c:v>1.2722748306720499E-3</c:v>
                </c:pt>
                <c:pt idx="556" formatCode="General">
                  <c:v>1.2058248201849699E-3</c:v>
                </c:pt>
                <c:pt idx="557" formatCode="General">
                  <c:v>1.1519024920877E-3</c:v>
                </c:pt>
                <c:pt idx="558" formatCode="General">
                  <c:v>1.1167939737004699E-3</c:v>
                </c:pt>
                <c:pt idx="559" formatCode="General">
                  <c:v>1.1049854275793499E-3</c:v>
                </c:pt>
                <c:pt idx="560" formatCode="General">
                  <c:v>1.1186603589656099E-3</c:v>
                </c:pt>
                <c:pt idx="561" formatCode="General">
                  <c:v>1.1574234101334601E-3</c:v>
                </c:pt>
                <c:pt idx="562" formatCode="General">
                  <c:v>1.2182841783897401E-3</c:v>
                </c:pt>
                <c:pt idx="563" formatCode="General">
                  <c:v>1.2959084753506099E-3</c:v>
                </c:pt>
                <c:pt idx="564" formatCode="General">
                  <c:v>1.3831169816397901E-3</c:v>
                </c:pt>
                <c:pt idx="565" formatCode="General">
                  <c:v>1.4715852535727701E-3</c:v>
                </c:pt>
                <c:pt idx="566" formatCode="General">
                  <c:v>1.5526772273501601E-3</c:v>
                </c:pt>
                <c:pt idx="567" formatCode="General">
                  <c:v>1.6183290892075499E-3</c:v>
                </c:pt>
                <c:pt idx="568" formatCode="General">
                  <c:v>1.66189335987286E-3</c:v>
                </c:pt>
                <c:pt idx="569" formatCode="General">
                  <c:v>1.67885518511315E-3</c:v>
                </c:pt>
                <c:pt idx="570" formatCode="General">
                  <c:v>1.66734410947856E-3</c:v>
                </c:pt>
                <c:pt idx="571" formatCode="General">
                  <c:v>1.6283840697268401E-3</c:v>
                </c:pt>
                <c:pt idx="572" formatCode="General">
                  <c:v>1.5658501433377099E-3</c:v>
                </c:pt>
                <c:pt idx="573" formatCode="General">
                  <c:v>1.48613019589247E-3</c:v>
                </c:pt>
                <c:pt idx="574" formatCode="General">
                  <c:v>1.39752000996137E-3</c:v>
                </c:pt>
                <c:pt idx="575" formatCode="General">
                  <c:v>1.3094086183576201E-3</c:v>
                </c:pt>
                <c:pt idx="576" formatCode="General">
                  <c:v>1.23133344742786E-3</c:v>
                </c:pt>
                <c:pt idx="577" formatCode="General">
                  <c:v>1.17200002297819E-3</c:v>
                </c:pt>
                <c:pt idx="578" formatCode="General">
                  <c:v>1.13836667109428E-3</c:v>
                </c:pt>
                <c:pt idx="579" formatCode="General">
                  <c:v>1.1348900693727299E-3</c:v>
                </c:pt>
                <c:pt idx="580" formatCode="General">
                  <c:v>1.16301292584646E-3</c:v>
                </c:pt>
                <c:pt idx="581" formatCode="General">
                  <c:v>1.2209517779582599E-3</c:v>
                </c:pt>
                <c:pt idx="582" formatCode="General">
                  <c:v>1.30381313509684E-3</c:v>
                </c:pt>
                <c:pt idx="583" formatCode="General">
                  <c:v>1.40403287586238E-3</c:v>
                </c:pt>
                <c:pt idx="584" formatCode="General">
                  <c:v>1.5121003242955799E-3</c:v>
                </c:pt>
                <c:pt idx="585" formatCode="General">
                  <c:v>1.61749822563118E-3</c:v>
                </c:pt>
                <c:pt idx="586" formatCode="General">
                  <c:v>1.7097661125774499E-3</c:v>
                </c:pt>
                <c:pt idx="587" formatCode="General">
                  <c:v>1.7795798857501901E-3</c:v>
                </c:pt>
                <c:pt idx="588" formatCode="General">
                  <c:v>1.81973653162117E-3</c:v>
                </c:pt>
                <c:pt idx="589" formatCode="General">
                  <c:v>1.82594039509526E-3</c:v>
                </c:pt>
                <c:pt idx="590" formatCode="General">
                  <c:v>1.79730577325495E-3</c:v>
                </c:pt>
                <c:pt idx="591" formatCode="General">
                  <c:v>1.7365181298048501E-3</c:v>
                </c:pt>
                <c:pt idx="592" formatCode="General">
                  <c:v>1.6496302900071401E-3</c:v>
                </c:pt>
                <c:pt idx="593" formatCode="General">
                  <c:v>1.5455071774382401E-3</c:v>
                </c:pt>
                <c:pt idx="594" formatCode="General">
                  <c:v>1.4349692163412101E-3</c:v>
                </c:pt>
                <c:pt idx="595" formatCode="General">
                  <c:v>1.3297166549548101E-3</c:v>
                </c:pt>
                <c:pt idx="596" formatCode="General">
                  <c:v>1.2411413548871E-3</c:v>
                </c:pt>
                <c:pt idx="597" formatCode="General">
                  <c:v>1.1791463696234801E-3</c:v>
                </c:pt>
                <c:pt idx="598" formatCode="General">
                  <c:v>1.1510952644716299E-3</c:v>
                </c:pt>
                <c:pt idx="599" formatCode="General">
                  <c:v>1.1610021964429101E-3</c:v>
                </c:pt>
                <c:pt idx="600" formatCode="General">
                  <c:v>1.2090511520899299E-3</c:v>
                </c:pt>
                <c:pt idx="601" formatCode="General">
                  <c:v>1.29150053645675E-3</c:v>
                </c:pt>
                <c:pt idx="602" formatCode="General">
                  <c:v>1.4009906525223801E-3</c:v>
                </c:pt>
                <c:pt idx="603" formatCode="General">
                  <c:v>1.5272303728960301E-3</c:v>
                </c:pt>
                <c:pt idx="604" formatCode="General">
                  <c:v>1.6579996935305601E-3</c:v>
                </c:pt>
                <c:pt idx="605" formatCode="General">
                  <c:v>1.78037099821813E-3</c:v>
                </c:pt>
                <c:pt idx="606" formatCode="General">
                  <c:v>1.88202736547788E-3</c:v>
                </c:pt>
                <c:pt idx="607" formatCode="General">
                  <c:v>1.95254383264098E-3</c:v>
                </c:pt>
                <c:pt idx="608" formatCode="General">
                  <c:v>1.9844987168976002E-3</c:v>
                </c:pt>
                <c:pt idx="609" formatCode="General">
                  <c:v>1.9742970251605302E-3</c:v>
                </c:pt>
                <c:pt idx="610" formatCode="General">
                  <c:v>1.9226153909973601E-3</c:v>
                </c:pt>
                <c:pt idx="611" formatCode="General">
                  <c:v>1.83441527035042E-3</c:v>
                </c:pt>
                <c:pt idx="612" formatCode="General">
                  <c:v>1.7185146484762601E-3</c:v>
                </c:pt>
                <c:pt idx="613" formatCode="General">
                  <c:v>1.5867538836214E-3</c:v>
                </c:pt>
                <c:pt idx="614" formatCode="General">
                  <c:v>1.4528338869888901E-3</c:v>
                </c:pt>
                <c:pt idx="615" formatCode="General">
                  <c:v>1.33094016122706E-3</c:v>
                </c:pt>
                <c:pt idx="616" formatCode="General">
                  <c:v>1.2342905020543799E-3</c:v>
                </c:pt>
                <c:pt idx="617" formatCode="General">
                  <c:v>1.17375468880061E-3</c:v>
                </c:pt>
                <c:pt idx="618" formatCode="General">
                  <c:v>1.15668989860846E-3</c:v>
                </c:pt>
                <c:pt idx="619" formatCode="General">
                  <c:v>1.1861160607772501E-3</c:v>
                </c:pt>
                <c:pt idx="620" formatCode="General">
                  <c:v>1.26032265344819E-3</c:v>
                </c:pt>
                <c:pt idx="621" formatCode="General">
                  <c:v>1.37295566251041E-3</c:v>
                </c:pt>
                <c:pt idx="622" formatCode="General">
                  <c:v>1.5135848001516701E-3</c:v>
                </c:pt>
                <c:pt idx="623" formatCode="General">
                  <c:v>1.6687015294726401E-3</c:v>
                </c:pt>
                <c:pt idx="624" formatCode="General">
                  <c:v>1.82305306239003E-3</c:v>
                </c:pt>
                <c:pt idx="625" formatCode="General">
                  <c:v>1.9611810560623598E-3</c:v>
                </c:pt>
                <c:pt idx="626" formatCode="General">
                  <c:v>2.06901015968826E-3</c:v>
                </c:pt>
                <c:pt idx="627" formatCode="General">
                  <c:v>2.1353235340781998E-3</c:v>
                </c:pt>
                <c:pt idx="628" formatCode="General">
                  <c:v>2.1529711000328401E-3</c:v>
                </c:pt>
                <c:pt idx="629" formatCode="General">
                  <c:v>2.11968098650421E-3</c:v>
                </c:pt>
                <c:pt idx="630" formatCode="General">
                  <c:v>2.0383831915851401E-3</c:v>
                </c:pt>
                <c:pt idx="631" formatCode="General">
                  <c:v>1.9170031139679701E-3</c:v>
                </c:pt>
                <c:pt idx="632" formatCode="General">
                  <c:v>1.76773652246444E-3</c:v>
                </c:pt>
                <c:pt idx="633" formatCode="General">
                  <c:v>1.60587123625002E-3</c:v>
                </c:pt>
                <c:pt idx="634" formatCode="General">
                  <c:v>1.4482687392162799E-3</c:v>
                </c:pt>
                <c:pt idx="635" formatCode="General">
                  <c:v>1.3116560916568501E-3</c:v>
                </c:pt>
                <c:pt idx="636" formatCode="General">
                  <c:v>1.21090079958022E-3</c:v>
                </c:pt>
                <c:pt idx="637" formatCode="General">
                  <c:v>1.1574461843917999E-3</c:v>
                </c:pt>
                <c:pt idx="638" formatCode="General">
                  <c:v>1.15807144408294E-3</c:v>
                </c:pt>
                <c:pt idx="639" formatCode="General">
                  <c:v>1.21411006081876E-3</c:v>
                </c:pt>
                <c:pt idx="640" formatCode="General">
                  <c:v>1.3212153324799799E-3</c:v>
                </c:pt>
                <c:pt idx="641" formatCode="General">
                  <c:v>1.46970696338514E-3</c:v>
                </c:pt>
                <c:pt idx="642" formatCode="General">
                  <c:v>1.6454733259764901E-3</c:v>
                </c:pt>
                <c:pt idx="643" formatCode="General">
                  <c:v>1.8313462454316301E-3</c:v>
                </c:pt>
                <c:pt idx="644" formatCode="General">
                  <c:v>2.0088149538466001E-3</c:v>
                </c:pt>
                <c:pt idx="645" formatCode="General">
                  <c:v>2.1599085267846102E-3</c:v>
                </c:pt>
                <c:pt idx="646" formatCode="General">
                  <c:v>2.26905573420621E-3</c:v>
                </c:pt>
                <c:pt idx="647" formatCode="General">
                  <c:v>2.3247302127200799E-3</c:v>
                </c:pt>
                <c:pt idx="648" formatCode="General">
                  <c:v>2.3207076424934699E-3</c:v>
                </c:pt>
                <c:pt idx="649" formatCode="General">
                  <c:v>2.2567985985047999E-3</c:v>
                </c:pt>
                <c:pt idx="650" formatCode="General">
                  <c:v>2.1389724420460602E-3</c:v>
                </c:pt>
                <c:pt idx="651" formatCode="General">
                  <c:v>1.9788489442224698E-3</c:v>
                </c:pt>
                <c:pt idx="652" formatCode="General">
                  <c:v>1.7925991256133799E-3</c:v>
                </c:pt>
                <c:pt idx="653" formatCode="General">
                  <c:v>1.5993584274413301E-3</c:v>
                </c:pt>
                <c:pt idx="654" formatCode="General">
                  <c:v>1.4193073837357501E-3</c:v>
                </c:pt>
                <c:pt idx="655" formatCode="General">
                  <c:v>1.2716119038019701E-3</c:v>
                </c:pt>
                <c:pt idx="656" formatCode="General">
                  <c:v>1.17243302828613E-3</c:v>
                </c:pt>
                <c:pt idx="657" formatCode="General">
                  <c:v>1.1332124302554599E-3</c:v>
                </c:pt>
                <c:pt idx="658" formatCode="General">
                  <c:v>1.1594150023129799E-3</c:v>
                </c:pt>
                <c:pt idx="659" formatCode="General">
                  <c:v>1.2498658126472899E-3</c:v>
                </c:pt>
                <c:pt idx="660" formatCode="General">
                  <c:v>1.3967597503912201E-3</c:v>
                </c:pt>
                <c:pt idx="661" formatCode="General">
                  <c:v>1.5863541472957599E-3</c:v>
                </c:pt>
                <c:pt idx="662" formatCode="General">
                  <c:v>1.80028442688384E-3</c:v>
                </c:pt>
                <c:pt idx="663" formatCode="General">
                  <c:v>2.0173776049768198E-3</c:v>
                </c:pt>
                <c:pt idx="664" formatCode="General">
                  <c:v>2.21578506136976E-3</c:v>
                </c:pt>
                <c:pt idx="665" formatCode="General">
                  <c:v>2.3752201290369299E-3</c:v>
                </c:pt>
                <c:pt idx="666" formatCode="General">
                  <c:v>2.4790716971471202E-3</c:v>
                </c:pt>
                <c:pt idx="667" formatCode="General">
                  <c:v>2.51617403405331E-3</c:v>
                </c:pt>
                <c:pt idx="668" formatCode="General">
                  <c:v>2.4820448617433599E-3</c:v>
                </c:pt>
                <c:pt idx="669" formatCode="General">
                  <c:v>2.3794554451642101E-3</c:v>
                </c:pt>
                <c:pt idx="670" formatCode="General">
                  <c:v>2.21826308682952E-3</c:v>
                </c:pt>
                <c:pt idx="671" formatCode="General">
                  <c:v>2.0145113080916998E-3</c:v>
                </c:pt>
                <c:pt idx="672" formatCode="General">
                  <c:v>1.78887856116292E-3</c:v>
                </c:pt>
                <c:pt idx="673" formatCode="General">
                  <c:v>1.56462476545819E-3</c:v>
                </c:pt>
                <c:pt idx="674" formatCode="General">
                  <c:v>1.3652391213321801E-3</c:v>
                </c:pt>
                <c:pt idx="675" formatCode="General">
                  <c:v>1.2120267061622801E-3</c:v>
                </c:pt>
                <c:pt idx="676" formatCode="General">
                  <c:v>1.12188146621385E-3</c:v>
                </c:pt>
                <c:pt idx="677" formatCode="General">
                  <c:v>1.10547795681149E-3</c:v>
                </c:pt>
                <c:pt idx="678" formatCode="General">
                  <c:v>1.1660747226602899E-3</c:v>
                </c:pt>
                <c:pt idx="679" formatCode="General">
                  <c:v>1.29906223559562E-3</c:v>
                </c:pt>
                <c:pt idx="680" formatCode="General">
                  <c:v>1.4923136801489401E-3</c:v>
                </c:pt>
                <c:pt idx="681" formatCode="General">
                  <c:v>1.72731506456789E-3</c:v>
                </c:pt>
                <c:pt idx="682" formatCode="General">
                  <c:v>1.9809704621061301E-3</c:v>
                </c:pt>
                <c:pt idx="683" formatCode="General">
                  <c:v>2.2279069934768299E-3</c:v>
                </c:pt>
                <c:pt idx="684" formatCode="General">
                  <c:v>2.4430499377209001E-3</c:v>
                </c:pt>
                <c:pt idx="685" formatCode="General">
                  <c:v>2.6042069624417799E-3</c:v>
                </c:pt>
                <c:pt idx="686" formatCode="General">
                  <c:v>2.69439548797972E-3</c:v>
                </c:pt>
                <c:pt idx="687" formatCode="General">
                  <c:v>2.7036695656509498E-3</c:v>
                </c:pt>
                <c:pt idx="688" formatCode="General">
                  <c:v>2.63025047259628E-3</c:v>
                </c:pt>
                <c:pt idx="689" formatCode="General">
                  <c:v>2.4808339642297E-3</c:v>
                </c:pt>
                <c:pt idx="690" formatCode="General">
                  <c:v>2.2700300110993E-3</c:v>
                </c:pt>
                <c:pt idx="691" formatCode="General">
                  <c:v>2.0189795483123501E-3</c:v>
                </c:pt>
                <c:pt idx="692" formatCode="General">
                  <c:v>1.75327822371154E-3</c:v>
                </c:pt>
                <c:pt idx="693" formatCode="General">
                  <c:v>1.50041048398085E-3</c:v>
                </c:pt>
                <c:pt idx="694" formatCode="General">
                  <c:v>1.2869508388959399E-3</c:v>
                </c:pt>
                <c:pt idx="695" formatCode="General">
                  <c:v>1.1358169774147301E-3</c:v>
                </c:pt>
                <c:pt idx="696" formatCode="General">
                  <c:v>1.06385832030064E-3</c:v>
                </c:pt>
                <c:pt idx="697" formatCode="General">
                  <c:v>1.0800332625944199E-3</c:v>
                </c:pt>
                <c:pt idx="698" formatCode="General">
                  <c:v>1.18437147754403E-3</c:v>
                </c:pt>
                <c:pt idx="699" formatCode="General">
                  <c:v>1.3678396925434499E-3</c:v>
                </c:pt>
                <c:pt idx="700" formatCode="General">
                  <c:v>1.6131380337250699E-3</c:v>
                </c:pt>
                <c:pt idx="701" formatCode="General">
                  <c:v>1.8963585870515299E-3</c:v>
                </c:pt>
                <c:pt idx="702" formatCode="General">
                  <c:v>2.18934802011337E-3</c:v>
                </c:pt>
                <c:pt idx="703" formatCode="General">
                  <c:v>2.4625412914407899E-3</c:v>
                </c:pt>
                <c:pt idx="704" formatCode="General">
                  <c:v>2.6879815746757101E-3</c:v>
                </c:pt>
                <c:pt idx="705" formatCode="General">
                  <c:v>2.8422182266653801E-3</c:v>
                </c:pt>
                <c:pt idx="706" formatCode="General">
                  <c:v>2.9087827470730201E-3</c:v>
                </c:pt>
                <c:pt idx="707" formatCode="General">
                  <c:v>2.8799818284528599E-3</c:v>
                </c:pt>
                <c:pt idx="708" formatCode="General">
                  <c:v>2.7578131897422402E-3</c:v>
                </c:pt>
                <c:pt idx="709" formatCode="General">
                  <c:v>2.5538974508464598E-3</c:v>
                </c:pt>
                <c:pt idx="710" formatCode="General">
                  <c:v>2.2884191142804201E-3</c:v>
                </c:pt>
                <c:pt idx="711" formatCode="General">
                  <c:v>1.98817165762346E-3</c:v>
                </c:pt>
                <c:pt idx="712" formatCode="General">
                  <c:v>1.6838953307299601E-3</c:v>
                </c:pt>
                <c:pt idx="713" formatCode="General">
                  <c:v>1.40717172990663E-3</c:v>
                </c:pt>
                <c:pt idx="714" formatCode="General">
                  <c:v>1.1871885535850099E-3</c:v>
                </c:pt>
                <c:pt idx="715" formatCode="General">
                  <c:v>1.047705679831E-3</c:v>
                </c:pt>
                <c:pt idx="716" formatCode="General">
                  <c:v>1.0045375767667099E-3</c:v>
                </c:pt>
                <c:pt idx="717" formatCode="General">
                  <c:v>1.0638182544614699E-3</c:v>
                </c:pt>
                <c:pt idx="718" formatCode="General">
                  <c:v>1.2212380684481E-3</c:v>
                </c:pt>
                <c:pt idx="719" formatCode="General">
                  <c:v>1.4623442283033001E-3</c:v>
                </c:pt>
                <c:pt idx="720" formatCode="General">
                  <c:v>1.76388861073234E-3</c:v>
                </c:pt>
                <c:pt idx="721" formatCode="General">
                  <c:v>2.0960984334485499E-3</c:v>
                </c:pt>
                <c:pt idx="722" formatCode="General">
                  <c:v>2.4256486506099E-3</c:v>
                </c:pt>
                <c:pt idx="723" formatCode="General">
                  <c:v>2.7190397010641602E-3</c:v>
                </c:pt>
                <c:pt idx="724" formatCode="General">
                  <c:v>2.9460385196418502E-3</c:v>
                </c:pt>
                <c:pt idx="725" formatCode="General">
                  <c:v>3.0828296181495199E-3</c:v>
                </c:pt>
                <c:pt idx="726" formatCode="General">
                  <c:v>3.1145481654281E-3</c:v>
                </c:pt>
                <c:pt idx="727" formatCode="General">
                  <c:v>3.0369262407304101E-3</c:v>
                </c:pt>
                <c:pt idx="728" formatCode="General">
                  <c:v>2.8568711519695298E-3</c:v>
                </c:pt>
                <c:pt idx="729" formatCode="General">
                  <c:v>2.59190224013502E-3</c:v>
                </c:pt>
                <c:pt idx="730" formatCode="General">
                  <c:v>2.2684891163853999E-3</c:v>
                </c:pt>
                <c:pt idx="731" formatCode="General">
                  <c:v>1.9194479120598E-3</c:v>
                </c:pt>
                <c:pt idx="732" formatCode="General">
                  <c:v>1.5806511189814601E-3</c:v>
                </c:pt>
                <c:pt idx="733" formatCode="General">
                  <c:v>1.2873805677440101E-3</c:v>
                </c:pt>
                <c:pt idx="734" formatCode="General">
                  <c:v>1.0706940890502501E-3</c:v>
                </c:pt>
                <c:pt idx="735" formatCode="General">
                  <c:v>9.5417977679988699E-4</c:v>
                </c:pt>
                <c:pt idx="736" formatCode="General">
                  <c:v>9.5143668828884004E-4</c:v>
                </c:pt>
                <c:pt idx="737" formatCode="General">
                  <c:v>1.0645503961960799E-3</c:v>
                </c:pt>
                <c:pt idx="738" formatCode="General">
                  <c:v>1.2837328505774499E-3</c:v>
                </c:pt>
                <c:pt idx="739" formatCode="General">
                  <c:v>1.5881783462569101E-3</c:v>
                </c:pt>
                <c:pt idx="740" formatCode="General">
                  <c:v>1.94806290415619E-3</c:v>
                </c:pt>
                <c:pt idx="741" formatCode="General">
                  <c:v>2.3274958004785799E-3</c:v>
                </c:pt>
                <c:pt idx="742" formatCode="General">
                  <c:v>2.6881316030651801E-3</c:v>
                </c:pt>
                <c:pt idx="743" formatCode="General">
                  <c:v>2.9930794664972402E-3</c:v>
                </c:pt>
                <c:pt idx="744" formatCode="General">
                  <c:v>3.2107113314598099E-3</c:v>
                </c:pt>
                <c:pt idx="745" formatCode="General">
                  <c:v>3.31797613951795E-3</c:v>
                </c:pt>
                <c:pt idx="746" formatCode="General">
                  <c:v>3.3028731517701598E-3</c:v>
                </c:pt>
                <c:pt idx="747" formatCode="General">
                  <c:v>3.1658197137632402E-3</c:v>
                </c:pt>
                <c:pt idx="748" formatCode="General">
                  <c:v>2.91975931450783E-3</c:v>
                </c:pt>
                <c:pt idx="749" formatCode="General">
                  <c:v>2.58898351000792E-3</c:v>
                </c:pt>
                <c:pt idx="750" formatCode="General">
                  <c:v>2.2067732782731402E-3</c:v>
                </c:pt>
                <c:pt idx="751" formatCode="General">
                  <c:v>1.8120881023630201E-3</c:v>
                </c:pt>
                <c:pt idx="752" formatCode="General">
                  <c:v>1.4456317903549199E-3</c:v>
                </c:pt>
                <c:pt idx="753" formatCode="General">
                  <c:v>1.14569210046631E-3</c:v>
                </c:pt>
                <c:pt idx="754" formatCode="General">
                  <c:v>9.4417924633024804E-4</c:v>
                </c:pt>
                <c:pt idx="755" formatCode="General">
                  <c:v>8.6327294973759705E-4</c:v>
                </c:pt>
                <c:pt idx="756" formatCode="General">
                  <c:v>9.1302995651460503E-4</c:v>
                </c:pt>
                <c:pt idx="757" formatCode="General">
                  <c:v>1.0902092808328699E-3</c:v>
                </c:pt>
                <c:pt idx="758" formatCode="General">
                  <c:v>1.3784502047005801E-3</c:v>
                </c:pt>
                <c:pt idx="759" formatCode="General">
                  <c:v>1.7498004945347501E-3</c:v>
                </c:pt>
                <c:pt idx="760" formatCode="General">
                  <c:v>2.1674533897221202E-3</c:v>
                </c:pt>
                <c:pt idx="761" formatCode="General">
                  <c:v>2.5894259543643799E-3</c:v>
                </c:pt>
                <c:pt idx="762" formatCode="General">
                  <c:v>2.97281148102274E-3</c:v>
                </c:pt>
                <c:pt idx="763" formatCode="General">
                  <c:v>3.2781753795664199E-3</c:v>
                </c:pt>
                <c:pt idx="764" formatCode="General">
                  <c:v>3.4736443078265998E-3</c:v>
                </c:pt>
                <c:pt idx="765" formatCode="General">
                  <c:v>3.5382647272813698E-3</c:v>
                </c:pt>
                <c:pt idx="766" formatCode="General">
                  <c:v>3.4642774006204101E-3</c:v>
                </c:pt>
                <c:pt idx="767" formatCode="General">
                  <c:v>3.25806184603238E-3</c:v>
                </c:pt>
                <c:pt idx="768" formatCode="General">
                  <c:v>2.9396387790346498E-3</c:v>
                </c:pt>
                <c:pt idx="769" formatCode="General">
                  <c:v>2.5407656094946799E-3</c:v>
                </c:pt>
                <c:pt idx="770" formatCode="General">
                  <c:v>2.1018051299312398E-3</c:v>
                </c:pt>
                <c:pt idx="771" formatCode="General">
                  <c:v>1.66767567753445E-3</c:v>
                </c:pt>
                <c:pt idx="772" formatCode="General">
                  <c:v>1.28328889947996E-3</c:v>
                </c:pt>
                <c:pt idx="773" formatCode="General">
                  <c:v>9.8893839412433297E-4</c:v>
                </c:pt>
                <c:pt idx="774" formatCode="General">
                  <c:v>8.1611261156060795E-4</c:v>
                </c:pt>
                <c:pt idx="775" formatCode="General">
                  <c:v>7.8416692137066898E-4</c:v>
                </c:pt>
                <c:pt idx="776" formatCode="General">
                  <c:v>8.9820612467908197E-4</c:v>
                </c:pt>
                <c:pt idx="777" formatCode="General">
                  <c:v>1.14840801984486E-3</c:v>
                </c:pt>
                <c:pt idx="778" formatCode="General">
                  <c:v>1.5108729454520399E-3</c:v>
                </c:pt>
                <c:pt idx="779" formatCode="General">
                  <c:v>1.94992824484491E-3</c:v>
                </c:pt>
                <c:pt idx="780" formatCode="General">
                  <c:v>2.4216662648237899E-3</c:v>
                </c:pt>
                <c:pt idx="781" formatCode="General">
                  <c:v>2.8783653471028399E-3</c:v>
                </c:pt>
                <c:pt idx="782" formatCode="General">
                  <c:v>3.2733488088977701E-3</c:v>
                </c:pt>
                <c:pt idx="783" formatCode="General">
                  <c:v>3.5657872237879799E-3</c:v>
                </c:pt>
                <c:pt idx="784" formatCode="General">
                  <c:v>3.7249499872474699E-3</c:v>
                </c:pt>
                <c:pt idx="785" formatCode="General">
                  <c:v>3.7334636386175601E-3</c:v>
                </c:pt>
                <c:pt idx="786" formatCode="General">
                  <c:v>3.5892319422866801E-3</c:v>
                </c:pt>
                <c:pt idx="787" formatCode="General">
                  <c:v>3.305806745851E-3</c:v>
                </c:pt>
                <c:pt idx="788" formatCode="General">
                  <c:v>2.9111557184336801E-3</c:v>
                </c:pt>
                <c:pt idx="789" formatCode="General">
                  <c:v>2.44493730228735E-3</c:v>
                </c:pt>
                <c:pt idx="790" formatCode="General">
                  <c:v>1.9545477615919701E-3</c:v>
                </c:pt>
                <c:pt idx="791" formatCode="General">
                  <c:v>1.4903340857849001E-3</c:v>
                </c:pt>
                <c:pt idx="792" formatCode="General">
                  <c:v>1.10045618392232E-3</c:v>
                </c:pt>
                <c:pt idx="793" formatCode="General">
                  <c:v>8.2592267276854496E-4</c:v>
                </c:pt>
                <c:pt idx="794" formatCode="General">
                  <c:v>6.9631192357167099E-4</c:v>
                </c:pt>
                <c:pt idx="795" formatCode="General">
                  <c:v>7.2662465976467002E-4</c:v>
                </c:pt>
                <c:pt idx="796" formatCode="General">
                  <c:v>9.1560249403770696E-4</c:v>
                </c:pt>
                <c:pt idx="797" formatCode="General">
                  <c:v>1.2456994121182101E-3</c:v>
                </c:pt>
                <c:pt idx="798" formatCode="General">
                  <c:v>1.6847251653433399E-3</c:v>
                </c:pt>
                <c:pt idx="799" formatCode="General">
                  <c:v>2.18900790890639E-3</c:v>
                </c:pt>
                <c:pt idx="800" formatCode="General">
                  <c:v>2.7077658358852E-3</c:v>
                </c:pt>
                <c:pt idx="801" formatCode="General">
                  <c:v>3.1882503526723198E-3</c:v>
                </c:pt>
                <c:pt idx="802" formatCode="General">
                  <c:v>3.5811398936580201E-3</c:v>
                </c:pt>
                <c:pt idx="803" formatCode="General">
                  <c:v>3.84563278164186E-3</c:v>
                </c:pt>
                <c:pt idx="804" formatCode="General">
                  <c:v>3.95371326220502E-3</c:v>
                </c:pt>
                <c:pt idx="805" formatCode="General">
                  <c:v>3.8931448618588198E-3</c:v>
                </c:pt>
                <c:pt idx="806" formatCode="General">
                  <c:v>3.6688718209687602E-3</c:v>
                </c:pt>
                <c:pt idx="807" formatCode="General">
                  <c:v>3.3026699481935001E-3</c:v>
                </c:pt>
                <c:pt idx="808" formatCode="General">
                  <c:v>2.8310666336589302E-3</c:v>
                </c:pt>
                <c:pt idx="809" formatCode="General">
                  <c:v>2.3017277626740098E-3</c:v>
                </c:pt>
                <c:pt idx="810" formatCode="General">
                  <c:v>1.76866858209729E-3</c:v>
                </c:pt>
                <c:pt idx="811" formatCode="General">
                  <c:v>1.28676963462996E-3</c:v>
                </c:pt>
                <c:pt idx="812" formatCode="General">
                  <c:v>9.0615461478909501E-4</c:v>
                </c:pt>
                <c:pt idx="813" formatCode="General">
                  <c:v>6.6700618944042704E-4</c:v>
                </c:pt>
                <c:pt idx="814" formatCode="General">
                  <c:v>5.9535598411409002E-4</c:v>
                </c:pt>
                <c:pt idx="815" formatCode="General">
                  <c:v>7.0028963272495402E-4</c:v>
                </c:pt>
                <c:pt idx="816" formatCode="General">
                  <c:v>9.72866328669509E-4</c:v>
                </c:pt>
                <c:pt idx="817" formatCode="General">
                  <c:v>1.38687883583852E-3</c:v>
                </c:pt>
                <c:pt idx="818" formatCode="General">
                  <c:v>1.9013919734365201E-3</c:v>
                </c:pt>
                <c:pt idx="819" formatCode="General">
                  <c:v>2.4648143750372201E-3</c:v>
                </c:pt>
                <c:pt idx="820" formatCode="General">
                  <c:v>3.0200987171903398E-3</c:v>
                </c:pt>
                <c:pt idx="821" formatCode="General">
                  <c:v>3.5105462287385201E-3</c:v>
                </c:pt>
                <c:pt idx="822" formatCode="General">
                  <c:v>3.88562474781151E-3</c:v>
                </c:pt>
                <c:pt idx="823" formatCode="General">
                  <c:v>4.1062031818272504E-3</c:v>
                </c:pt>
                <c:pt idx="824" formatCode="General">
                  <c:v>4.1486601169870799E-3</c:v>
                </c:pt>
                <c:pt idx="825" formatCode="General">
                  <c:v>4.0074353931507604E-3</c:v>
                </c:pt>
                <c:pt idx="826" formatCode="General">
                  <c:v>3.6957497623280699E-3</c:v>
                </c:pt>
                <c:pt idx="827" formatCode="General">
                  <c:v>3.2444035955473301E-3</c:v>
                </c:pt>
                <c:pt idx="828" formatCode="General">
                  <c:v>2.6987621358229002E-3</c:v>
                </c:pt>
                <c:pt idx="829" formatCode="General">
                  <c:v>2.11422190148544E-3</c:v>
                </c:pt>
                <c:pt idx="830" formatCode="General">
                  <c:v>1.55061121517694E-3</c:v>
                </c:pt>
                <c:pt idx="831" formatCode="General">
                  <c:v>1.06609095712207E-3</c:v>
                </c:pt>
                <c:pt idx="832" formatCode="General">
                  <c:v>7.1117752305774296E-4</c:v>
                </c:pt>
                <c:pt idx="833" formatCode="General">
                  <c:v>5.2350240254330903E-4</c:v>
                </c:pt>
                <c:pt idx="834" formatCode="General">
                  <c:v>5.2385205129453502E-4</c:v>
                </c:pt>
                <c:pt idx="835" formatCode="General">
                  <c:v>7.1390457881057598E-4</c:v>
                </c:pt>
                <c:pt idx="836" formatCode="General">
                  <c:v>1.0759088307865201E-3</c:v>
                </c:pt>
                <c:pt idx="837" formatCode="General">
                  <c:v>1.5743539373911401E-3</c:v>
                </c:pt>
                <c:pt idx="838" formatCode="General">
                  <c:v>2.1594734127255801E-3</c:v>
                </c:pt>
                <c:pt idx="839" formatCode="General">
                  <c:v>2.77223833951949E-3</c:v>
                </c:pt>
                <c:pt idx="840" formatCode="General">
                  <c:v>3.3503386462475E-3</c:v>
                </c:pt>
                <c:pt idx="841" formatCode="General">
                  <c:v>3.8345462241624398E-3</c:v>
                </c:pt>
                <c:pt idx="842" formatCode="General">
                  <c:v>4.1748098386531502E-3</c:v>
                </c:pt>
                <c:pt idx="843" formatCode="General">
                  <c:v>4.3354544285553803E-3</c:v>
                </c:pt>
                <c:pt idx="844" formatCode="General">
                  <c:v>4.2989446326254102E-3</c:v>
                </c:pt>
                <c:pt idx="845" formatCode="General">
                  <c:v>4.0678157533580502E-3</c:v>
                </c:pt>
                <c:pt idx="846" formatCode="General">
                  <c:v>3.6645605511147999E-3</c:v>
                </c:pt>
                <c:pt idx="847" formatCode="General">
                  <c:v>3.1294685385717998E-3</c:v>
                </c:pt>
                <c:pt idx="848" formatCode="General">
                  <c:v>2.5166245876073602E-3</c:v>
                </c:pt>
                <c:pt idx="849" formatCode="General">
                  <c:v>1.88846409176292E-3</c:v>
                </c:pt>
                <c:pt idx="850" formatCode="General">
                  <c:v>1.3094329403913699E-3</c:v>
                </c:pt>
                <c:pt idx="851" formatCode="General">
                  <c:v>8.3939635783575198E-4</c:v>
                </c:pt>
                <c:pt idx="852" formatCode="General">
                  <c:v>5.2747100652938896E-4</c:v>
                </c:pt>
                <c:pt idx="853" formatCode="General">
                  <c:v>4.0691606487724898E-4</c:v>
                </c:pt>
                <c:pt idx="854" formatCode="General">
                  <c:v>4.9161475683290703E-4</c:v>
                </c:pt>
                <c:pt idx="855" formatCode="General">
                  <c:v>7.74518278693509E-4</c:v>
                </c:pt>
                <c:pt idx="856" formatCode="General">
                  <c:v>1.2282252426751401E-3</c:v>
                </c:pt>
                <c:pt idx="857" formatCode="General">
                  <c:v>1.80765178827786E-3</c:v>
                </c:pt>
                <c:pt idx="858" formatCode="General">
                  <c:v>2.45453265914346E-3</c:v>
                </c:pt>
                <c:pt idx="859" formatCode="General">
                  <c:v>3.10330389486954E-3</c:v>
                </c:pt>
                <c:pt idx="860" formatCode="General">
                  <c:v>3.68777299371525E-3</c:v>
                </c:pt>
                <c:pt idx="861" formatCode="General">
                  <c:v>4.1478976362058998E-3</c:v>
                </c:pt>
                <c:pt idx="862" formatCode="General">
                  <c:v>4.4359784275646904E-3</c:v>
                </c:pt>
                <c:pt idx="863" formatCode="General">
                  <c:v>4.5216266817169797E-3</c:v>
                </c:pt>
                <c:pt idx="864" formatCode="General">
                  <c:v>4.3949897924742704E-3</c:v>
                </c:pt>
                <c:pt idx="865" formatCode="General">
                  <c:v>4.0678921682014701E-3</c:v>
                </c:pt>
                <c:pt idx="866" formatCode="General">
                  <c:v>3.5727613775018798E-3</c:v>
                </c:pt>
                <c:pt idx="867" formatCode="General">
                  <c:v>2.9594355604541001E-3</c:v>
                </c:pt>
                <c:pt idx="868" formatCode="General">
                  <c:v>2.2901661462792901E-3</c:v>
                </c:pt>
                <c:pt idx="869" formatCode="General">
                  <c:v>1.63331704550027E-3</c:v>
                </c:pt>
                <c:pt idx="870" formatCode="General">
                  <c:v>1.0563983429670301E-3</c:v>
                </c:pt>
                <c:pt idx="871" formatCode="General">
                  <c:v>6.1914474061449396E-4</c:v>
                </c:pt>
                <c:pt idx="872" formatCode="General">
                  <c:v>3.6734876937625501E-4</c:v>
                </c:pt>
                <c:pt idx="873" formatCode="General">
                  <c:v>3.2808568687586103E-4</c:v>
                </c:pt>
                <c:pt idx="874" formatCode="General">
                  <c:v>5.0682806334978101E-4</c:v>
                </c:pt>
                <c:pt idx="875" formatCode="General">
                  <c:v>8.8675719798203296E-4</c:v>
                </c:pt>
                <c:pt idx="876" formatCode="General">
                  <c:v>1.4303549861896601E-3</c:v>
                </c:pt>
                <c:pt idx="877" formatCode="General">
                  <c:v>2.0831264303178402E-3</c:v>
                </c:pt>
                <c:pt idx="878" formatCode="General">
                  <c:v>2.77908355905882E-3</c:v>
                </c:pt>
                <c:pt idx="879" formatCode="General">
                  <c:v>3.4474387045865199E-3</c:v>
                </c:pt>
                <c:pt idx="880" formatCode="General">
                  <c:v>4.0198278623100802E-3</c:v>
                </c:pt>
                <c:pt idx="881" formatCode="General">
                  <c:v>4.4373266077120804E-3</c:v>
                </c:pt>
                <c:pt idx="882" formatCode="General">
                  <c:v>4.6565381420777298E-3</c:v>
                </c:pt>
                <c:pt idx="883" formatCode="General">
                  <c:v>4.6541241559079401E-3</c:v>
                </c:pt>
                <c:pt idx="884" formatCode="General">
                  <c:v>4.4293053978345298E-3</c:v>
                </c:pt>
                <c:pt idx="885" formatCode="General">
                  <c:v>4.0040644463981701E-3</c:v>
                </c:pt>
                <c:pt idx="886" formatCode="General">
                  <c:v>3.4210173692937299E-3</c:v>
                </c:pt>
                <c:pt idx="887" formatCode="General">
                  <c:v>2.73915983740912E-3</c:v>
                </c:pt>
                <c:pt idx="888" formatCode="General">
                  <c:v>2.0279123445033401E-3</c:v>
                </c:pt>
                <c:pt idx="889" formatCode="General">
                  <c:v>1.36006587371622E-3</c:v>
                </c:pt>
                <c:pt idx="890" formatCode="General">
                  <c:v>8.0434528745826697E-4</c:v>
                </c:pt>
                <c:pt idx="891" formatCode="General">
                  <c:v>4.1835067684575501E-4</c:v>
                </c:pt>
                <c:pt idx="892" formatCode="General">
                  <c:v>2.4260209897829701E-4</c:v>
                </c:pt>
                <c:pt idx="893" formatCode="General">
                  <c:v>2.9630372344314798E-4</c:v>
                </c:pt>
                <c:pt idx="894" formatCode="General">
                  <c:v>5.7527024798368796E-4</c:v>
                </c:pt>
                <c:pt idx="895" formatCode="General">
                  <c:v>1.05223897340383E-3</c:v>
                </c:pt>
                <c:pt idx="896" formatCode="General">
                  <c:v>1.6795474388317799E-3</c:v>
                </c:pt>
                <c:pt idx="897" formatCode="General">
                  <c:v>2.39391387795195E-3</c:v>
                </c:pt>
                <c:pt idx="898" formatCode="General">
                  <c:v>3.1228408690681499E-3</c:v>
                </c:pt>
                <c:pt idx="899" formatCode="General">
                  <c:v>3.7919938002200101E-3</c:v>
                </c:pt>
                <c:pt idx="900" formatCode="General">
                  <c:v>4.3328027059847101E-3</c:v>
                </c:pt>
                <c:pt idx="901" formatCode="General">
                  <c:v>4.6895095474829103E-3</c:v>
                </c:pt>
                <c:pt idx="902" formatCode="General">
                  <c:v>4.8249361845600896E-3</c:v>
                </c:pt>
                <c:pt idx="903" formatCode="General">
                  <c:v>4.7243760489956302E-3</c:v>
                </c:pt>
                <c:pt idx="904" formatCode="General">
                  <c:v>4.3972021096891304E-3</c:v>
                </c:pt>
                <c:pt idx="905" formatCode="General">
                  <c:v>3.8760159593264599E-3</c:v>
                </c:pt>
                <c:pt idx="906" formatCode="General">
                  <c:v>3.2134141143260698E-3</c:v>
                </c:pt>
                <c:pt idx="907" formatCode="General">
                  <c:v>2.4766922126810099E-3</c:v>
                </c:pt>
                <c:pt idx="908" formatCode="General">
                  <c:v>1.7410205930405E-3</c:v>
                </c:pt>
                <c:pt idx="909" formatCode="General">
                  <c:v>1.08178376958651E-3</c:v>
                </c:pt>
                <c:pt idx="910" formatCode="General">
                  <c:v>5.66865029097185E-4</c:v>
                </c:pt>
                <c:pt idx="911" formatCode="General">
                  <c:v>2.4966636219068901E-4</c:v>
                </c:pt>
                <c:pt idx="912" formatCode="General">
                  <c:v>1.6358193525570599E-4</c:v>
                </c:pt>
                <c:pt idx="913" formatCode="General">
                  <c:v>3.1849735505163002E-4</c:v>
                </c:pt>
                <c:pt idx="914" formatCode="General">
                  <c:v>6.9968173566205499E-4</c:v>
                </c:pt>
                <c:pt idx="915" formatCode="General">
                  <c:v>1.2691958546154299E-3</c:v>
                </c:pt>
                <c:pt idx="916" formatCode="General">
                  <c:v>1.9696823239587899E-3</c:v>
                </c:pt>
                <c:pt idx="917" formatCode="General">
                  <c:v>2.7301590465528399E-3</c:v>
                </c:pt>
                <c:pt idx="918" formatCode="General">
                  <c:v>3.47323042424781E-3</c:v>
                </c:pt>
                <c:pt idx="919" formatCode="General">
                  <c:v>4.1229831955633999E-3</c:v>
                </c:pt>
                <c:pt idx="920" formatCode="General">
                  <c:v>4.6127607767732304E-3</c:v>
                </c:pt>
                <c:pt idx="921" formatCode="General">
                  <c:v>4.8920193391997603E-3</c:v>
                </c:pt>
                <c:pt idx="922" formatCode="General">
                  <c:v>4.9315599330650396E-3</c:v>
                </c:pt>
                <c:pt idx="923" formatCode="General">
                  <c:v>4.7265947329258899E-3</c:v>
                </c:pt>
                <c:pt idx="924" formatCode="General">
                  <c:v>4.29732540788361E-3</c:v>
                </c:pt>
                <c:pt idx="925" formatCode="General">
                  <c:v>3.6869653636862E-3</c:v>
                </c:pt>
                <c:pt idx="926" formatCode="General">
                  <c:v>2.9573992642050202E-3</c:v>
                </c:pt>
                <c:pt idx="927" formatCode="General">
                  <c:v>2.1829160111026501E-3</c:v>
                </c:pt>
                <c:pt idx="928" formatCode="General">
                  <c:v>1.4426502793689899E-3</c:v>
                </c:pt>
                <c:pt idx="929" formatCode="General">
                  <c:v>8.1250222016851005E-4</c:v>
                </c:pt>
                <c:pt idx="930" formatCode="General">
                  <c:v>3.5736103429807398E-4</c:v>
                </c:pt>
                <c:pt idx="931" formatCode="General">
                  <c:v>1.2442976975712299E-4</c:v>
                </c:pt>
                <c:pt idx="932" formatCode="General">
                  <c:v>1.3833852794941601E-4</c:v>
                </c:pt>
                <c:pt idx="933" formatCode="General">
                  <c:v>3.9855229953505202E-4</c:v>
                </c:pt>
                <c:pt idx="934" formatCode="General">
                  <c:v>8.79346216263987E-4</c:v>
                </c:pt>
                <c:pt idx="935" formatCode="General">
                  <c:v>1.5323588647017999E-3</c:v>
                </c:pt>
                <c:pt idx="936" formatCode="General">
                  <c:v>2.2914702478496799E-3</c:v>
                </c:pt>
                <c:pt idx="937" formatCode="General">
                  <c:v>3.0795120690631701E-3</c:v>
                </c:pt>
                <c:pt idx="938" formatCode="General">
                  <c:v>3.8161288219410601E-3</c:v>
                </c:pt>
                <c:pt idx="939" formatCode="General">
                  <c:v>4.4259882480216402E-3</c:v>
                </c:pt>
                <c:pt idx="940" formatCode="General">
                  <c:v>4.8465015734832501E-3</c:v>
                </c:pt>
                <c:pt idx="941" formatCode="General">
                  <c:v>5.0342617091498898E-3</c:v>
                </c:pt>
                <c:pt idx="942" formatCode="General">
                  <c:v>4.9695366470087904E-3</c:v>
                </c:pt>
                <c:pt idx="943" formatCode="General">
                  <c:v>4.6583526140736202E-3</c:v>
                </c:pt>
                <c:pt idx="944" formatCode="General">
                  <c:v>4.1319471142392504E-3</c:v>
                </c:pt>
                <c:pt idx="945" formatCode="General">
                  <c:v>3.4436407608108201E-3</c:v>
                </c:pt>
                <c:pt idx="946" formatCode="General">
                  <c:v>2.66344128849806E-3</c:v>
                </c:pt>
                <c:pt idx="947" formatCode="General">
                  <c:v>1.8709262111167599E-3</c:v>
                </c:pt>
                <c:pt idx="948" formatCode="General">
                  <c:v>1.1471282863380499E-3</c:v>
                </c:pt>
                <c:pt idx="949" formatCode="General">
                  <c:v>5.6625190475597699E-4</c:v>
                </c:pt>
                <c:pt idx="950" formatCode="General">
                  <c:v>1.88067895090634E-4</c:v>
                </c:pt>
                <c:pt idx="951">
                  <c:v>5.1766834232017998E-5</c:v>
                </c:pt>
                <c:pt idx="952" formatCode="General">
                  <c:v>1.7190346655014999E-4</c:v>
                </c:pt>
                <c:pt idx="953" formatCode="General">
                  <c:v>5.3685219546353695E-4</c:v>
                </c:pt>
                <c:pt idx="954" formatCode="General">
                  <c:v>1.1099374520004801E-3</c:v>
                </c:pt>
                <c:pt idx="955" formatCode="General">
                  <c:v>1.83312922258223E-3</c:v>
                </c:pt>
                <c:pt idx="956" formatCode="General">
                  <c:v>2.6329311240772201E-3</c:v>
                </c:pt>
                <c:pt idx="957" formatCode="General">
                  <c:v>3.4278631137259099E-3</c:v>
                </c:pt>
                <c:pt idx="958" formatCode="General">
                  <c:v>4.1367763848862002E-3</c:v>
                </c:pt>
                <c:pt idx="959" formatCode="General">
                  <c:v>4.6871512166773701E-3</c:v>
                </c:pt>
                <c:pt idx="960" formatCode="General">
                  <c:v>5.0225285706827702E-3</c:v>
                </c:pt>
                <c:pt idx="961" formatCode="General">
                  <c:v>5.1083132341998797E-3</c:v>
                </c:pt>
                <c:pt idx="962" formatCode="General">
                  <c:v>4.9353515537475896E-3</c:v>
                </c:pt>
                <c:pt idx="963" formatCode="General">
                  <c:v>4.5209135037061598E-3</c:v>
                </c:pt>
                <c:pt idx="964" formatCode="General">
                  <c:v>3.9069738800318696E-3</c:v>
                </c:pt>
                <c:pt idx="965" formatCode="General">
                  <c:v>3.1559637112030399E-3</c:v>
                </c:pt>
                <c:pt idx="966" formatCode="General">
                  <c:v>2.3444222479896402E-3</c:v>
                </c:pt>
                <c:pt idx="967" formatCode="General">
                  <c:v>1.5551955361683999E-3</c:v>
                </c:pt>
                <c:pt idx="968" formatCode="General">
                  <c:v>8.68977423758089E-4</c:v>
                </c:pt>
                <c:pt idx="969" formatCode="General">
                  <c:v>3.5605744529544397E-4</c:v>
                </c:pt>
                <c:pt idx="970">
                  <c:v>6.9120202012907001E-5</c:v>
                </c:pt>
                <c:pt idx="971">
                  <c:v>3.7834511106753001E-5</c:v>
                </c:pt>
                <c:pt idx="972" formatCode="General">
                  <c:v>2.6578849299367798E-4</c:v>
                </c:pt>
                <c:pt idx="973" formatCode="General">
                  <c:v>7.30087446557182E-4</c:v>
                </c:pt>
                <c:pt idx="974" formatCode="General">
                  <c:v>1.3836592635839899E-3</c:v>
                </c:pt>
                <c:pt idx="975" formatCode="General">
                  <c:v>2.16003508334106E-3</c:v>
                </c:pt>
                <c:pt idx="976" formatCode="General">
                  <c:v>2.9801192602067501E-3</c:v>
                </c:pt>
                <c:pt idx="977" formatCode="General">
                  <c:v>3.7602585219753898E-3</c:v>
                </c:pt>
                <c:pt idx="978" formatCode="General">
                  <c:v>4.4207864115343599E-3</c:v>
                </c:pt>
                <c:pt idx="979" formatCode="General">
                  <c:v>4.8941695178795399E-3</c:v>
                </c:pt>
                <c:pt idx="980" formatCode="General">
                  <c:v>5.1319217897567498E-3</c:v>
                </c:pt>
                <c:pt idx="981" formatCode="General">
                  <c:v>5.10957840999664E-3</c:v>
                </c:pt>
                <c:pt idx="982" formatCode="General">
                  <c:v>4.8292185593530297E-3</c:v>
                </c:pt>
                <c:pt idx="983" formatCode="General">
                  <c:v>4.31927672483418E-3</c:v>
                </c:pt>
                <c:pt idx="984" formatCode="General">
                  <c:v>3.6316594217886702E-3</c:v>
                </c:pt>
                <c:pt idx="985" formatCode="General">
                  <c:v>2.8364599348914901E-3</c:v>
                </c:pt>
                <c:pt idx="986" formatCode="General">
                  <c:v>2.0148097002340502E-3</c:v>
                </c:pt>
                <c:pt idx="987" formatCode="General">
                  <c:v>1.25059602941491E-3</c:v>
                </c:pt>
                <c:pt idx="988" formatCode="General">
                  <c:v>6.2189240572837101E-4</c:v>
                </c:pt>
                <c:pt idx="989" formatCode="General">
                  <c:v>1.9297757405617501E-4</c:v>
                </c:pt>
                <c:pt idx="990">
                  <c:v>7.7599689507441994E-6</c:v>
                </c:pt>
                <c:pt idx="991">
                  <c:v>8.5280733008179799E-5</c:v>
                </c:pt>
                <c:pt idx="992" formatCode="General">
                  <c:v>4.1775629309102099E-4</c:v>
                </c:pt>
                <c:pt idx="993" formatCode="General">
                  <c:v>9.7136188458326505E-4</c:v>
                </c:pt>
                <c:pt idx="994" formatCode="General">
                  <c:v>1.68967709914332E-3</c:v>
                </c:pt>
                <c:pt idx="995" formatCode="General">
                  <c:v>2.49944217198354E-3</c:v>
                </c:pt>
                <c:pt idx="996" formatCode="General">
                  <c:v>3.3180372107865499E-3</c:v>
                </c:pt>
                <c:pt idx="997" formatCode="General">
                  <c:v>4.0619201293070504E-3</c:v>
                </c:pt>
                <c:pt idx="998" formatCode="General">
                  <c:v>4.6551607686398499E-3</c:v>
                </c:pt>
                <c:pt idx="999" formatCode="General">
                  <c:v>5.0371986518321097E-3</c:v>
                </c:pt>
                <c:pt idx="1000" formatCode="General">
                  <c:v>5.1690310708897196E-3</c:v>
                </c:pt>
                <c:pt idx="1001" formatCode="General">
                  <c:v>5.0371986518394397E-3</c:v>
                </c:pt>
                <c:pt idx="1002" formatCode="General">
                  <c:v>4.6551607686537901E-3</c:v>
                </c:pt>
                <c:pt idx="1003" formatCode="General">
                  <c:v>4.0619201293261697E-3</c:v>
                </c:pt>
                <c:pt idx="1004" formatCode="General">
                  <c:v>3.3180372108088602E-3</c:v>
                </c:pt>
                <c:pt idx="1005" formatCode="General">
                  <c:v>2.49944217200681E-3</c:v>
                </c:pt>
                <c:pt idx="1006" formatCode="General">
                  <c:v>1.68967709916514E-3</c:v>
                </c:pt>
                <c:pt idx="1007" formatCode="General">
                  <c:v>9.7136188460143704E-4</c:v>
                </c:pt>
                <c:pt idx="1008" formatCode="General">
                  <c:v>4.1775629310367997E-4</c:v>
                </c:pt>
                <c:pt idx="1009">
                  <c:v>8.5280733014036998E-5</c:v>
                </c:pt>
                <c:pt idx="1010">
                  <c:v>7.7599689492049E-6</c:v>
                </c:pt>
                <c:pt idx="1011" formatCode="General">
                  <c:v>1.9297757404739899E-4</c:v>
                </c:pt>
                <c:pt idx="1012" formatCode="General">
                  <c:v>6.2189240571326103E-4</c:v>
                </c:pt>
                <c:pt idx="1013" formatCode="General">
                  <c:v>1.2505960293950099E-3</c:v>
                </c:pt>
                <c:pt idx="1014" formatCode="General">
                  <c:v>2.0148097002113999E-3</c:v>
                </c:pt>
                <c:pt idx="1015" formatCode="General">
                  <c:v>2.8364599348683801E-3</c:v>
                </c:pt>
                <c:pt idx="1016" formatCode="General">
                  <c:v>3.6316594217674801E-3</c:v>
                </c:pt>
                <c:pt idx="1017" formatCode="General">
                  <c:v>4.3192767248170696E-3</c:v>
                </c:pt>
                <c:pt idx="1018" formatCode="General">
                  <c:v>4.8292185593417402E-3</c:v>
                </c:pt>
                <c:pt idx="1019" formatCode="General">
                  <c:v>5.1095784099923301E-3</c:v>
                </c:pt>
                <c:pt idx="1020" formatCode="General">
                  <c:v>5.1319217897598298E-3</c:v>
                </c:pt>
                <c:pt idx="1021" formatCode="General">
                  <c:v>4.8941695178897002E-3</c:v>
                </c:pt>
                <c:pt idx="1022" formatCode="General">
                  <c:v>4.4207864115505396E-3</c:v>
                </c:pt>
                <c:pt idx="1023" formatCode="General">
                  <c:v>3.7602585219959701E-3</c:v>
                </c:pt>
                <c:pt idx="1024" formatCode="General">
                  <c:v>2.9801192602296098E-3</c:v>
                </c:pt>
                <c:pt idx="1025" formatCode="General">
                  <c:v>2.1600350833638699E-3</c:v>
                </c:pt>
                <c:pt idx="1026" formatCode="General">
                  <c:v>1.38365926360442E-3</c:v>
                </c:pt>
                <c:pt idx="1027" formatCode="General">
                  <c:v>7.3008744657315501E-4</c:v>
                </c:pt>
                <c:pt idx="1028" formatCode="General">
                  <c:v>2.6578849300356601E-4</c:v>
                </c:pt>
                <c:pt idx="1029">
                  <c:v>3.78345111095608E-5</c:v>
                </c:pt>
                <c:pt idx="1030">
                  <c:v>6.9120202008357798E-5</c:v>
                </c:pt>
                <c:pt idx="1031" formatCode="General">
                  <c:v>3.5605744528401301E-4</c:v>
                </c:pt>
                <c:pt idx="1032" formatCode="General">
                  <c:v>8.6897742374095503E-4</c:v>
                </c:pt>
                <c:pt idx="1033" formatCode="General">
                  <c:v>1.55519553614732E-3</c:v>
                </c:pt>
                <c:pt idx="1034" formatCode="General">
                  <c:v>2.34442224796677E-3</c:v>
                </c:pt>
                <c:pt idx="1035" formatCode="General">
                  <c:v>3.1559637111807301E-3</c:v>
                </c:pt>
                <c:pt idx="1036" formatCode="General">
                  <c:v>3.9069738800123696E-3</c:v>
                </c:pt>
                <c:pt idx="1037" formatCode="General">
                  <c:v>4.5209135036914502E-3</c:v>
                </c:pt>
                <c:pt idx="1038" formatCode="General">
                  <c:v>4.93535155373921E-3</c:v>
                </c:pt>
                <c:pt idx="1039" formatCode="General">
                  <c:v>5.1083132341986498E-3</c:v>
                </c:pt>
                <c:pt idx="1040" formatCode="General">
                  <c:v>5.0225285706887801E-3</c:v>
                </c:pt>
                <c:pt idx="1041" formatCode="General">
                  <c:v>4.6871512166900301E-3</c:v>
                </c:pt>
                <c:pt idx="1042" formatCode="General">
                  <c:v>4.1367763849041997E-3</c:v>
                </c:pt>
                <c:pt idx="1043" formatCode="General">
                  <c:v>3.4278631137474001E-3</c:v>
                </c:pt>
                <c:pt idx="1044" formatCode="General">
                  <c:v>2.6329311241000001E-3</c:v>
                </c:pt>
                <c:pt idx="1045" formatCode="General">
                  <c:v>1.8331292226039799E-3</c:v>
                </c:pt>
                <c:pt idx="1046" formatCode="General">
                  <c:v>1.10993745201899E-3</c:v>
                </c:pt>
                <c:pt idx="1047" formatCode="General">
                  <c:v>5.3685219547693497E-4</c:v>
                </c:pt>
                <c:pt idx="1048" formatCode="General">
                  <c:v>1.7190346655707699E-4</c:v>
                </c:pt>
                <c:pt idx="1049">
                  <c:v>5.1766834231784E-5</c:v>
                </c:pt>
                <c:pt idx="1050" formatCode="General">
                  <c:v>1.88067895083281E-4</c:v>
                </c:pt>
                <c:pt idx="1051" formatCode="General">
                  <c:v>5.6625190474227604E-4</c:v>
                </c:pt>
                <c:pt idx="1052" formatCode="General">
                  <c:v>1.1471282863194101E-3</c:v>
                </c:pt>
                <c:pt idx="1053" formatCode="General">
                  <c:v>1.8709262110950999E-3</c:v>
                </c:pt>
                <c:pt idx="1054" formatCode="General">
                  <c:v>2.6634412884755901E-3</c:v>
                </c:pt>
                <c:pt idx="1055" formatCode="General">
                  <c:v>3.44364076078984E-3</c:v>
                </c:pt>
                <c:pt idx="1056" formatCode="General">
                  <c:v>4.1319471142218997E-3</c:v>
                </c:pt>
                <c:pt idx="1057" formatCode="General">
                  <c:v>4.6583526140616498E-3</c:v>
                </c:pt>
                <c:pt idx="1058" formatCode="General">
                  <c:v>4.9695366470034197E-3</c:v>
                </c:pt>
                <c:pt idx="1059" formatCode="General">
                  <c:v>5.0342617091516497E-3</c:v>
                </c:pt>
                <c:pt idx="1060" formatCode="General">
                  <c:v>4.8465015734919601E-3</c:v>
                </c:pt>
                <c:pt idx="1061" formatCode="General">
                  <c:v>4.4259882480363498E-3</c:v>
                </c:pt>
                <c:pt idx="1062" formatCode="General">
                  <c:v>3.81612882196029E-3</c:v>
                </c:pt>
                <c:pt idx="1063" formatCode="General">
                  <c:v>3.0795120690849599E-3</c:v>
                </c:pt>
                <c:pt idx="1064" formatCode="General">
                  <c:v>2.2914702478717898E-3</c:v>
                </c:pt>
                <c:pt idx="1065" formatCode="General">
                  <c:v>1.53235886472197E-3</c:v>
                </c:pt>
                <c:pt idx="1066" formatCode="General">
                  <c:v>8.7934621628018498E-4</c:v>
                </c:pt>
                <c:pt idx="1067" formatCode="General">
                  <c:v>3.9855229954563302E-4</c:v>
                </c:pt>
                <c:pt idx="1068" formatCode="General">
                  <c:v>1.38338527953328E-4</c:v>
                </c:pt>
                <c:pt idx="1069" formatCode="General">
                  <c:v>1.2442976975399E-4</c:v>
                </c:pt>
                <c:pt idx="1070" formatCode="General">
                  <c:v>3.5736103428823799E-4</c:v>
                </c:pt>
                <c:pt idx="1071" formatCode="General">
                  <c:v>8.1250222015299999E-4</c:v>
                </c:pt>
                <c:pt idx="1072" formatCode="General">
                  <c:v>1.4426502793494101E-3</c:v>
                </c:pt>
                <c:pt idx="1073" formatCode="General">
                  <c:v>2.1829160110810098E-3</c:v>
                </c:pt>
                <c:pt idx="1074" formatCode="General">
                  <c:v>2.95739926418353E-3</c:v>
                </c:pt>
                <c:pt idx="1075" formatCode="General">
                  <c:v>3.68696536366704E-3</c:v>
                </c:pt>
                <c:pt idx="1076" formatCode="General">
                  <c:v>4.2973254078687503E-3</c:v>
                </c:pt>
                <c:pt idx="1077" formatCode="General">
                  <c:v>4.7265947329168303E-3</c:v>
                </c:pt>
                <c:pt idx="1078" formatCode="General">
                  <c:v>4.9315599330626899E-3</c:v>
                </c:pt>
                <c:pt idx="1079" formatCode="General">
                  <c:v>4.8920193392043097E-3</c:v>
                </c:pt>
                <c:pt idx="1080" formatCode="General">
                  <c:v>4.6127607767842199E-3</c:v>
                </c:pt>
                <c:pt idx="1081" formatCode="General">
                  <c:v>4.1229831955796898E-3</c:v>
                </c:pt>
                <c:pt idx="1082" formatCode="General">
                  <c:v>3.4732304242677198E-3</c:v>
                </c:pt>
                <c:pt idx="1083" formatCode="General">
                  <c:v>2.7301590465743102E-3</c:v>
                </c:pt>
                <c:pt idx="1084" formatCode="General">
                  <c:v>1.9696823239796499E-3</c:v>
                </c:pt>
                <c:pt idx="1085" formatCode="General">
                  <c:v>1.26919585463356E-3</c:v>
                </c:pt>
                <c:pt idx="1086" formatCode="General">
                  <c:v>6.9968173567563495E-4</c:v>
                </c:pt>
                <c:pt idx="1087" formatCode="General">
                  <c:v>3.1849735505928498E-4</c:v>
                </c:pt>
                <c:pt idx="1088" formatCode="General">
                  <c:v>1.6358193525668299E-4</c:v>
                </c:pt>
                <c:pt idx="1089" formatCode="General">
                  <c:v>2.4966636218492398E-4</c:v>
                </c:pt>
                <c:pt idx="1090" formatCode="General">
                  <c:v>5.6686502908529402E-4</c:v>
                </c:pt>
                <c:pt idx="1091" formatCode="General">
                  <c:v>1.08178376956972E-3</c:v>
                </c:pt>
                <c:pt idx="1092" formatCode="General">
                  <c:v>1.74102059302057E-3</c:v>
                </c:pt>
                <c:pt idx="1093" formatCode="General">
                  <c:v>2.4766922126599699E-3</c:v>
                </c:pt>
                <c:pt idx="1094" formatCode="General">
                  <c:v>3.2134141143060901E-3</c:v>
                </c:pt>
                <c:pt idx="1095" formatCode="General">
                  <c:v>3.8760159593095502E-3</c:v>
                </c:pt>
                <c:pt idx="1096" formatCode="General">
                  <c:v>4.3972021096770003E-3</c:v>
                </c:pt>
                <c:pt idx="1097" formatCode="General">
                  <c:v>4.7243760489895301E-3</c:v>
                </c:pt>
                <c:pt idx="1098" formatCode="General">
                  <c:v>4.8249361845605996E-3</c:v>
                </c:pt>
                <c:pt idx="1099" formatCode="General">
                  <c:v>4.6895095474899498E-3</c:v>
                </c:pt>
                <c:pt idx="1100" formatCode="General">
                  <c:v>4.3328027059975098E-3</c:v>
                </c:pt>
                <c:pt idx="1101" formatCode="General">
                  <c:v>3.7919938002372901E-3</c:v>
                </c:pt>
                <c:pt idx="1102" formatCode="General">
                  <c:v>3.12284086908813E-3</c:v>
                </c:pt>
                <c:pt idx="1103" formatCode="General">
                  <c:v>2.3939138779725398E-3</c:v>
                </c:pt>
                <c:pt idx="1104" formatCode="General">
                  <c:v>1.6795474388509499E-3</c:v>
                </c:pt>
                <c:pt idx="1105" formatCode="General">
                  <c:v>1.0522389734196E-3</c:v>
                </c:pt>
                <c:pt idx="1106" formatCode="General">
                  <c:v>5.7527024799448499E-4</c:v>
                </c:pt>
                <c:pt idx="1107" formatCode="General">
                  <c:v>2.96303723447895E-4</c:v>
                </c:pt>
                <c:pt idx="1108" formatCode="General">
                  <c:v>2.42602098976547E-4</c:v>
                </c:pt>
                <c:pt idx="1109" formatCode="General">
                  <c:v>4.18350676837722E-4</c:v>
                </c:pt>
                <c:pt idx="1110" formatCode="General">
                  <c:v>8.0434528744480704E-4</c:v>
                </c:pt>
                <c:pt idx="1111" formatCode="General">
                  <c:v>1.36006587369874E-3</c:v>
                </c:pt>
                <c:pt idx="1112" formatCode="General">
                  <c:v>2.0279123444836402E-3</c:v>
                </c:pt>
                <c:pt idx="1113" formatCode="General">
                  <c:v>2.7391598373892202E-3</c:v>
                </c:pt>
                <c:pt idx="1114" formatCode="General">
                  <c:v>3.4210173692756701E-3</c:v>
                </c:pt>
                <c:pt idx="1115" formatCode="General">
                  <c:v>4.0040644463837701E-3</c:v>
                </c:pt>
                <c:pt idx="1116" formatCode="General">
                  <c:v>4.4293053978252299E-3</c:v>
                </c:pt>
                <c:pt idx="1117" formatCode="General">
                  <c:v>4.6541241559047101E-3</c:v>
                </c:pt>
                <c:pt idx="1118" formatCode="General">
                  <c:v>4.6565381420808297E-3</c:v>
                </c:pt>
                <c:pt idx="1119" formatCode="General">
                  <c:v>4.4373266077211903E-3</c:v>
                </c:pt>
                <c:pt idx="1120" formatCode="General">
                  <c:v>4.0198278623242304E-3</c:v>
                </c:pt>
                <c:pt idx="1121" formatCode="General">
                  <c:v>3.4474387046042601E-3</c:v>
                </c:pt>
                <c:pt idx="1122" formatCode="General">
                  <c:v>2.77908355907832E-3</c:v>
                </c:pt>
                <c:pt idx="1123" formatCode="General">
                  <c:v>2.08312643033709E-3</c:v>
                </c:pt>
                <c:pt idx="1124" formatCode="General">
                  <c:v>1.4303549862067699E-3</c:v>
                </c:pt>
                <c:pt idx="1125" formatCode="General">
                  <c:v>8.8675719799521002E-4</c:v>
                </c:pt>
                <c:pt idx="1126" formatCode="General">
                  <c:v>5.0682806335775803E-4</c:v>
                </c:pt>
                <c:pt idx="1127" formatCode="General">
                  <c:v>3.2808568687784799E-4</c:v>
                </c:pt>
                <c:pt idx="1128" formatCode="General">
                  <c:v>3.6734876937209E-4</c:v>
                </c:pt>
                <c:pt idx="1129" formatCode="General">
                  <c:v>6.1914474060464095E-4</c:v>
                </c:pt>
                <c:pt idx="1130" formatCode="General">
                  <c:v>1.0563983429525399E-3</c:v>
                </c:pt>
                <c:pt idx="1131" formatCode="General">
                  <c:v>1.63331704548263E-3</c:v>
                </c:pt>
                <c:pt idx="1132" formatCode="General">
                  <c:v>2.2901661462603399E-3</c:v>
                </c:pt>
                <c:pt idx="1133" formatCode="General">
                  <c:v>2.9594355604357701E-3</c:v>
                </c:pt>
                <c:pt idx="1134" formatCode="General">
                  <c:v>3.57276137748606E-3</c:v>
                </c:pt>
                <c:pt idx="1135" formatCode="General">
                  <c:v>4.0678921681897504E-3</c:v>
                </c:pt>
                <c:pt idx="1136" formatCode="General">
                  <c:v>4.3949897924677904E-3</c:v>
                </c:pt>
                <c:pt idx="1137" formatCode="General">
                  <c:v>4.5216266817164098E-3</c:v>
                </c:pt>
                <c:pt idx="1138" formatCode="General">
                  <c:v>4.4359784275700099E-3</c:v>
                </c:pt>
                <c:pt idx="1139" formatCode="General">
                  <c:v>4.14789763621659E-3</c:v>
                </c:pt>
                <c:pt idx="1140" formatCode="General">
                  <c:v>3.68777299373016E-3</c:v>
                </c:pt>
                <c:pt idx="1141" formatCode="General">
                  <c:v>3.10330389488717E-3</c:v>
                </c:pt>
                <c:pt idx="1142" formatCode="General">
                  <c:v>2.4545326591619799E-3</c:v>
                </c:pt>
                <c:pt idx="1143" formatCode="General">
                  <c:v>1.8076517882953801E-3</c:v>
                </c:pt>
                <c:pt idx="1144" formatCode="General">
                  <c:v>1.2282252426899E-3</c:v>
                </c:pt>
                <c:pt idx="1145" formatCode="General">
                  <c:v>7.7451827870402099E-4</c:v>
                </c:pt>
                <c:pt idx="1146" formatCode="General">
                  <c:v>4.9161475683815402E-4</c:v>
                </c:pt>
                <c:pt idx="1147" formatCode="General">
                  <c:v>4.0691606487672899E-4</c:v>
                </c:pt>
                <c:pt idx="1148" formatCode="General">
                  <c:v>5.2747100652320196E-4</c:v>
                </c:pt>
                <c:pt idx="1149" formatCode="General">
                  <c:v>8.3939635782457505E-4</c:v>
                </c:pt>
                <c:pt idx="1150" formatCode="General">
                  <c:v>1.30943294037639E-3</c:v>
                </c:pt>
                <c:pt idx="1151" formatCode="General">
                  <c:v>1.8884640917456699E-3</c:v>
                </c:pt>
                <c:pt idx="1152" formatCode="General">
                  <c:v>2.51662458758964E-3</c:v>
                </c:pt>
                <c:pt idx="1153" formatCode="General">
                  <c:v>3.1294685385554002E-3</c:v>
                </c:pt>
                <c:pt idx="1154" formatCode="General">
                  <c:v>3.6645605511014001E-3</c:v>
                </c:pt>
                <c:pt idx="1155" formatCode="General">
                  <c:v>4.0678157533489898E-3</c:v>
                </c:pt>
                <c:pt idx="1156" formatCode="General">
                  <c:v>4.2989446326215904E-3</c:v>
                </c:pt>
                <c:pt idx="1157" formatCode="General">
                  <c:v>4.3354544285571697E-3</c:v>
                </c:pt>
                <c:pt idx="1158" formatCode="General">
                  <c:v>4.1748098386603103E-3</c:v>
                </c:pt>
                <c:pt idx="1159" formatCode="General">
                  <c:v>3.8345462241742298E-3</c:v>
                </c:pt>
                <c:pt idx="1160" formatCode="General">
                  <c:v>3.3503386462626901E-3</c:v>
                </c:pt>
                <c:pt idx="1161" formatCode="General">
                  <c:v>2.7722383395365202E-3</c:v>
                </c:pt>
                <c:pt idx="1162" formatCode="General">
                  <c:v>2.1594734127427201E-3</c:v>
                </c:pt>
                <c:pt idx="1163" formatCode="General">
                  <c:v>1.5743539374066199E-3</c:v>
                </c:pt>
                <c:pt idx="1164" formatCode="General">
                  <c:v>1.0759088307988199E-3</c:v>
                </c:pt>
                <c:pt idx="1165" formatCode="General">
                  <c:v>7.1390457881845997E-4</c:v>
                </c:pt>
                <c:pt idx="1166" formatCode="General">
                  <c:v>5.2385205129724705E-4</c:v>
                </c:pt>
                <c:pt idx="1167" formatCode="General">
                  <c:v>5.2350240254062195E-4</c:v>
                </c:pt>
                <c:pt idx="1168" formatCode="General">
                  <c:v>7.1117752304998398E-4</c:v>
                </c:pt>
                <c:pt idx="1169" formatCode="General">
                  <c:v>1.0660909571100601E-3</c:v>
                </c:pt>
                <c:pt idx="1170" formatCode="General">
                  <c:v>1.55061121516194E-3</c:v>
                </c:pt>
                <c:pt idx="1171" formatCode="General">
                  <c:v>2.1142219014690399E-3</c:v>
                </c:pt>
                <c:pt idx="1172" formatCode="General">
                  <c:v>2.6987621358067399E-3</c:v>
                </c:pt>
                <c:pt idx="1173" formatCode="General">
                  <c:v>3.2444035955330702E-3</c:v>
                </c:pt>
                <c:pt idx="1174" formatCode="General">
                  <c:v>3.6957497623171598E-3</c:v>
                </c:pt>
                <c:pt idx="1175" formatCode="General">
                  <c:v>4.0074353931442899E-3</c:v>
                </c:pt>
                <c:pt idx="1176" formatCode="General">
                  <c:v>4.1486601169856497E-3</c:v>
                </c:pt>
                <c:pt idx="1177" formatCode="General">
                  <c:v>4.10620318183102E-3</c:v>
                </c:pt>
                <c:pt idx="1178" formatCode="General">
                  <c:v>3.8856247478200301E-3</c:v>
                </c:pt>
                <c:pt idx="1179" formatCode="General">
                  <c:v>3.51054622875088E-3</c:v>
                </c:pt>
                <c:pt idx="1180" formatCode="General">
                  <c:v>3.0200987172053001E-3</c:v>
                </c:pt>
                <c:pt idx="1181" formatCode="General">
                  <c:v>2.46481437505319E-3</c:v>
                </c:pt>
                <c:pt idx="1182" formatCode="General">
                  <c:v>1.9013919734519201E-3</c:v>
                </c:pt>
                <c:pt idx="1183" formatCode="General">
                  <c:v>1.3868788358517899E-3</c:v>
                </c:pt>
                <c:pt idx="1184" formatCode="General">
                  <c:v>9.7286632867931203E-4</c:v>
                </c:pt>
                <c:pt idx="1185" formatCode="General">
                  <c:v>7.0028963273034304E-4</c:v>
                </c:pt>
                <c:pt idx="1186" formatCode="General">
                  <c:v>5.9535598411455503E-4</c:v>
                </c:pt>
                <c:pt idx="1187" formatCode="General">
                  <c:v>6.6700618943597596E-4</c:v>
                </c:pt>
                <c:pt idx="1188" formatCode="General">
                  <c:v>9.0615461478022797E-4</c:v>
                </c:pt>
                <c:pt idx="1189" formatCode="General">
                  <c:v>1.28676963461763E-3</c:v>
                </c:pt>
                <c:pt idx="1190" formatCode="General">
                  <c:v>1.7686685820827799E-3</c:v>
                </c:pt>
                <c:pt idx="1191" formatCode="General">
                  <c:v>2.3017277626588102E-3</c:v>
                </c:pt>
                <c:pt idx="1192" formatCode="General">
                  <c:v>2.83106663364462E-3</c:v>
                </c:pt>
                <c:pt idx="1193" formatCode="General">
                  <c:v>3.3026699481815201E-3</c:v>
                </c:pt>
                <c:pt idx="1194" formatCode="General">
                  <c:v>3.6688718209603398E-3</c:v>
                </c:pt>
                <c:pt idx="1195" formatCode="General">
                  <c:v>3.8931448618547502E-3</c:v>
                </c:pt>
                <c:pt idx="1196" formatCode="General">
                  <c:v>3.9537132622057001E-3</c:v>
                </c:pt>
                <c:pt idx="1197" formatCode="General">
                  <c:v>3.84563278164719E-3</c:v>
                </c:pt>
                <c:pt idx="1198" formatCode="General">
                  <c:v>3.5811398936674301E-3</c:v>
                </c:pt>
                <c:pt idx="1199" formatCode="General">
                  <c:v>3.1882503526848099E-3</c:v>
                </c:pt>
                <c:pt idx="1200" formatCode="General">
                  <c:v>2.7077658358994798E-3</c:v>
                </c:pt>
                <c:pt idx="1201" formatCode="General">
                  <c:v>2.1890079089210198E-3</c:v>
                </c:pt>
                <c:pt idx="1202" formatCode="General">
                  <c:v>1.68472516535681E-3</c:v>
                </c:pt>
                <c:pt idx="1203" formatCode="General">
                  <c:v>1.24569941212919E-3</c:v>
                </c:pt>
                <c:pt idx="1204" formatCode="General">
                  <c:v>9.1560249404511499E-4</c:v>
                </c:pt>
                <c:pt idx="1205" formatCode="General">
                  <c:v>7.2662465976779502E-4</c:v>
                </c:pt>
                <c:pt idx="1206" formatCode="General">
                  <c:v>6.9631192357024504E-4</c:v>
                </c:pt>
                <c:pt idx="1207" formatCode="General">
                  <c:v>8.2592267276276302E-4</c:v>
                </c:pt>
                <c:pt idx="1208" formatCode="General">
                  <c:v>1.10045618391281E-3</c:v>
                </c:pt>
                <c:pt idx="1209" formatCode="General">
                  <c:v>1.49033408577269E-3</c:v>
                </c:pt>
                <c:pt idx="1210" formatCode="General">
                  <c:v>1.95454776157833E-3</c:v>
                </c:pt>
                <c:pt idx="1211" formatCode="General">
                  <c:v>2.44493730227367E-3</c:v>
                </c:pt>
                <c:pt idx="1212" formatCode="General">
                  <c:v>2.91115571842137E-3</c:v>
                </c:pt>
                <c:pt idx="1213" formatCode="General">
                  <c:v>3.3058067458412799E-3</c:v>
                </c:pt>
                <c:pt idx="1214" formatCode="General">
                  <c:v>3.58923194228057E-3</c:v>
                </c:pt>
                <c:pt idx="1215" formatCode="General">
                  <c:v>3.7334636386156298E-3</c:v>
                </c:pt>
                <c:pt idx="1216" formatCode="General">
                  <c:v>3.72494998724986E-3</c:v>
                </c:pt>
                <c:pt idx="1217" formatCode="General">
                  <c:v>3.56578722379443E-3</c:v>
                </c:pt>
                <c:pt idx="1218" formatCode="General">
                  <c:v>3.2733488089076099E-3</c:v>
                </c:pt>
                <c:pt idx="1219" formatCode="General">
                  <c:v>2.8783653471150198E-3</c:v>
                </c:pt>
                <c:pt idx="1220" formatCode="General">
                  <c:v>2.4216662648370701E-3</c:v>
                </c:pt>
                <c:pt idx="1221" formatCode="General">
                  <c:v>1.94992824485792E-3</c:v>
                </c:pt>
                <c:pt idx="1222" formatCode="General">
                  <c:v>1.51087294546349E-3</c:v>
                </c:pt>
                <c:pt idx="1223" formatCode="General">
                  <c:v>1.1484080198536301E-3</c:v>
                </c:pt>
                <c:pt idx="1224" formatCode="General">
                  <c:v>8.9820612468428603E-4</c:v>
                </c:pt>
                <c:pt idx="1225" formatCode="General">
                  <c:v>7.8416692137183396E-4</c:v>
                </c:pt>
                <c:pt idx="1226" formatCode="General">
                  <c:v>8.1611261155766998E-4</c:v>
                </c:pt>
                <c:pt idx="1227" formatCode="General">
                  <c:v>9.8893839411764691E-4</c:v>
                </c:pt>
                <c:pt idx="1228" formatCode="General">
                  <c:v>1.28328889947026E-3</c:v>
                </c:pt>
                <c:pt idx="1229" formatCode="General">
                  <c:v>1.66767567752273E-3</c:v>
                </c:pt>
                <c:pt idx="1230" formatCode="General">
                  <c:v>2.1018051299187602E-3</c:v>
                </c:pt>
                <c:pt idx="1231" formatCode="General">
                  <c:v>2.5407656094827099E-3</c:v>
                </c:pt>
                <c:pt idx="1232" formatCode="General">
                  <c:v>2.9396387790244101E-3</c:v>
                </c:pt>
                <c:pt idx="1233" formatCode="General">
                  <c:v>3.25806184602488E-3</c:v>
                </c:pt>
                <c:pt idx="1234" formatCode="General">
                  <c:v>3.4642774006163998E-3</c:v>
                </c:pt>
                <c:pt idx="1235" formatCode="General">
                  <c:v>3.5382647272812402E-3</c:v>
                </c:pt>
                <c:pt idx="1236" formatCode="General">
                  <c:v>3.47364430783032E-3</c:v>
                </c:pt>
                <c:pt idx="1237" formatCode="General">
                  <c:v>3.27817537957357E-3</c:v>
                </c:pt>
                <c:pt idx="1238" formatCode="General">
                  <c:v>2.9728114810325902E-3</c:v>
                </c:pt>
                <c:pt idx="1239" formatCode="General">
                  <c:v>2.5894259543759201E-3</c:v>
                </c:pt>
                <c:pt idx="1240" formatCode="General">
                  <c:v>2.1674533897341301E-3</c:v>
                </c:pt>
                <c:pt idx="1241" formatCode="General">
                  <c:v>1.7498004945460199E-3</c:v>
                </c:pt>
                <c:pt idx="1242" formatCode="General">
                  <c:v>1.3784502047099901E-3</c:v>
                </c:pt>
                <c:pt idx="1243" formatCode="General">
                  <c:v>1.09020928083951E-3</c:v>
                </c:pt>
                <c:pt idx="1244" formatCode="General">
                  <c:v>9.1302995651783704E-4</c:v>
                </c:pt>
                <c:pt idx="1245" formatCode="General">
                  <c:v>8.6327294973714103E-4</c:v>
                </c:pt>
                <c:pt idx="1246" formatCode="General">
                  <c:v>9.4417924632620299E-4</c:v>
                </c:pt>
                <c:pt idx="1247" formatCode="General">
                  <c:v>1.1456921004591399E-3</c:v>
                </c:pt>
                <c:pt idx="1248" formatCode="General">
                  <c:v>1.44563179034539E-3</c:v>
                </c:pt>
                <c:pt idx="1249" formatCode="General">
                  <c:v>1.8120881023521299E-3</c:v>
                </c:pt>
                <c:pt idx="1250" formatCode="General">
                  <c:v>2.2067732782620102E-3</c:v>
                </c:pt>
                <c:pt idx="1251" formatCode="General">
                  <c:v>2.5889835099977198E-3</c:v>
                </c:pt>
                <c:pt idx="1252" formatCode="General">
                  <c:v>2.9197593144995901E-3</c:v>
                </c:pt>
                <c:pt idx="1253" formatCode="General">
                  <c:v>3.1658197137577801E-3</c:v>
                </c:pt>
                <c:pt idx="1254" formatCode="General">
                  <c:v>3.3028731517680001E-3</c:v>
                </c:pt>
                <c:pt idx="1255" formatCode="General">
                  <c:v>3.3179761395192601E-3</c:v>
                </c:pt>
                <c:pt idx="1256" formatCode="General">
                  <c:v>3.2107113314644498E-3</c:v>
                </c:pt>
                <c:pt idx="1257" formatCode="General">
                  <c:v>2.9930794665046999E-3</c:v>
                </c:pt>
                <c:pt idx="1258" formatCode="General">
                  <c:v>2.6881316030746899E-3</c:v>
                </c:pt>
                <c:pt idx="1259" formatCode="General">
                  <c:v>2.3274958004891599E-3</c:v>
                </c:pt>
                <c:pt idx="1260" formatCode="General">
                  <c:v>1.9480629041667701E-3</c:v>
                </c:pt>
                <c:pt idx="1261" formatCode="General">
                  <c:v>1.58817834626642E-3</c:v>
                </c:pt>
                <c:pt idx="1262" formatCode="General">
                  <c:v>1.2837328505849201E-3</c:v>
                </c:pt>
                <c:pt idx="1263" formatCode="General">
                  <c:v>1.06455039620082E-3</c:v>
                </c:pt>
                <c:pt idx="1264" formatCode="General">
                  <c:v>9.5143668829040704E-4</c:v>
                </c:pt>
                <c:pt idx="1265" formatCode="General">
                  <c:v>9.5417977679817503E-4</c:v>
                </c:pt>
                <c:pt idx="1266" formatCode="General">
                  <c:v>1.0706940890454701E-3</c:v>
                </c:pt>
                <c:pt idx="1267" formatCode="General">
                  <c:v>1.2873805677367301E-3</c:v>
                </c:pt>
                <c:pt idx="1268" formatCode="General">
                  <c:v>1.58065111897243E-3</c:v>
                </c:pt>
                <c:pt idx="1269" formatCode="General">
                  <c:v>1.91944791204997E-3</c:v>
                </c:pt>
                <c:pt idx="1270" formatCode="General">
                  <c:v>2.2684891163757999E-3</c:v>
                </c:pt>
                <c:pt idx="1271" formatCode="General">
                  <c:v>2.5919022401266001E-3</c:v>
                </c:pt>
                <c:pt idx="1272" formatCode="General">
                  <c:v>2.8568711519631699E-3</c:v>
                </c:pt>
                <c:pt idx="1273" formatCode="General">
                  <c:v>3.0369262407267399E-3</c:v>
                </c:pt>
                <c:pt idx="1274" formatCode="General">
                  <c:v>3.1145481654274599E-3</c:v>
                </c:pt>
                <c:pt idx="1275" formatCode="General">
                  <c:v>3.0828296181519398E-3</c:v>
                </c:pt>
                <c:pt idx="1276" formatCode="General">
                  <c:v>2.94603851964706E-3</c:v>
                </c:pt>
                <c:pt idx="1277" formatCode="General">
                  <c:v>2.7190397010716199E-3</c:v>
                </c:pt>
                <c:pt idx="1278" formatCode="General">
                  <c:v>2.4256486506188E-3</c:v>
                </c:pt>
                <c:pt idx="1279" formatCode="General">
                  <c:v>2.0960984334580002E-3</c:v>
                </c:pt>
                <c:pt idx="1280" formatCode="General">
                  <c:v>1.7638886107413901E-3</c:v>
                </c:pt>
                <c:pt idx="1281" formatCode="General">
                  <c:v>1.4623442283110499E-3</c:v>
                </c:pt>
                <c:pt idx="1282" formatCode="General">
                  <c:v>1.2212380684538001E-3</c:v>
                </c:pt>
                <c:pt idx="1283" formatCode="General">
                  <c:v>1.0638182544645599E-3</c:v>
                </c:pt>
                <c:pt idx="1284" formatCode="General">
                  <c:v>1.00453757676693E-3</c:v>
                </c:pt>
                <c:pt idx="1285" formatCode="General">
                  <c:v>1.0477056798283799E-3</c:v>
                </c:pt>
                <c:pt idx="1286" formatCode="General">
                  <c:v>1.18718855357985E-3</c:v>
                </c:pt>
                <c:pt idx="1287" formatCode="General">
                  <c:v>1.40717172989952E-3</c:v>
                </c:pt>
                <c:pt idx="1288" formatCode="General">
                  <c:v>1.6838953307216601E-3</c:v>
                </c:pt>
                <c:pt idx="1289" formatCode="General">
                  <c:v>1.9881716576148202E-3</c:v>
                </c:pt>
                <c:pt idx="1290" formatCode="General">
                  <c:v>2.2884191142723402E-3</c:v>
                </c:pt>
                <c:pt idx="1291" formatCode="General">
                  <c:v>2.5538974508397599E-3</c:v>
                </c:pt>
                <c:pt idx="1292" formatCode="General">
                  <c:v>2.7578131897375798E-3</c:v>
                </c:pt>
                <c:pt idx="1293" formatCode="General">
                  <c:v>2.8799818284507201E-3</c:v>
                </c:pt>
                <c:pt idx="1294" formatCode="General">
                  <c:v>2.9087827470735601E-3</c:v>
                </c:pt>
                <c:pt idx="1295" formatCode="General">
                  <c:v>2.84221822666853E-3</c:v>
                </c:pt>
                <c:pt idx="1296" formatCode="General">
                  <c:v>2.6879815746811502E-3</c:v>
                </c:pt>
                <c:pt idx="1297" formatCode="General">
                  <c:v>2.46254129144793E-3</c:v>
                </c:pt>
                <c:pt idx="1298" formatCode="General">
                  <c:v>2.1893480201214798E-3</c:v>
                </c:pt>
                <c:pt idx="1299" formatCode="General">
                  <c:v>1.8963585870597701E-3</c:v>
                </c:pt>
                <c:pt idx="1300" formatCode="General">
                  <c:v>1.6131380337326201E-3</c:v>
                </c:pt>
                <c:pt idx="1301" formatCode="General">
                  <c:v>1.36783969254957E-3</c:v>
                </c:pt>
                <c:pt idx="1302" formatCode="General">
                  <c:v>1.18437147754814E-3</c:v>
                </c:pt>
                <c:pt idx="1303" formatCode="General">
                  <c:v>1.0800332625961399E-3</c:v>
                </c:pt>
                <c:pt idx="1304" formatCode="General">
                  <c:v>1.06385832029984E-3</c:v>
                </c:pt>
                <c:pt idx="1305" formatCode="General">
                  <c:v>1.13581697741153E-3</c:v>
                </c:pt>
                <c:pt idx="1306" formatCode="General">
                  <c:v>1.2869508388907299E-3</c:v>
                </c:pt>
                <c:pt idx="1307" formatCode="General">
                  <c:v>1.5004104839741799E-3</c:v>
                </c:pt>
                <c:pt idx="1308" formatCode="General">
                  <c:v>1.7532782237041E-3</c:v>
                </c:pt>
                <c:pt idx="1309" formatCode="General">
                  <c:v>2.0189795483049498E-3</c:v>
                </c:pt>
                <c:pt idx="1310" formatCode="General">
                  <c:v>2.2700300110926998E-3</c:v>
                </c:pt>
                <c:pt idx="1311" formatCode="General">
                  <c:v>2.48083396422456E-3</c:v>
                </c:pt>
                <c:pt idx="1312" formatCode="General">
                  <c:v>2.6302504725930899E-3</c:v>
                </c:pt>
                <c:pt idx="1313" formatCode="General">
                  <c:v>2.70366956565004E-3</c:v>
                </c:pt>
                <c:pt idx="1314" formatCode="General">
                  <c:v>2.6943954879811399E-3</c:v>
                </c:pt>
                <c:pt idx="1315" formatCode="General">
                  <c:v>2.6042069624453799E-3</c:v>
                </c:pt>
                <c:pt idx="1316" formatCode="General">
                  <c:v>2.44304993772627E-3</c:v>
                </c:pt>
                <c:pt idx="1317" formatCode="General">
                  <c:v>2.22790699348344E-3</c:v>
                </c:pt>
                <c:pt idx="1318" formatCode="General">
                  <c:v>1.9809704621132798E-3</c:v>
                </c:pt>
                <c:pt idx="1319" formatCode="General">
                  <c:v>1.72731506457488E-3</c:v>
                </c:pt>
                <c:pt idx="1320" formatCode="General">
                  <c:v>1.49231368015505E-3</c:v>
                </c:pt>
                <c:pt idx="1321" formatCode="General">
                  <c:v>1.2990622356002801E-3</c:v>
                </c:pt>
                <c:pt idx="1322" formatCode="General">
                  <c:v>1.1660747226630501E-3</c:v>
                </c:pt>
                <c:pt idx="1323" formatCode="General">
                  <c:v>1.1054779568121099E-3</c:v>
                </c:pt>
                <c:pt idx="1324" formatCode="General">
                  <c:v>1.12188146621232E-3</c:v>
                </c:pt>
                <c:pt idx="1325" formatCode="General">
                  <c:v>1.21202670615879E-3</c:v>
                </c:pt>
                <c:pt idx="1326" formatCode="General">
                  <c:v>1.3652391213271301E-3</c:v>
                </c:pt>
                <c:pt idx="1327" formatCode="General">
                  <c:v>1.56462476545213E-3</c:v>
                </c:pt>
                <c:pt idx="1328" formatCode="General">
                  <c:v>1.78887856115648E-3</c:v>
                </c:pt>
                <c:pt idx="1329" formatCode="General">
                  <c:v>2.0145113080855602E-3</c:v>
                </c:pt>
                <c:pt idx="1330" formatCode="General">
                  <c:v>2.2182630868242902E-3</c:v>
                </c:pt>
                <c:pt idx="1331" formatCode="General">
                  <c:v>2.3794554451604401E-3</c:v>
                </c:pt>
                <c:pt idx="1332" formatCode="General">
                  <c:v>2.4820448617414001E-3</c:v>
                </c:pt>
                <c:pt idx="1333" formatCode="General">
                  <c:v>2.5161740340533599E-3</c:v>
                </c:pt>
                <c:pt idx="1334" formatCode="General">
                  <c:v>2.4790716971491399E-3</c:v>
                </c:pt>
                <c:pt idx="1335" formatCode="General">
                  <c:v>2.3752201290406999E-3</c:v>
                </c:pt>
                <c:pt idx="1336" formatCode="General">
                  <c:v>2.2157850613748801E-3</c:v>
                </c:pt>
                <c:pt idx="1337" formatCode="General">
                  <c:v>2.0173776049827699E-3</c:v>
                </c:pt>
                <c:pt idx="1338" formatCode="General">
                  <c:v>1.80028442689001E-3</c:v>
                </c:pt>
                <c:pt idx="1339" formatCode="General">
                  <c:v>1.58635414730154E-3</c:v>
                </c:pt>
                <c:pt idx="1340" formatCode="General">
                  <c:v>1.3967597503960201E-3</c:v>
                </c:pt>
                <c:pt idx="1341" formatCode="General">
                  <c:v>1.24986581265069E-3</c:v>
                </c:pt>
                <c:pt idx="1342" formatCode="General">
                  <c:v>1.15941500231464E-3</c:v>
                </c:pt>
                <c:pt idx="1343" formatCode="General">
                  <c:v>1.13321243025527E-3</c:v>
                </c:pt>
                <c:pt idx="1344" formatCode="General">
                  <c:v>1.1724330282841301E-3</c:v>
                </c:pt>
                <c:pt idx="1345" formatCode="General">
                  <c:v>1.2716119037984299E-3</c:v>
                </c:pt>
                <c:pt idx="1346" formatCode="General">
                  <c:v>1.41930738373106E-3</c:v>
                </c:pt>
                <c:pt idx="1347" formatCode="General">
                  <c:v>1.59935842743598E-3</c:v>
                </c:pt>
                <c:pt idx="1348" formatCode="General">
                  <c:v>1.79259912560795E-3</c:v>
                </c:pt>
                <c:pt idx="1349" formatCode="General">
                  <c:v>1.9788489442175098E-3</c:v>
                </c:pt>
                <c:pt idx="1350" formatCode="General">
                  <c:v>2.1389724420420799E-3</c:v>
                </c:pt>
                <c:pt idx="1351" formatCode="General">
                  <c:v>2.25679859850221E-3</c:v>
                </c:pt>
                <c:pt idx="1352" formatCode="General">
                  <c:v>2.3207076424925101E-3</c:v>
                </c:pt>
                <c:pt idx="1353" formatCode="General">
                  <c:v>2.3247302127208302E-3</c:v>
                </c:pt>
                <c:pt idx="1354" formatCode="General">
                  <c:v>2.2690557342085701E-3</c:v>
                </c:pt>
                <c:pt idx="1355" formatCode="General">
                  <c:v>2.1599085267883398E-3</c:v>
                </c:pt>
                <c:pt idx="1356" formatCode="General">
                  <c:v>2.0088149538512899E-3</c:v>
                </c:pt>
                <c:pt idx="1357" formatCode="General">
                  <c:v>1.8313462454368299E-3</c:v>
                </c:pt>
                <c:pt idx="1358" formatCode="General">
                  <c:v>1.64547332598168E-3</c:v>
                </c:pt>
                <c:pt idx="1359" formatCode="General">
                  <c:v>1.4697069633897799E-3</c:v>
                </c:pt>
                <c:pt idx="1360" formatCode="General">
                  <c:v>1.32121533248363E-3</c:v>
                </c:pt>
                <c:pt idx="1361" formatCode="General">
                  <c:v>1.2141100608210899E-3</c:v>
                </c:pt>
                <c:pt idx="1362" formatCode="General">
                  <c:v>1.1580714440837601E-3</c:v>
                </c:pt>
                <c:pt idx="1363" formatCode="General">
                  <c:v>1.1574461843910401E-3</c:v>
                </c:pt>
                <c:pt idx="1364" formatCode="General">
                  <c:v>1.2109007995780099E-3</c:v>
                </c:pt>
                <c:pt idx="1365" formatCode="General">
                  <c:v>1.31165609165345E-3</c:v>
                </c:pt>
                <c:pt idx="1366" formatCode="General">
                  <c:v>1.44826873921206E-3</c:v>
                </c:pt>
                <c:pt idx="1367" formatCode="General">
                  <c:v>1.6058712362454399E-3</c:v>
                </c:pt>
                <c:pt idx="1368" formatCode="General">
                  <c:v>1.76773652245999E-3</c:v>
                </c:pt>
                <c:pt idx="1369" formatCode="General">
                  <c:v>1.9170031139640999E-3</c:v>
                </c:pt>
                <c:pt idx="1370" formatCode="General">
                  <c:v>2.03838319158224E-3</c:v>
                </c:pt>
                <c:pt idx="1371" formatCode="General">
                  <c:v>2.1196809865025599E-3</c:v>
                </c:pt>
                <c:pt idx="1372" formatCode="General">
                  <c:v>2.1529711000326198E-3</c:v>
                </c:pt>
                <c:pt idx="1373" formatCode="General">
                  <c:v>2.1353235340793998E-3</c:v>
                </c:pt>
                <c:pt idx="1374" formatCode="General">
                  <c:v>2.0690101596907498E-3</c:v>
                </c:pt>
                <c:pt idx="1375" formatCode="General">
                  <c:v>1.96118105606588E-3</c:v>
                </c:pt>
                <c:pt idx="1376" formatCode="General">
                  <c:v>1.82305306239422E-3</c:v>
                </c:pt>
                <c:pt idx="1377" formatCode="General">
                  <c:v>1.6687015294770699E-3</c:v>
                </c:pt>
                <c:pt idx="1378" formatCode="General">
                  <c:v>1.5135848001559E-3</c:v>
                </c:pt>
                <c:pt idx="1379" formatCode="General">
                  <c:v>1.3729556625140301E-3</c:v>
                </c:pt>
                <c:pt idx="1380" formatCode="General">
                  <c:v>1.26032265345086E-3</c:v>
                </c:pt>
                <c:pt idx="1381" formatCode="General">
                  <c:v>1.18611606077872E-3</c:v>
                </c:pt>
                <c:pt idx="1382" formatCode="General">
                  <c:v>1.15668989860863E-3</c:v>
                </c:pt>
                <c:pt idx="1383" formatCode="General">
                  <c:v>1.17375468879949E-3</c:v>
                </c:pt>
                <c:pt idx="1384" formatCode="General">
                  <c:v>1.23429050205213E-3</c:v>
                </c:pt>
                <c:pt idx="1385" formatCode="General">
                  <c:v>1.3309401612239299E-3</c:v>
                </c:pt>
                <c:pt idx="1386" formatCode="General">
                  <c:v>1.45283388698523E-3</c:v>
                </c:pt>
                <c:pt idx="1387" formatCode="General">
                  <c:v>1.5867538836175799E-3</c:v>
                </c:pt>
                <c:pt idx="1388" formatCode="General">
                  <c:v>1.7185146484727199E-3</c:v>
                </c:pt>
                <c:pt idx="1389" formatCode="General">
                  <c:v>1.83441527034752E-3</c:v>
                </c:pt>
                <c:pt idx="1390" formatCode="General">
                  <c:v>1.9226153909953599E-3</c:v>
                </c:pt>
                <c:pt idx="1391" formatCode="General">
                  <c:v>1.9742970251596399E-3</c:v>
                </c:pt>
                <c:pt idx="1392" formatCode="General">
                  <c:v>1.9844987168979099E-3</c:v>
                </c:pt>
                <c:pt idx="1393" formatCode="General">
                  <c:v>1.95254383264244E-3</c:v>
                </c:pt>
                <c:pt idx="1394" formatCode="General">
                  <c:v>1.8820273654803501E-3</c:v>
                </c:pt>
                <c:pt idx="1395" formatCode="General">
                  <c:v>1.7803709982213401E-3</c:v>
                </c:pt>
                <c:pt idx="1396" formatCode="General">
                  <c:v>1.65799969353418E-3</c:v>
                </c:pt>
                <c:pt idx="1397" formatCode="General">
                  <c:v>1.5272303728997101E-3</c:v>
                </c:pt>
                <c:pt idx="1398" formatCode="General">
                  <c:v>1.40099065252575E-3</c:v>
                </c:pt>
                <c:pt idx="1399" formatCode="General">
                  <c:v>1.29150053645948E-3</c:v>
                </c:pt>
                <c:pt idx="1400" formatCode="General">
                  <c:v>1.2090511520917899E-3</c:v>
                </c:pt>
                <c:pt idx="1401" formatCode="General">
                  <c:v>1.1610021964437499E-3</c:v>
                </c:pt>
                <c:pt idx="1402" formatCode="General">
                  <c:v>1.1510952644713699E-3</c:v>
                </c:pt>
                <c:pt idx="1403" formatCode="General">
                  <c:v>1.1791463696221799E-3</c:v>
                </c:pt>
                <c:pt idx="1404" formatCode="General">
                  <c:v>1.2411413548849401E-3</c:v>
                </c:pt>
                <c:pt idx="1405" formatCode="General">
                  <c:v>1.32971665495203E-3</c:v>
                </c:pt>
                <c:pt idx="1406" formatCode="General">
                  <c:v>1.4349692163381201E-3</c:v>
                </c:pt>
                <c:pt idx="1407" formatCode="General">
                  <c:v>1.5455071774351601E-3</c:v>
                </c:pt>
                <c:pt idx="1408" formatCode="General">
                  <c:v>1.64963029000441E-3</c:v>
                </c:pt>
                <c:pt idx="1409" formatCode="General">
                  <c:v>1.73651812980274E-3</c:v>
                </c:pt>
                <c:pt idx="1410" formatCode="General">
                  <c:v>1.79730577325367E-3</c:v>
                </c:pt>
                <c:pt idx="1411" formatCode="General">
                  <c:v>1.8259403950949399E-3</c:v>
                </c:pt>
                <c:pt idx="1412" formatCode="General">
                  <c:v>1.81973653162185E-3</c:v>
                </c:pt>
                <c:pt idx="1413" formatCode="General">
                  <c:v>1.77957988575176E-3</c:v>
                </c:pt>
                <c:pt idx="1414" formatCode="General">
                  <c:v>1.7097661125797701E-3</c:v>
                </c:pt>
                <c:pt idx="1415" formatCode="General">
                  <c:v>1.6174982256340099E-3</c:v>
                </c:pt>
                <c:pt idx="1416" formatCode="General">
                  <c:v>1.51210032429863E-3</c:v>
                </c:pt>
                <c:pt idx="1417" formatCode="General">
                  <c:v>1.40403287586536E-3</c:v>
                </c:pt>
                <c:pt idx="1418" formatCode="General">
                  <c:v>1.3038131350994601E-3</c:v>
                </c:pt>
                <c:pt idx="1419" formatCode="General">
                  <c:v>1.2209517779602701E-3</c:v>
                </c:pt>
                <c:pt idx="1420" formatCode="General">
                  <c:v>1.1630129258476799E-3</c:v>
                </c:pt>
                <c:pt idx="1421" formatCode="General">
                  <c:v>1.1348900693730799E-3</c:v>
                </c:pt>
                <c:pt idx="1422" formatCode="General">
                  <c:v>1.1383666710937401E-3</c:v>
                </c:pt>
                <c:pt idx="1423" formatCode="General">
                  <c:v>1.1720000229768601E-3</c:v>
                </c:pt>
                <c:pt idx="1424" formatCode="General">
                  <c:v>1.2313334474259E-3</c:v>
                </c:pt>
                <c:pt idx="1425" formatCode="General">
                  <c:v>1.3094086183552301E-3</c:v>
                </c:pt>
                <c:pt idx="1426" formatCode="General">
                  <c:v>1.3975200099588399E-3</c:v>
                </c:pt>
                <c:pt idx="1427" formatCode="General">
                  <c:v>1.48613019589006E-3</c:v>
                </c:pt>
                <c:pt idx="1428" formatCode="General">
                  <c:v>1.5658501433356601E-3</c:v>
                </c:pt>
                <c:pt idx="1429" formatCode="General">
                  <c:v>1.62838406972539E-3</c:v>
                </c:pt>
                <c:pt idx="1430" formatCode="General">
                  <c:v>1.6673441094778301E-3</c:v>
                </c:pt>
                <c:pt idx="1431" formatCode="General">
                  <c:v>1.67885518511323E-3</c:v>
                </c:pt>
                <c:pt idx="1432" formatCode="General">
                  <c:v>1.66189335987373E-3</c:v>
                </c:pt>
                <c:pt idx="1433" formatCode="General">
                  <c:v>1.6183290892091201E-3</c:v>
                </c:pt>
                <c:pt idx="1434" formatCode="General">
                  <c:v>1.55267722735226E-3</c:v>
                </c:pt>
                <c:pt idx="1435" formatCode="General">
                  <c:v>1.47158525357519E-3</c:v>
                </c:pt>
                <c:pt idx="1436" formatCode="General">
                  <c:v>1.38311698164231E-3</c:v>
                </c:pt>
                <c:pt idx="1437" formatCode="General">
                  <c:v>1.29590847535297E-3</c:v>
                </c:pt>
                <c:pt idx="1438" formatCode="General">
                  <c:v>1.21828417839173E-3</c:v>
                </c:pt>
                <c:pt idx="1439" formatCode="General">
                  <c:v>1.1574234101348799E-3</c:v>
                </c:pt>
                <c:pt idx="1440" formatCode="General">
                  <c:v>1.1186603589663599E-3</c:v>
                </c:pt>
                <c:pt idx="1441" formatCode="General">
                  <c:v>1.1049854275793801E-3</c:v>
                </c:pt>
                <c:pt idx="1442" formatCode="General">
                  <c:v>1.1167939736997901E-3</c:v>
                </c:pt>
                <c:pt idx="1443" formatCode="General">
                  <c:v>1.15190249208643E-3</c:v>
                </c:pt>
                <c:pt idx="1444" formatCode="General">
                  <c:v>1.20582482018325E-3</c:v>
                </c:pt>
                <c:pt idx="1445" formatCode="General">
                  <c:v>1.2722748306700799E-3</c:v>
                </c:pt>
                <c:pt idx="1446" formatCode="General">
                  <c:v>1.34383991269883E-3</c:v>
                </c:pt>
                <c:pt idx="1447" formatCode="General">
                  <c:v>1.41275349580963E-3</c:v>
                </c:pt>
                <c:pt idx="1448" formatCode="General">
                  <c:v>1.4716864266819201E-3</c:v>
                </c:pt>
                <c:pt idx="1449" formatCode="General">
                  <c:v>1.5144768571616501E-3</c:v>
                </c:pt>
                <c:pt idx="1450" formatCode="General">
                  <c:v>1.53672627631354E-3</c:v>
                </c:pt>
                <c:pt idx="1451" formatCode="General">
                  <c:v>1.5362044347230501E-3</c:v>
                </c:pt>
                <c:pt idx="1452" formatCode="General">
                  <c:v>1.51302648000799E-3</c:v>
                </c:pt>
                <c:pt idx="1453" formatCode="General">
                  <c:v>1.4695894476553499E-3</c:v>
                </c:pt>
                <c:pt idx="1454" formatCode="General">
                  <c:v>1.4102798492879999E-3</c:v>
                </c:pt>
                <c:pt idx="1455" formatCode="General">
                  <c:v>1.3409869664086601E-3</c:v>
                </c:pt>
                <c:pt idx="1456" formatCode="General">
                  <c:v>1.26847531749447E-3</c:v>
                </c:pt>
                <c:pt idx="1457" formatCode="General">
                  <c:v>1.19968280186014E-3</c:v>
                </c:pt>
                <c:pt idx="1458" formatCode="General">
                  <c:v>1.1410170466106401E-3</c:v>
                </c:pt>
                <c:pt idx="1459" formatCode="General">
                  <c:v>1.0977210409603201E-3</c:v>
                </c:pt>
                <c:pt idx="1460" formatCode="General">
                  <c:v>1.07337054825727E-3</c:v>
                </c:pt>
                <c:pt idx="1461" formatCode="General">
                  <c:v>1.06955106980186E-3</c:v>
                </c:pt>
                <c:pt idx="1462" formatCode="General">
                  <c:v>1.08574292176623E-3</c:v>
                </c:pt>
                <c:pt idx="1463" formatCode="General">
                  <c:v>1.1194213212142E-3</c:v>
                </c:pt>
                <c:pt idx="1464" formatCode="General">
                  <c:v>1.16635650530193E-3</c:v>
                </c:pt>
                <c:pt idx="1465" formatCode="General">
                  <c:v>1.2210790451601099E-3</c:v>
                </c:pt>
                <c:pt idx="1466" formatCode="General">
                  <c:v>1.2774596251270199E-3</c:v>
                </c:pt>
                <c:pt idx="1467" formatCode="General">
                  <c:v>1.3293421549539399E-3</c:v>
                </c:pt>
                <c:pt idx="1468" formatCode="General">
                  <c:v>1.3711650937628299E-3</c:v>
                </c:pt>
                <c:pt idx="1469" formatCode="General">
                  <c:v>1.3985085464204099E-3</c:v>
                </c:pt>
                <c:pt idx="1470" formatCode="General">
                  <c:v>1.4085136216089101E-3</c:v>
                </c:pt>
                <c:pt idx="1471" formatCode="General">
                  <c:v>1.400134670216E-3</c:v>
                </c:pt>
                <c:pt idx="1472" formatCode="General">
                  <c:v>1.3742028048625301E-3</c:v>
                </c:pt>
                <c:pt idx="1473" formatCode="General">
                  <c:v>1.3332986548673599E-3</c:v>
                </c:pt>
                <c:pt idx="1474" formatCode="General">
                  <c:v>1.2814516185193901E-3</c:v>
                </c:pt>
                <c:pt idx="1475" formatCode="General">
                  <c:v>1.2236999905853301E-3</c:v>
                </c:pt>
                <c:pt idx="1476" formatCode="General">
                  <c:v>1.1655595886851801E-3</c:v>
                </c:pt>
                <c:pt idx="1477" formatCode="General">
                  <c:v>1.11245662905964E-3</c:v>
                </c:pt>
                <c:pt idx="1478" formatCode="General">
                  <c:v>1.0691829085342601E-3</c:v>
                </c:pt>
                <c:pt idx="1479" formatCode="General">
                  <c:v>1.0394277382245101E-3</c:v>
                </c:pt>
                <c:pt idx="1480" formatCode="General">
                  <c:v>1.0254320493178E-3</c:v>
                </c:pt>
                <c:pt idx="1481" formatCode="General">
                  <c:v>1.0277966912020601E-3</c:v>
                </c:pt>
                <c:pt idx="1482" formatCode="General">
                  <c:v>1.045460624189E-3</c:v>
                </c:pt>
                <c:pt idx="1483" formatCode="General">
                  <c:v>1.0758471906233899E-3</c:v>
                </c:pt>
                <c:pt idx="1484" formatCode="General">
                  <c:v>1.1151597275628499E-3</c:v>
                </c:pt>
                <c:pt idx="1485" formatCode="General">
                  <c:v>1.1587931567279999E-3</c:v>
                </c:pt>
                <c:pt idx="1486" formatCode="General">
                  <c:v>1.20181727632902E-3</c:v>
                </c:pt>
                <c:pt idx="1487" formatCode="General">
                  <c:v>1.2394812984701401E-3</c:v>
                </c:pt>
                <c:pt idx="1488" formatCode="General">
                  <c:v>1.26768823668717E-3</c:v>
                </c:pt>
                <c:pt idx="1489" formatCode="General">
                  <c:v>1.2833920203820001E-3</c:v>
                </c:pt>
                <c:pt idx="1490" formatCode="General">
                  <c:v>1.2848791401464501E-3</c:v>
                </c:pt>
                <c:pt idx="1491" formatCode="General">
                  <c:v>1.27190919680343E-3</c:v>
                </c:pt>
                <c:pt idx="1492" formatCode="General">
                  <c:v>1.2457035803873E-3</c:v>
                </c:pt>
                <c:pt idx="1493" formatCode="General">
                  <c:v>1.20878708802607E-3</c:v>
                </c:pt>
                <c:pt idx="1494" formatCode="General">
                  <c:v>1.1647020104039001E-3</c:v>
                </c:pt>
                <c:pt idx="1495" formatCode="General">
                  <c:v>1.11762660939781E-3</c:v>
                </c:pt>
                <c:pt idx="1496" formatCode="General">
                  <c:v>1.07193877954673E-3</c:v>
                </c:pt>
                <c:pt idx="1497" formatCode="General">
                  <c:v>1.0317702231272599E-3</c:v>
                </c:pt>
                <c:pt idx="1498" formatCode="General">
                  <c:v>1.0005963201622399E-3</c:v>
                </c:pt>
                <c:pt idx="1499" formatCode="General">
                  <c:v>9.8090217002082996E-4</c:v>
                </c:pt>
                <c:pt idx="1500" formatCode="General">
                  <c:v>9.7395660684945198E-4</c:v>
                </c:pt>
                <c:pt idx="1501" formatCode="General">
                  <c:v>9.7971432002296605E-4</c:v>
                </c:pt>
                <c:pt idx="1502" formatCode="General">
                  <c:v>9.9685279506420989E-4</c:v>
                </c:pt>
                <c:pt idx="1503" formatCode="General">
                  <c:v>1.0229370274329401E-3</c:v>
                </c:pt>
                <c:pt idx="1504" formatCode="General">
                  <c:v>1.0546922492556099E-3</c:v>
                </c:pt>
                <c:pt idx="1505" formatCode="General">
                  <c:v>1.0883545048314899E-3</c:v>
                </c:pt>
                <c:pt idx="1506" formatCode="General">
                  <c:v>1.1200618077501199E-3</c:v>
                </c:pt>
                <c:pt idx="1507" formatCode="General">
                  <c:v>1.14624544579708E-3</c:v>
                </c:pt>
                <c:pt idx="1508" formatCode="General">
                  <c:v>1.1639819912938399E-3</c:v>
                </c:pt>
                <c:pt idx="1509" formatCode="General">
                  <c:v>1.1712715204573499E-3</c:v>
                </c:pt>
                <c:pt idx="1510" formatCode="General">
                  <c:v>1.16721584785664E-3</c:v>
                </c:pt>
                <c:pt idx="1511" formatCode="General">
                  <c:v>1.1520813191703699E-3</c:v>
                </c:pt>
                <c:pt idx="1512" formatCode="General">
                  <c:v>1.12724273254071E-3</c:v>
                </c:pt>
                <c:pt idx="1513" formatCode="General">
                  <c:v>1.0950170296851801E-3</c:v>
                </c:pt>
                <c:pt idx="1514" formatCode="General">
                  <c:v>1.0584062932935099E-3</c:v>
                </c:pt>
                <c:pt idx="1515" formatCode="General">
                  <c:v>1.0207782372366201E-3</c:v>
                </c:pt>
                <c:pt idx="1516" formatCode="General">
                  <c:v>9.8551796459119293E-4</c:v>
                </c:pt>
                <c:pt idx="1517" formatCode="General">
                  <c:v>9.5568680900836602E-4</c:v>
                </c:pt>
                <c:pt idx="1518" formatCode="General">
                  <c:v>9.3372245161389201E-4</c:v>
                </c:pt>
                <c:pt idx="1519" formatCode="General">
                  <c:v>9.2120947531370201E-4</c:v>
                </c:pt>
                <c:pt idx="1520" formatCode="General">
                  <c:v>9.1874167537668702E-4</c:v>
                </c:pt>
                <c:pt idx="1521" formatCode="General">
                  <c:v>9.2588765252310003E-4</c:v>
                </c:pt>
                <c:pt idx="1522" formatCode="General">
                  <c:v>9.4126051026034805E-4</c:v>
                </c:pt>
                <c:pt idx="1523" formatCode="General">
                  <c:v>9.6268196514786805E-4</c:v>
                </c:pt>
                <c:pt idx="1524" formatCode="General">
                  <c:v>9.874219126946701E-4</c:v>
                </c:pt>
                <c:pt idx="1525" formatCode="General">
                  <c:v>1.0124873753615E-3</c:v>
                </c:pt>
                <c:pt idx="1526" formatCode="General">
                  <c:v>1.0349304551197701E-3</c:v>
                </c:pt>
                <c:pt idx="1527" formatCode="General">
                  <c:v>1.05214378277917E-3</c:v>
                </c:pt>
                <c:pt idx="1528" formatCode="General">
                  <c:v>1.06211403177303E-3</c:v>
                </c:pt>
                <c:pt idx="1529" formatCode="General">
                  <c:v>1.0636090528978099E-3</c:v>
                </c:pt>
                <c:pt idx="1530" formatCode="General">
                  <c:v>1.05628150985836E-3</c:v>
                </c:pt>
                <c:pt idx="1531" formatCode="General">
                  <c:v>1.04068075406588E-3</c:v>
                </c:pt>
                <c:pt idx="1532" formatCode="General">
                  <c:v>1.01817413757319E-3</c:v>
                </c:pt>
                <c:pt idx="1533" formatCode="General">
                  <c:v>9.9078805553723696E-4</c:v>
                </c:pt>
                <c:pt idx="1534" formatCode="General">
                  <c:v>9.6098682687604999E-4</c:v>
                </c:pt>
                <c:pt idx="1535" formatCode="General">
                  <c:v>9.3141330895242405E-4</c:v>
                </c:pt>
                <c:pt idx="1536" formatCode="General">
                  <c:v>9.0461836890889697E-4</c:v>
                </c:pt>
                <c:pt idx="1537" formatCode="General">
                  <c:v>8.8280674267130496E-4</c:v>
                </c:pt>
                <c:pt idx="1538" formatCode="General">
                  <c:v>8.6762443571726999E-4</c:v>
                </c:pt>
                <c:pt idx="1539" formatCode="General">
                  <c:v>8.6000797065540304E-4</c:v>
                </c:pt>
                <c:pt idx="1540" formatCode="General">
                  <c:v>8.60109019753008E-4</c:v>
                </c:pt>
                <c:pt idx="1541" formatCode="General">
                  <c:v>8.6730000882741004E-4</c:v>
                </c:pt>
                <c:pt idx="1542" formatCode="General">
                  <c:v>8.8025797547976897E-4</c:v>
                </c:pt>
                <c:pt idx="1543" formatCode="General">
                  <c:v>8.9711615592822302E-4</c:v>
                </c:pt>
                <c:pt idx="1544" formatCode="General">
                  <c:v>9.1566623468342795E-4</c:v>
                </c:pt>
                <c:pt idx="1545" formatCode="General">
                  <c:v>9.3358954539385103E-4</c:v>
                </c:pt>
                <c:pt idx="1546" formatCode="General">
                  <c:v>9.4869317702708203E-4</c:v>
                </c:pt>
                <c:pt idx="1547" formatCode="General">
                  <c:v>9.5912709048785695E-4</c:v>
                </c:pt>
                <c:pt idx="1548" formatCode="General">
                  <c:v>9.6356090489231399E-4</c:v>
                </c:pt>
                <c:pt idx="1549" formatCode="General">
                  <c:v>9.6130364797698397E-4</c:v>
                </c:pt>
                <c:pt idx="1550" formatCode="General">
                  <c:v>9.5235595829429298E-4</c:v>
                </c:pt>
                <c:pt idx="1551" formatCode="General">
                  <c:v>9.3739131173330495E-4</c:v>
                </c:pt>
                <c:pt idx="1552" formatCode="General">
                  <c:v>9.1767008339628401E-4</c:v>
                </c:pt>
                <c:pt idx="1553" formatCode="General">
                  <c:v>8.9489691434155099E-4</c:v>
                </c:pt>
                <c:pt idx="1554" formatCode="General">
                  <c:v>8.7103727592620795E-4</c:v>
                </c:pt>
                <c:pt idx="1555" formatCode="General">
                  <c:v>8.4811279953845697E-4</c:v>
                </c:pt>
                <c:pt idx="1556" formatCode="General">
                  <c:v>8.2799654368740695E-4</c:v>
                </c:pt>
                <c:pt idx="1557" formatCode="General">
                  <c:v>8.1222879856950795E-4</c:v>
                </c:pt>
                <c:pt idx="1558" formatCode="General">
                  <c:v>8.0187139743698697E-4</c:v>
                </c:pt>
                <c:pt idx="1559" formatCode="General">
                  <c:v>7.9741413578067802E-4</c:v>
                </c:pt>
                <c:pt idx="1560" formatCode="General">
                  <c:v>7.9874128126423895E-4</c:v>
                </c:pt>
                <c:pt idx="1561" formatCode="General">
                  <c:v>8.0515988984447399E-4</c:v>
                </c:pt>
                <c:pt idx="1562" formatCode="General">
                  <c:v>8.1548537586277701E-4</c:v>
                </c:pt>
                <c:pt idx="1563" formatCode="General">
                  <c:v>8.28174147499523E-4</c:v>
                </c:pt>
                <c:pt idx="1564" formatCode="General">
                  <c:v>8.4148866419934401E-4</c:v>
                </c:pt>
                <c:pt idx="1565" formatCode="General">
                  <c:v>8.5367741555070599E-4</c:v>
                </c:pt>
                <c:pt idx="1566" formatCode="General">
                  <c:v>8.6315130515241E-4</c:v>
                </c:pt>
                <c:pt idx="1567" formatCode="General">
                  <c:v>8.6863879943509205E-4</c:v>
                </c:pt>
                <c:pt idx="1568" formatCode="General">
                  <c:v>8.6930482931717699E-4</c:v>
                </c:pt>
                <c:pt idx="1569" formatCode="General">
                  <c:v>8.6482249848161797E-4</c:v>
                </c:pt>
                <c:pt idx="1570" formatCode="General">
                  <c:v>8.5539170632616796E-4</c:v>
                </c:pt>
                <c:pt idx="1571" formatCode="General">
                  <c:v>8.4170429960631001E-4</c:v>
                </c:pt>
                <c:pt idx="1572" formatCode="General">
                  <c:v>8.2486075730530805E-4</c:v>
                </c:pt>
                <c:pt idx="1573" formatCode="General">
                  <c:v>8.0624814871552803E-4</c:v>
                </c:pt>
                <c:pt idx="1574" formatCode="General">
                  <c:v>7.8739272664097801E-4</c:v>
                </c:pt>
                <c:pt idx="1575" formatCode="General">
                  <c:v>7.69802692660975E-4</c:v>
                </c:pt>
                <c:pt idx="1576" formatCode="General">
                  <c:v>7.5481722132067497E-4</c:v>
                </c:pt>
                <c:pt idx="1577" formatCode="General">
                  <c:v>7.4347674547757103E-4</c:v>
                </c:pt>
                <c:pt idx="1578" formatCode="General">
                  <c:v>7.3642694130481902E-4</c:v>
                </c:pt>
                <c:pt idx="1579" formatCode="General">
                  <c:v>7.3386510869669498E-4</c:v>
                </c:pt>
                <c:pt idx="1580" formatCode="General">
                  <c:v>7.3553313135261901E-4</c:v>
                </c:pt>
                <c:pt idx="1581" formatCode="General">
                  <c:v>7.4075639671304595E-4</c:v>
                </c:pt>
                <c:pt idx="1582" formatCode="General">
                  <c:v>7.4852345118093903E-4</c:v>
                </c:pt>
                <c:pt idx="1583" formatCode="General">
                  <c:v>7.5759721856613496E-4</c:v>
                </c:pt>
                <c:pt idx="1584" formatCode="General">
                  <c:v>7.6664569803509505E-4</c:v>
                </c:pt>
                <c:pt idx="1585" formatCode="General">
                  <c:v>7.7437844546788604E-4</c:v>
                </c:pt>
                <c:pt idx="1586" formatCode="General">
                  <c:v>7.7967495404270004E-4</c:v>
                </c:pt>
                <c:pt idx="1587" formatCode="General">
                  <c:v>7.8169226407717696E-4</c:v>
                </c:pt>
                <c:pt idx="1588" formatCode="General">
                  <c:v>7.7994158605862495E-4</c:v>
                </c:pt>
                <c:pt idx="1589" formatCode="General">
                  <c:v>7.7432713164051902E-4</c:v>
                </c:pt>
                <c:pt idx="1590" formatCode="General">
                  <c:v>7.6514434421636097E-4</c:v>
                </c:pt>
                <c:pt idx="1591" formatCode="General">
                  <c:v>7.5303888427262803E-4</c:v>
                </c:pt>
                <c:pt idx="1592" formatCode="General">
                  <c:v>7.3893163119152403E-4</c:v>
                </c:pt>
                <c:pt idx="1593" formatCode="General">
                  <c:v>7.2391822683670701E-4</c:v>
                </c:pt>
                <c:pt idx="1594" formatCode="General">
                  <c:v>7.0915399736172404E-4</c:v>
                </c:pt>
                <c:pt idx="1595" formatCode="General">
                  <c:v>6.9573624341186995E-4</c:v>
                </c:pt>
                <c:pt idx="1596" formatCode="General">
                  <c:v>6.8459580293097797E-4</c:v>
                </c:pt>
                <c:pt idx="1597" formatCode="General">
                  <c:v>6.7640851003741701E-4</c:v>
                </c:pt>
                <c:pt idx="1598" formatCode="General">
                  <c:v>6.71534861775595E-4</c:v>
                </c:pt>
                <c:pt idx="1599" formatCode="General">
                  <c:v>6.6999312484020297E-4</c:v>
                </c:pt>
                <c:pt idx="1600" formatCode="General">
                  <c:v>6.7146759906877801E-4</c:v>
                </c:pt>
                <c:pt idx="1601" formatCode="General">
                  <c:v>6.7535017013364796E-4</c:v>
                </c:pt>
                <c:pt idx="1602" formatCode="General">
                  <c:v>6.8080999311388095E-4</c:v>
                </c:pt>
                <c:pt idx="1603" formatCode="General">
                  <c:v>6.8688347390595701E-4</c:v>
                </c:pt>
                <c:pt idx="1604" formatCode="General">
                  <c:v>6.9257490760613603E-4</c:v>
                </c:pt>
                <c:pt idx="1605" formatCode="General">
                  <c:v>6.9695734824320402E-4</c:v>
                </c:pt>
                <c:pt idx="1606" formatCode="General">
                  <c:v>6.9926357111977299E-4</c:v>
                </c:pt>
                <c:pt idx="1607" formatCode="General">
                  <c:v>6.9895828678812001E-4</c:v>
                </c:pt>
                <c:pt idx="1608" formatCode="General">
                  <c:v>6.9578491366033702E-4</c:v>
                </c:pt>
                <c:pt idx="1609" formatCode="General">
                  <c:v>6.8978297297140104E-4</c:v>
                </c:pt>
                <c:pt idx="1610" formatCode="General">
                  <c:v>6.81275239764947E-4</c:v>
                </c:pt>
                <c:pt idx="1611" formatCode="General">
                  <c:v>6.7082684856413597E-4</c:v>
                </c:pt>
                <c:pt idx="1612" formatCode="General">
                  <c:v>6.5918130427399001E-4</c:v>
                </c:pt>
                <c:pt idx="1613" formatCode="General">
                  <c:v>6.4718052025425701E-4</c:v>
                </c:pt>
                <c:pt idx="1614" formatCode="General">
                  <c:v>6.3567739548410702E-4</c:v>
                </c:pt>
                <c:pt idx="1615" formatCode="General">
                  <c:v>6.2544993508694097E-4</c:v>
                </c:pt>
                <c:pt idx="1616" formatCode="General">
                  <c:v>6.1712549080686298E-4</c:v>
                </c:pt>
                <c:pt idx="1617" formatCode="General">
                  <c:v>6.1112242120034096E-4</c:v>
                </c:pt>
                <c:pt idx="1618" formatCode="General">
                  <c:v>6.0761449949593195E-4</c:v>
                </c:pt>
                <c:pt idx="1619" formatCode="General">
                  <c:v>6.0652094970307404E-4</c:v>
                </c:pt>
                <c:pt idx="1620" formatCode="General">
                  <c:v>6.07522329217739E-4</c:v>
                </c:pt>
                <c:pt idx="1621" formatCode="General">
                  <c:v>6.1009987316711003E-4</c:v>
                </c:pt>
                <c:pt idx="1622" formatCode="General">
                  <c:v>6.1359363200706404E-4</c:v>
                </c:pt>
                <c:pt idx="1623" formatCode="General">
                  <c:v>6.1727298931178102E-4</c:v>
                </c:pt>
                <c:pt idx="1624" formatCode="General">
                  <c:v>6.2041210017222401E-4</c:v>
                </c:pt>
                <c:pt idx="1625" formatCode="General">
                  <c:v>6.2236252593990502E-4</c:v>
                </c:pt>
                <c:pt idx="1626" formatCode="General">
                  <c:v>6.22615860770298E-4</c:v>
                </c:pt>
                <c:pt idx="1627" formatCode="General">
                  <c:v>6.2085037309875799E-4</c:v>
                </c:pt>
                <c:pt idx="1628" formatCode="General">
                  <c:v>6.1695747551782001E-4</c:v>
                </c:pt>
                <c:pt idx="1629" formatCode="General">
                  <c:v>6.1104599210210495E-4</c:v>
                </c:pt>
                <c:pt idx="1630" formatCode="General">
                  <c:v>6.0342448499891795E-4</c:v>
                </c:pt>
                <c:pt idx="1631" formatCode="General">
                  <c:v>5.9456409729496398E-4</c:v>
                </c:pt>
                <c:pt idx="1632" formatCode="General">
                  <c:v>5.8504624911978305E-4</c:v>
                </c:pt>
                <c:pt idx="1633" formatCode="General">
                  <c:v>5.7550090948015704E-4</c:v>
                </c:pt>
                <c:pt idx="1634" formatCode="General">
                  <c:v>5.6654193358502802E-4</c:v>
                </c:pt>
                <c:pt idx="1635" formatCode="General">
                  <c:v>5.5870604662670799E-4</c:v>
                </c:pt>
                <c:pt idx="1636" formatCode="General">
                  <c:v>5.5240148215313697E-4</c:v>
                </c:pt>
                <c:pt idx="1637" formatCode="General">
                  <c:v>5.4787112473494298E-4</c:v>
                </c:pt>
                <c:pt idx="1638" formatCode="General">
                  <c:v>5.4517339747358305E-4</c:v>
                </c:pt>
                <c:pt idx="1639" formatCode="General">
                  <c:v>5.4418225097560601E-4</c:v>
                </c:pt>
                <c:pt idx="1640" formatCode="General">
                  <c:v>5.4460564978039798E-4</c:v>
                </c:pt>
                <c:pt idx="1641" formatCode="General">
                  <c:v>5.4602011437882903E-4</c:v>
                </c:pt>
                <c:pt idx="1642" formatCode="General">
                  <c:v>5.47917342735787E-4</c:v>
                </c:pt>
                <c:pt idx="1643" formatCode="General">
                  <c:v>5.4975784919416302E-4</c:v>
                </c:pt>
                <c:pt idx="1644" formatCode="General">
                  <c:v>5.5102601568398301E-4</c:v>
                </c:pt>
                <c:pt idx="1645" formatCode="General">
                  <c:v>5.51280987540586E-4</c:v>
                </c:pt>
                <c:pt idx="1646" formatCode="General">
                  <c:v>5.5019844164990502E-4</c:v>
                </c:pt>
                <c:pt idx="1647" formatCode="General">
                  <c:v>5.4759933037970099E-4</c:v>
                </c:pt>
                <c:pt idx="1648" formatCode="General">
                  <c:v>5.43463137300937E-4</c:v>
                </c:pt>
                <c:pt idx="1649" formatCode="General">
                  <c:v>5.3792481461453399E-4</c:v>
                </c:pt>
                <c:pt idx="1650" formatCode="General">
                  <c:v>5.3125623678592997E-4</c:v>
                </c:pt>
                <c:pt idx="1651" formatCode="General">
                  <c:v>5.2383453188050897E-4</c:v>
                </c:pt>
                <c:pt idx="1652" formatCode="General">
                  <c:v>5.1610089248407202E-4</c:v>
                </c:pt>
                <c:pt idx="1653" formatCode="General">
                  <c:v>5.0851430652345598E-4</c:v>
                </c:pt>
                <c:pt idx="1654" formatCode="General">
                  <c:v>5.0150501357139397E-4</c:v>
                </c:pt>
                <c:pt idx="1655" formatCode="General">
                  <c:v>4.9543236301830397E-4</c:v>
                </c:pt>
                <c:pt idx="1656" formatCode="General">
                  <c:v>4.9055115592637E-4</c:v>
                </c:pt>
                <c:pt idx="1657" formatCode="General">
                  <c:v>4.8698956739757902E-4</c:v>
                </c:pt>
                <c:pt idx="1658" formatCode="General">
                  <c:v>4.8474048264161498E-4</c:v>
                </c:pt>
                <c:pt idx="1659" formatCode="General">
                  <c:v>4.83666673735169E-4</c:v>
                </c:pt>
                <c:pt idx="1660" formatCode="General">
                  <c:v>4.8351884129748898E-4</c:v>
                </c:pt>
                <c:pt idx="1661" formatCode="General">
                  <c:v>4.8396428679815302E-4</c:v>
                </c:pt>
                <c:pt idx="1662" formatCode="General">
                  <c:v>4.84622988643435E-4</c:v>
                </c:pt>
                <c:pt idx="1663" formatCode="General">
                  <c:v>4.85107219480992E-4</c:v>
                </c:pt>
                <c:pt idx="1664" formatCode="General">
                  <c:v>4.8506061535127801E-4</c:v>
                </c:pt>
                <c:pt idx="1665" formatCode="General">
                  <c:v>4.84192798594168E-4</c:v>
                </c:pt>
                <c:pt idx="1666" formatCode="General">
                  <c:v>4.8230623264629302E-4</c:v>
                </c:pt>
                <c:pt idx="1667" formatCode="General">
                  <c:v>4.7931287729751699E-4</c:v>
                </c:pt>
                <c:pt idx="1668" formatCode="General">
                  <c:v>4.75239317646688E-4</c:v>
                </c:pt>
                <c:pt idx="1669" formatCode="General">
                  <c:v>4.7022024074947399E-4</c:v>
                </c:pt>
                <c:pt idx="1670" formatCode="General">
                  <c:v>4.6448130693143999E-4</c:v>
                </c:pt>
                <c:pt idx="1671" formatCode="General">
                  <c:v>4.58313491052865E-4</c:v>
                </c:pt>
                <c:pt idx="1672" formatCode="General">
                  <c:v>4.5204175424632098E-4</c:v>
                </c:pt>
                <c:pt idx="1673" formatCode="General">
                  <c:v>4.4599137815424698E-4</c:v>
                </c:pt>
                <c:pt idx="1674" formatCode="General">
                  <c:v>4.4045541475235E-4</c:v>
                </c:pt>
                <c:pt idx="1675" formatCode="General">
                  <c:v>4.3566647521268401E-4</c:v>
                </c:pt>
                <c:pt idx="1676" formatCode="General">
                  <c:v>4.3177553595545397E-4</c:v>
                </c:pt>
                <c:pt idx="1677" formatCode="General">
                  <c:v>4.2883964461796299E-4</c:v>
                </c:pt>
                <c:pt idx="1678" formatCode="General">
                  <c:v>4.2681945158947002E-4</c:v>
                </c:pt>
                <c:pt idx="1679" formatCode="General">
                  <c:v>4.2558647569939398E-4</c:v>
                </c:pt>
                <c:pt idx="1680" formatCode="General">
                  <c:v>4.2493903981539999E-4</c:v>
                </c:pt>
                <c:pt idx="1681" formatCode="General">
                  <c:v>4.2462497968663002E-4</c:v>
                </c:pt>
                <c:pt idx="1682" formatCode="General">
                  <c:v>4.2436861610024802E-4</c:v>
                </c:pt>
                <c:pt idx="1683" formatCode="General">
                  <c:v>4.2389914029781898E-4</c:v>
                </c:pt>
                <c:pt idx="1684" formatCode="General">
                  <c:v>4.2297752028573398E-4</c:v>
                </c:pt>
                <c:pt idx="1685" formatCode="General">
                  <c:v>4.2141928504233698E-4</c:v>
                </c:pt>
                <c:pt idx="1686" formatCode="General">
                  <c:v>4.1911104944212602E-4</c:v>
                </c:pt>
                <c:pt idx="1687" formatCode="General">
                  <c:v>4.1601934520867399E-4</c:v>
                </c:pt>
                <c:pt idx="1688" formatCode="General">
                  <c:v>4.1219114492417299E-4</c:v>
                </c:pt>
                <c:pt idx="1689" formatCode="General">
                  <c:v>4.0774632035485501E-4</c:v>
                </c:pt>
                <c:pt idx="1690" formatCode="General">
                  <c:v>4.0286307617504001E-4</c:v>
                </c:pt>
                <c:pt idx="1691" formatCode="General">
                  <c:v>3.9775806720325003E-4</c:v>
                </c:pt>
                <c:pt idx="1692" formatCode="General">
                  <c:v>3.9266337923953698E-4</c:v>
                </c:pt>
                <c:pt idx="1693" formatCode="General">
                  <c:v>3.8780279006593501E-4</c:v>
                </c:pt>
                <c:pt idx="1694" formatCode="General">
                  <c:v>3.8336971280158202E-4</c:v>
                </c:pt>
                <c:pt idx="1695" formatCode="General">
                  <c:v>3.7950896900840398E-4</c:v>
                </c:pt>
                <c:pt idx="1696" formatCode="General">
                  <c:v>3.7630407792821298E-4</c:v>
                </c:pt>
                <c:pt idx="1697" formatCode="General">
                  <c:v>3.7377113470017398E-4</c:v>
                </c:pt>
                <c:pt idx="1698" formatCode="General">
                  <c:v>3.7185965145492E-4</c:v>
                </c:pt>
                <c:pt idx="1699" formatCode="General">
                  <c:v>3.7046002406542801E-4</c:v>
                </c:pt>
                <c:pt idx="1700" formatCode="General">
                  <c:v>3.69416635883281E-4</c:v>
                </c:pt>
                <c:pt idx="1701" formatCode="General">
                  <c:v>3.68545081225651E-4</c:v>
                </c:pt>
                <c:pt idx="1702" formatCode="General">
                  <c:v>3.6765163427636101E-4</c:v>
                </c:pt>
                <c:pt idx="1703" formatCode="General">
                  <c:v>3.6655293299369703E-4</c:v>
                </c:pt>
                <c:pt idx="1704" formatCode="General">
                  <c:v>3.65093900864189E-4</c:v>
                </c:pt>
                <c:pt idx="1705" formatCode="General">
                  <c:v>3.6316217885510698E-4</c:v>
                </c:pt>
                <c:pt idx="1706" formatCode="General">
                  <c:v>3.6069775340794101E-4</c:v>
                </c:pt>
                <c:pt idx="1707" formatCode="General">
                  <c:v>3.5769699620765701E-4</c:v>
                </c:pt>
                <c:pt idx="1708" formatCode="General">
                  <c:v>3.54210920252359E-4</c:v>
                </c:pt>
                <c:pt idx="1709" formatCode="General">
                  <c:v>3.5033804315043901E-4</c:v>
                </c:pt>
                <c:pt idx="1710" formatCode="General">
                  <c:v>3.4621277382781502E-4</c:v>
                </c:pt>
                <c:pt idx="1711" formatCode="General">
                  <c:v>3.4199065251937899E-4</c:v>
                </c:pt>
                <c:pt idx="1712" formatCode="General">
                  <c:v>3.3783203872931098E-4</c:v>
                </c:pt>
                <c:pt idx="1713" formatCode="General">
                  <c:v>3.3388593682050802E-4</c:v>
                </c:pt>
                <c:pt idx="1714" formatCode="General">
                  <c:v>3.3027557093337002E-4</c:v>
                </c:pt>
                <c:pt idx="1715" formatCode="General">
                  <c:v>3.2708708442852E-4</c:v>
                </c:pt>
                <c:pt idx="1716" formatCode="General">
                  <c:v>3.2436237376750297E-4</c:v>
                </c:pt>
                <c:pt idx="1717" formatCode="General">
                  <c:v>3.2209661426073197E-4</c:v>
                </c:pt>
                <c:pt idx="1718" formatCode="General">
                  <c:v>3.2024054416360698E-4</c:v>
                </c:pt>
                <c:pt idx="1719" formatCode="General">
                  <c:v>3.1870709492222898E-4</c:v>
                </c:pt>
                <c:pt idx="1720" formatCode="General">
                  <c:v>3.17381536505308E-4</c:v>
                </c:pt>
                <c:pt idx="1721" formatCode="General">
                  <c:v>3.1613398740865898E-4</c:v>
                </c:pt>
                <c:pt idx="1722" formatCode="General">
                  <c:v>3.1483294724724302E-4</c:v>
                </c:pt>
                <c:pt idx="1723" formatCode="General">
                  <c:v>3.1335846010161102E-4</c:v>
                </c:pt>
                <c:pt idx="1724" formatCode="General">
                  <c:v>3.1161360839391801E-4</c:v>
                </c:pt>
                <c:pt idx="1725" formatCode="General">
                  <c:v>3.0953325529261601E-4</c:v>
                </c:pt>
                <c:pt idx="1726" formatCode="General">
                  <c:v>3.0708927160657097E-4</c:v>
                </c:pt>
                <c:pt idx="1727" formatCode="General">
                  <c:v>3.04291864996197E-4</c:v>
                </c:pt>
                <c:pt idx="1728" formatCode="General">
                  <c:v>3.0118703426992399E-4</c:v>
                </c:pt>
                <c:pt idx="1729" formatCode="General">
                  <c:v>2.9785055802491198E-4</c:v>
                </c:pt>
                <c:pt idx="1730" formatCode="General">
                  <c:v>2.94379256916384E-4</c:v>
                </c:pt>
                <c:pt idx="1731" formatCode="General">
                  <c:v>2.9088051157856503E-4</c:v>
                </c:pt>
                <c:pt idx="1732" formatCode="General">
                  <c:v>2.8746115285352799E-4</c:v>
                </c:pt>
                <c:pt idx="1733" formatCode="General">
                  <c:v>2.8421685838853203E-4</c:v>
                </c:pt>
                <c:pt idx="1734" formatCode="General">
                  <c:v>2.8122309285372302E-4</c:v>
                </c:pt>
                <c:pt idx="1735" formatCode="General">
                  <c:v>2.7852843237000498E-4</c:v>
                </c:pt>
                <c:pt idx="1736" formatCode="General">
                  <c:v>2.7615084102017599E-4</c:v>
                </c:pt>
                <c:pt idx="1737" formatCode="General">
                  <c:v>2.74077149002651E-4</c:v>
                </c:pt>
                <c:pt idx="1738" formatCode="General">
                  <c:v>2.72265651858402E-4</c:v>
                </c:pt>
                <c:pt idx="1739" formatCode="General">
                  <c:v>2.7065144183036598E-4</c:v>
                </c:pt>
                <c:pt idx="1740" formatCode="General">
                  <c:v>2.6915382579645298E-4</c:v>
                </c:pt>
                <c:pt idx="1741" formatCode="General">
                  <c:v>2.6768500290446701E-4</c:v>
                </c:pt>
                <c:pt idx="1742" formatCode="General">
                  <c:v>2.6615908403937802E-4</c:v>
                </c:pt>
                <c:pt idx="1743" formatCode="General">
                  <c:v>2.6450053988506198E-4</c:v>
                </c:pt>
                <c:pt idx="1744" formatCode="General">
                  <c:v>2.6265126009848298E-4</c:v>
                </c:pt>
                <c:pt idx="1745" formatCode="General">
                  <c:v>2.6057557953464399E-4</c:v>
                </c:pt>
                <c:pt idx="1746" formatCode="General">
                  <c:v>2.5826285786562699E-4</c:v>
                </c:pt>
                <c:pt idx="1747" formatCode="General">
                  <c:v>2.5572746081214899E-4</c:v>
                </c:pt>
                <c:pt idx="1748" formatCode="General">
                  <c:v>2.53006256973274E-4</c:v>
                </c:pt>
                <c:pt idx="1749" formatCode="General">
                  <c:v>2.5015398711935899E-4</c:v>
                </c:pt>
                <c:pt idx="1750" formatCode="General">
                  <c:v>2.4723705947918799E-4</c:v>
                </c:pt>
                <c:pt idx="1751" formatCode="General">
                  <c:v>2.4432645732870898E-4</c:v>
                </c:pt>
                <c:pt idx="1752" formatCode="General">
                  <c:v>2.4149050357958999E-4</c:v>
                </c:pt>
                <c:pt idx="1753" formatCode="General">
                  <c:v>2.38788208496232E-4</c:v>
                </c:pt>
                <c:pt idx="1754" formatCode="General">
                  <c:v>2.3626383639617699E-4</c:v>
                </c:pt>
                <c:pt idx="1755" formatCode="General">
                  <c:v>2.33943177426333E-4</c:v>
                </c:pt>
                <c:pt idx="1756" formatCode="General">
                  <c:v>2.31831818892516E-4</c:v>
                </c:pt>
                <c:pt idx="1757" formatCode="General">
                  <c:v>2.29915498198376E-4</c:v>
                </c:pt>
                <c:pt idx="1758" formatCode="General">
                  <c:v>2.28162408408466E-4</c:v>
                </c:pt>
                <c:pt idx="1759" formatCode="General">
                  <c:v>2.2652713883715699E-4</c:v>
                </c:pt>
                <c:pt idx="1760" formatCode="General">
                  <c:v>2.24955784726379E-4</c:v>
                </c:pt>
                <c:pt idx="1761" formatCode="General">
                  <c:v>2.23391665007086E-4</c:v>
                </c:pt>
                <c:pt idx="1762" formatCode="General">
                  <c:v>2.2178105240513399E-4</c:v>
                </c:pt>
                <c:pt idx="1763" formatCode="General">
                  <c:v>2.20078346443635E-4</c:v>
                </c:pt>
                <c:pt idx="1764" formatCode="General">
                  <c:v>2.18250201755746E-4</c:v>
                </c:pt>
                <c:pt idx="1765" formatCode="General">
                  <c:v>2.1627825078516101E-4</c:v>
                </c:pt>
                <c:pt idx="1766" formatCode="General">
                  <c:v>2.1416021666112E-4</c:v>
                </c:pt>
                <c:pt idx="1767" formatCode="General">
                  <c:v>2.1190938171880799E-4</c:v>
                </c:pt>
                <c:pt idx="1768" formatCode="General">
                  <c:v>2.09552542228067E-4</c:v>
                </c:pt>
                <c:pt idx="1769" formatCode="General">
                  <c:v>2.0712672412051601E-4</c:v>
                </c:pt>
                <c:pt idx="1770" formatCode="General">
                  <c:v>2.0467504445900199E-4</c:v>
                </c:pt>
                <c:pt idx="1771" formatCode="General">
                  <c:v>2.0224216974056001E-4</c:v>
                </c:pt>
                <c:pt idx="1772" formatCode="General">
                  <c:v>1.9986984034573401E-4</c:v>
                </c:pt>
                <c:pt idx="1773" formatCode="General">
                  <c:v>1.9759290106140801E-4</c:v>
                </c:pt>
                <c:pt idx="1774" formatCode="General">
                  <c:v>1.9543620586809799E-4</c:v>
                </c:pt>
                <c:pt idx="1775" formatCode="General">
                  <c:v>1.93412660333689E-4</c:v>
                </c:pt>
                <c:pt idx="1776" formatCode="General">
                  <c:v>1.9152253908938101E-4</c:v>
                </c:pt>
                <c:pt idx="1777" formatCode="General">
                  <c:v>1.8975408257862201E-4</c:v>
                </c:pt>
                <c:pt idx="1778" formatCode="General">
                  <c:v>1.8808525022914001E-4</c:v>
                </c:pt>
                <c:pt idx="1779" formatCode="General">
                  <c:v>1.8648639875515501E-4</c:v>
                </c:pt>
                <c:pt idx="1780" formatCode="General">
                  <c:v>1.8492357432252699E-4</c:v>
                </c:pt>
                <c:pt idx="1781" formatCode="General">
                  <c:v>1.83362062327932E-4</c:v>
                </c:pt>
                <c:pt idx="1782" formatCode="General">
                  <c:v>1.8176983124780301E-4</c:v>
                </c:pt>
                <c:pt idx="1783" formatCode="General">
                  <c:v>1.8012053619235701E-4</c:v>
                </c:pt>
                <c:pt idx="1784" formatCode="General">
                  <c:v>1.7839580866172201E-4</c:v>
                </c:pt>
                <c:pt idx="1785" formatCode="General">
                  <c:v>1.7658664383580599E-4</c:v>
                </c:pt>
                <c:pt idx="1786" formatCode="General">
                  <c:v>1.7469379583701799E-4</c:v>
                </c:pt>
                <c:pt idx="1787" formatCode="General">
                  <c:v>1.7272719417028401E-4</c:v>
                </c:pt>
                <c:pt idx="1788" formatCode="General">
                  <c:v>1.70704490550189E-4</c:v>
                </c:pt>
                <c:pt idx="1789" formatCode="General">
                  <c:v>1.6864892538256401E-4</c:v>
                </c:pt>
                <c:pt idx="1790" formatCode="General">
                  <c:v>1.6658676017428499E-4</c:v>
                </c:pt>
                <c:pt idx="1791" formatCode="General">
                  <c:v>1.6454455168019101E-4</c:v>
                </c:pt>
                <c:pt idx="1792" formatCode="General">
                  <c:v>1.6254654422048401E-4</c:v>
                </c:pt>
                <c:pt idx="1793" formatCode="General">
                  <c:v>1.6061242983740799E-4</c:v>
                </c:pt>
                <c:pt idx="1794" formatCode="General">
                  <c:v>1.5875567597515799E-4</c:v>
                </c:pt>
                <c:pt idx="1795" formatCode="General">
                  <c:v>1.5698255341294699E-4</c:v>
                </c:pt>
                <c:pt idx="1796" formatCode="General">
                  <c:v>1.5529192085071E-4</c:v>
                </c:pt>
                <c:pt idx="1797" formatCode="General">
                  <c:v>1.53675744939187E-4</c:v>
                </c:pt>
                <c:pt idx="1798" formatCode="General">
                  <c:v>1.52120263428841E-4</c:v>
                </c:pt>
                <c:pt idx="1799" formatCode="General">
                  <c:v>1.5060764116276199E-4</c:v>
                </c:pt>
                <c:pt idx="1800" formatCode="General">
                  <c:v>1.49117928841494E-4</c:v>
                </c:pt>
                <c:pt idx="1801" formatCode="General">
                  <c:v>1.4763111573161899E-4</c:v>
                </c:pt>
                <c:pt idx="1802" formatCode="General">
                  <c:v>1.4612907040377401E-4</c:v>
                </c:pt>
                <c:pt idx="1803" formatCode="General">
                  <c:v>1.445971866068E-4</c:v>
                </c:pt>
                <c:pt idx="1804" formatCode="General">
                  <c:v>1.43025591045642E-4</c:v>
                </c:pt>
                <c:pt idx="1805" formatCode="General">
                  <c:v>1.4140982121791599E-4</c:v>
                </c:pt>
                <c:pt idx="1806" formatCode="General">
                  <c:v>1.3975093879622301E-4</c:v>
                </c:pt>
                <c:pt idx="1807" formatCode="General">
                  <c:v>1.3805510129929601E-4</c:v>
                </c:pt>
                <c:pt idx="1808" formatCode="General">
                  <c:v>1.3633266632992599E-4</c:v>
                </c:pt>
                <c:pt idx="1809" formatCode="General">
                  <c:v>1.34596943741351E-4</c:v>
                </c:pt>
                <c:pt idx="1810" formatCode="General">
                  <c:v>1.3286273832619099E-4</c:v>
                </c:pt>
                <c:pt idx="1811" formatCode="General">
                  <c:v>1.3114483718784699E-4</c:v>
                </c:pt>
                <c:pt idx="1812" formatCode="General">
                  <c:v>1.29456591703891E-4</c:v>
                </c:pt>
                <c:pt idx="1813" formatCode="General">
                  <c:v>1.27808725348851E-4</c:v>
                </c:pt>
                <c:pt idx="1814" formatCode="General">
                  <c:v>1.2620846836595799E-4</c:v>
                </c:pt>
                <c:pt idx="1815" formatCode="General">
                  <c:v>1.2465908209074799E-4</c:v>
                </c:pt>
                <c:pt idx="1816" formatCode="General">
                  <c:v>1.2315979389768299E-4</c:v>
                </c:pt>
                <c:pt idx="1817" formatCode="General">
                  <c:v>1.21706122606277E-4</c:v>
                </c:pt>
                <c:pt idx="1818" formatCode="General">
                  <c:v>1.20290537729088E-4</c:v>
                </c:pt>
                <c:pt idx="1819" formatCode="General">
                  <c:v>1.1890336742491001E-4</c:v>
                </c:pt>
                <c:pt idx="1820" formatCode="General">
                  <c:v>1.17533851688462E-4</c:v>
                </c:pt>
                <c:pt idx="1821" formatCode="General">
                  <c:v>1.16171230258107E-4</c:v>
                </c:pt>
                <c:pt idx="1822" formatCode="General">
                  <c:v>1.14805758865845E-4</c:v>
                </c:pt>
                <c:pt idx="1823" formatCode="General">
                  <c:v>1.13429561606432E-4</c:v>
                </c:pt>
                <c:pt idx="1824" formatCode="General">
                  <c:v>1.12037249283381E-4</c:v>
                </c:pt>
                <c:pt idx="1825" formatCode="General">
                  <c:v>1.10626260888806E-4</c:v>
                </c:pt>
                <c:pt idx="1826" formatCode="General">
                  <c:v>1.09196914865927E-4</c:v>
                </c:pt>
                <c:pt idx="1827" formatCode="General">
                  <c:v>1.07752185467554E-4</c:v>
                </c:pt>
                <c:pt idx="1828" formatCode="General">
                  <c:v>1.06297244644865E-4</c:v>
                </c:pt>
                <c:pt idx="1829" formatCode="General">
                  <c:v>1.04838829309379E-4</c:v>
                </c:pt>
                <c:pt idx="1830" formatCode="General">
                  <c:v>1.0338450605909101E-4</c:v>
                </c:pt>
                <c:pt idx="1831" formatCode="General">
                  <c:v>1.01941909905649E-4</c:v>
                </c:pt>
                <c:pt idx="1832" formatCode="General">
                  <c:v>1.00518030350025E-4</c:v>
                </c:pt>
                <c:pt idx="1833">
                  <c:v>9.9118608223667796E-5</c:v>
                </c:pt>
                <c:pt idx="1834">
                  <c:v>9.7747691518048699E-5</c:v>
                </c:pt>
                <c:pt idx="1835">
                  <c:v>9.6407379836623404E-5</c:v>
                </c:pt>
                <c:pt idx="1836">
                  <c:v>9.5097767165137E-5</c:v>
                </c:pt>
                <c:pt idx="1837">
                  <c:v>9.3817073377895299E-5</c:v>
                </c:pt>
                <c:pt idx="1838">
                  <c:v>9.2561938058045897E-5</c:v>
                </c:pt>
                <c:pt idx="1839">
                  <c:v>9.1327837205318202E-5</c:v>
                </c:pt>
                <c:pt idx="1840">
                  <c:v>9.0109575145454795E-5</c:v>
                </c:pt>
                <c:pt idx="1841">
                  <c:v>8.8901800820607901E-5</c:v>
                </c:pt>
                <c:pt idx="1842">
                  <c:v>8.7699499487087706E-5</c:v>
                </c:pt>
                <c:pt idx="1843">
                  <c:v>8.6498417072865797E-5</c:v>
                </c:pt>
                <c:pt idx="1844">
                  <c:v>8.5295384088515498E-5</c:v>
                </c:pt>
                <c:pt idx="1845">
                  <c:v>8.4088517842807194E-5</c:v>
                </c:pt>
                <c:pt idx="1846">
                  <c:v>8.2877294491160705E-5</c:v>
                </c:pt>
                <c:pt idx="1847">
                  <c:v>8.1662494879253196E-5</c:v>
                </c:pt>
                <c:pt idx="1848">
                  <c:v>8.0446039124780898E-5</c:v>
                </c:pt>
                <c:pt idx="1849">
                  <c:v>7.9230733538691403E-5</c:v>
                </c:pt>
                <c:pt idx="1850">
                  <c:v>7.8019959253752697E-5</c:v>
                </c:pt>
                <c:pt idx="1851">
                  <c:v>7.6817334556184697E-5</c:v>
                </c:pt>
                <c:pt idx="1852">
                  <c:v>7.5626382470180497E-5</c:v>
                </c:pt>
                <c:pt idx="1853">
                  <c:v>7.44502319635987E-5</c:v>
                </c:pt>
                <c:pt idx="1854">
                  <c:v>7.3291375775981594E-5</c:v>
                </c:pt>
                <c:pt idx="1855">
                  <c:v>7.2151501006051405E-5</c:v>
                </c:pt>
                <c:pt idx="1856">
                  <c:v>7.1031400983266195E-5</c:v>
                </c:pt>
                <c:pt idx="1857">
                  <c:v>6.9930969320797595E-5</c:v>
                </c:pt>
                <c:pt idx="1858">
                  <c:v>6.8849270059984606E-5</c:v>
                </c:pt>
                <c:pt idx="1859">
                  <c:v>6.7784671995898299E-5</c:v>
                </c:pt>
                <c:pt idx="1860">
                  <c:v>6.6735030987911405E-5</c:v>
                </c:pt>
                <c:pt idx="1861">
                  <c:v>6.5697901504803999E-5</c:v>
                </c:pt>
                <c:pt idx="1862">
                  <c:v>6.4670757860806597E-5</c:v>
                </c:pt>
                <c:pt idx="1863">
                  <c:v>6.3651206449097798E-5</c:v>
                </c:pt>
                <c:pt idx="1864">
                  <c:v>6.2637172535898996E-5</c:v>
                </c:pt>
                <c:pt idx="1865">
                  <c:v>6.1627048520799206E-5</c:v>
                </c:pt>
                <c:pt idx="1866">
                  <c:v>6.0619794629993001E-5</c:v>
                </c:pt>
                <c:pt idx="1867">
                  <c:v>5.9614987409267999E-5</c:v>
                </c:pt>
                <c:pt idx="1868">
                  <c:v>5.8612815762076501E-5</c:v>
                </c:pt>
                <c:pt idx="1869">
                  <c:v>5.7614028316398299E-5</c:v>
                </c:pt>
                <c:pt idx="1870">
                  <c:v>5.6619839343121198E-5</c:v>
                </c:pt>
                <c:pt idx="1871">
                  <c:v>5.5631803097945103E-5</c:v>
                </c:pt>
                <c:pt idx="1872">
                  <c:v>5.4651668200038997E-5</c:v>
                </c:pt>
                <c:pt idx="1873">
                  <c:v>5.3681224446028003E-5</c:v>
                </c:pt>
                <c:pt idx="1874">
                  <c:v>5.2722154304177699E-5</c:v>
                </c:pt>
                <c:pt idx="1875">
                  <c:v>5.1775900314569998E-5</c:v>
                </c:pt>
                <c:pt idx="1876">
                  <c:v>5.0843557857545098E-5</c:v>
                </c:pt>
                <c:pt idx="1877">
                  <c:v>4.9925800402817003E-5</c:v>
                </c:pt>
                <c:pt idx="1878">
                  <c:v>4.9022841600303803E-5</c:v>
                </c:pt>
                <c:pt idx="1879">
                  <c:v>4.8134435621922097E-5</c:v>
                </c:pt>
                <c:pt idx="1880">
                  <c:v>4.7259914218058898E-5</c:v>
                </c:pt>
                <c:pt idx="1881">
                  <c:v>4.63982562145338E-5</c:v>
                </c:pt>
                <c:pt idx="1882">
                  <c:v>4.5548182830891999E-5</c:v>
                </c:pt>
                <c:pt idx="1883">
                  <c:v>4.4708270407099699E-5</c:v>
                </c:pt>
                <c:pt idx="1884">
                  <c:v>4.3877071004277002E-5</c:v>
                </c:pt>
                <c:pt idx="1885">
                  <c:v>4.3053230971297402E-5</c:v>
                </c:pt>
                <c:pt idx="1886">
                  <c:v>4.2235597965379799E-5</c:v>
                </c:pt>
                <c:pt idx="1887">
                  <c:v>4.1423308047734097E-5</c:v>
                </c:pt>
                <c:pt idx="1888">
                  <c:v>4.0615846255301E-5</c:v>
                </c:pt>
                <c:pt idx="1889">
                  <c:v>3.9813076335921403E-5</c:v>
                </c:pt>
                <c:pt idx="1890">
                  <c:v>3.9015237943970698E-5</c:v>
                </c:pt>
                <c:pt idx="1891">
                  <c:v>3.8222912314809298E-5</c:v>
                </c:pt>
                <c:pt idx="1892">
                  <c:v>3.7436960045362299E-5</c:v>
                </c:pt>
                <c:pt idx="1893">
                  <c:v>3.6658436887095403E-5</c:v>
                </c:pt>
                <c:pt idx="1894">
                  <c:v>3.5888495214350402E-5</c:v>
                </c:pt>
                <c:pt idx="1895">
                  <c:v>3.5128279916088802E-5</c:v>
                </c:pt>
                <c:pt idx="1896">
                  <c:v>3.4378827780470602E-5</c:v>
                </c:pt>
                <c:pt idx="1897">
                  <c:v>3.3640978973872003E-5</c:v>
                </c:pt>
                <c:pt idx="1898">
                  <c:v>3.2915308003659801E-5</c:v>
                </c:pt>
                <c:pt idx="1899">
                  <c:v>3.22020797089517E-5</c:v>
                </c:pt>
                <c:pt idx="1900">
                  <c:v>3.1501233514899802E-5</c:v>
                </c:pt>
                <c:pt idx="1901">
                  <c:v>3.0812396625018502E-5</c:v>
                </c:pt>
                <c:pt idx="1902">
                  <c:v>3.0134924246581598E-5</c:v>
                </c:pt>
                <c:pt idx="1903">
                  <c:v>2.9467962580584801E-5</c:v>
                </c:pt>
                <c:pt idx="1904">
                  <c:v>2.8810528372938999E-5</c:v>
                </c:pt>
                <c:pt idx="1905">
                  <c:v>2.8161597488380298E-5</c:v>
                </c:pt>
                <c:pt idx="1906">
                  <c:v>2.7520194345986601E-5</c:v>
                </c:pt>
                <c:pt idx="1907">
                  <c:v>2.6885474189886099E-5</c:v>
                </c:pt>
                <c:pt idx="1908">
                  <c:v>2.6256791033360699E-5</c:v>
                </c:pt>
                <c:pt idx="1909">
                  <c:v>2.5633745613478901E-5</c:v>
                </c:pt>
                <c:pt idx="1910">
                  <c:v>2.5016209672702299E-5</c:v>
                </c:pt>
                <c:pt idx="1911">
                  <c:v>2.4404325147489501E-5</c:v>
                </c:pt>
                <c:pt idx="1912">
                  <c:v>2.3798479173045499E-5</c:v>
                </c:pt>
                <c:pt idx="1913">
                  <c:v>2.3199257988564301E-5</c:v>
                </c:pt>
                <c:pt idx="1914">
                  <c:v>2.2607384649478399E-5</c:v>
                </c:pt>
                <c:pt idx="1915">
                  <c:v>2.20236467626094E-5</c:v>
                </c:pt>
                <c:pt idx="1916">
                  <c:v>2.1448821150498399E-5</c:v>
                </c:pt>
                <c:pt idx="1917">
                  <c:v>2.0883602378849601E-5</c:v>
                </c:pt>
                <c:pt idx="1918">
                  <c:v>2.0328541466706601E-5</c:v>
                </c:pt>
                <c:pt idx="1919">
                  <c:v>1.9783999923974899E-5</c:v>
                </c:pt>
                <c:pt idx="1920">
                  <c:v>1.9250122656670899E-5</c:v>
                </c:pt>
                <c:pt idx="1921">
                  <c:v>1.8726831414149299E-5</c:v>
                </c:pt>
                <c:pt idx="1922">
                  <c:v>1.8213838509724501E-5</c:v>
                </c:pt>
                <c:pt idx="1923">
                  <c:v>1.7710678711315799E-5</c:v>
                </c:pt>
                <c:pt idx="1924">
                  <c:v>1.72167556382284E-5</c:v>
                </c:pt>
                <c:pt idx="1925">
                  <c:v>1.67313978466422E-5</c:v>
                </c:pt>
                <c:pt idx="1926">
                  <c:v>1.6253919127764799E-5</c:v>
                </c:pt>
                <c:pt idx="1927">
                  <c:v>1.57836774159185E-5</c:v>
                </c:pt>
                <c:pt idx="1928">
                  <c:v>1.5320127094300899E-5</c:v>
                </c:pt>
                <c:pt idx="1929">
                  <c:v>1.48628603313207E-5</c:v>
                </c:pt>
                <c:pt idx="1930">
                  <c:v>1.44116342788453E-5</c:v>
                </c:pt>
                <c:pt idx="1931">
                  <c:v>1.3966382386812499E-5</c:v>
                </c:pt>
                <c:pt idx="1932">
                  <c:v>1.3527209594445299E-5</c:v>
                </c:pt>
                <c:pt idx="1933">
                  <c:v>1.30943726055859E-5</c:v>
                </c:pt>
                <c:pt idx="1934">
                  <c:v>1.26682477170784E-5</c:v>
                </c:pt>
                <c:pt idx="1935">
                  <c:v>1.2249289642220401E-5</c:v>
                </c:pt>
                <c:pt idx="1936">
                  <c:v>1.18379853861396E-5</c:v>
                </c:pt>
                <c:pt idx="1937">
                  <c:v>1.14348074533915E-5</c:v>
                </c:pt>
                <c:pt idx="1938">
                  <c:v>1.10401705040215E-5</c:v>
                </c:pt>
                <c:pt idx="1939">
                  <c:v>1.0654395060829301E-5</c:v>
                </c:pt>
                <c:pt idx="1940">
                  <c:v>1.0277681073682E-5</c:v>
                </c:pt>
                <c:pt idx="1941">
                  <c:v>9.9100931526564208E-6</c:v>
                </c:pt>
                <c:pt idx="1942">
                  <c:v>9.5515581878053498E-6</c:v>
                </c:pt>
                <c:pt idx="1943">
                  <c:v>9.2018749784040199E-6</c:v>
                </c:pt>
                <c:pt idx="1944">
                  <c:v>8.8607344908535493E-6</c:v>
                </c:pt>
                <c:pt idx="1945">
                  <c:v>8.5277485302417298E-6</c:v>
                </c:pt>
                <c:pt idx="1946">
                  <c:v>8.2024840048255901E-6</c:v>
                </c:pt>
                <c:pt idx="1947">
                  <c:v>7.8844996218880605E-6</c:v>
                </c:pt>
                <c:pt idx="1948">
                  <c:v>7.5733817904126198E-6</c:v>
                </c:pt>
                <c:pt idx="1949">
                  <c:v>7.2687767109733097E-6</c:v>
                </c:pt>
                <c:pt idx="1950">
                  <c:v>6.9704160760667603E-6</c:v>
                </c:pt>
                <c:pt idx="1951">
                  <c:v>6.6781344382065797E-6</c:v>
                </c:pt>
                <c:pt idx="1952">
                  <c:v>6.3918770698659001E-6</c:v>
                </c:pt>
                <c:pt idx="1953">
                  <c:v>6.1116979731596501E-6</c:v>
                </c:pt>
                <c:pt idx="1954">
                  <c:v>5.8377485303097901E-6</c:v>
                </c:pt>
                <c:pt idx="1955">
                  <c:v>5.5702580534704303E-6</c:v>
                </c:pt>
                <c:pt idx="1956">
                  <c:v>5.30950813641505E-6</c:v>
                </c:pt>
                <c:pt idx="1957">
                  <c:v>5.0558031835998901E-6</c:v>
                </c:pt>
                <c:pt idx="1958">
                  <c:v>4.8094397604962498E-6</c:v>
                </c:pt>
                <c:pt idx="1959">
                  <c:v>4.5706774547885003E-6</c:v>
                </c:pt>
                <c:pt idx="1960">
                  <c:v>4.33971375986959E-6</c:v>
                </c:pt>
                <c:pt idx="1961">
                  <c:v>4.1166651058461697E-6</c:v>
                </c:pt>
                <c:pt idx="1962">
                  <c:v>3.9015556009317997E-6</c:v>
                </c:pt>
                <c:pt idx="1963">
                  <c:v>3.69431435374052E-6</c:v>
                </c:pt>
                <c:pt idx="1964">
                  <c:v>3.4947814817665001E-6</c:v>
                </c:pt>
                <c:pt idx="1965">
                  <c:v>3.3027221374644399E-6</c:v>
                </c:pt>
                <c:pt idx="1966">
                  <c:v>3.1178471672404698E-6</c:v>
                </c:pt>
                <c:pt idx="1967">
                  <c:v>2.9398384235780499E-6</c:v>
                </c:pt>
                <c:pt idx="1968">
                  <c:v>2.7683763310372202E-6</c:v>
                </c:pt>
                <c:pt idx="1969">
                  <c:v>2.60316710373117E-6</c:v>
                </c:pt>
                <c:pt idx="1970">
                  <c:v>2.44396704771398E-6</c:v>
                </c:pt>
                <c:pt idx="1971">
                  <c:v>2.2906016579609099E-6</c:v>
                </c:pt>
                <c:pt idx="1972">
                  <c:v>2.1429777154058099E-6</c:v>
                </c:pt>
                <c:pt idx="1973">
                  <c:v>2.00108726240246E-6</c:v>
                </c:pt>
                <c:pt idx="1974">
                  <c:v>1.8650031240680001E-6</c:v>
                </c:pt>
                <c:pt idx="1975">
                  <c:v>1.7348664738574101E-6</c:v>
                </c:pt>
                <c:pt idx="1976">
                  <c:v>1.6108677332973099E-6</c:v>
                </c:pt>
                <c:pt idx="1977">
                  <c:v>1.4932227681122901E-6</c:v>
                </c:pt>
                <c:pt idx="1978">
                  <c:v>1.38214682541942E-6</c:v>
                </c:pt>
                <c:pt idx="1979">
                  <c:v>1.27782889574713E-6</c:v>
                </c:pt>
                <c:pt idx="1980">
                  <c:v>1.18040914929678E-6</c:v>
                </c:pt>
                <c:pt idx="1981">
                  <c:v>1.08996178566615E-6</c:v>
                </c:pt>
                <c:pt idx="1982">
                  <c:v>1.00648507677729E-6</c:v>
                </c:pt>
                <c:pt idx="1983">
                  <c:v>9.2989962792597695E-7</c:v>
                </c:pt>
                <c:pt idx="1984">
                  <c:v>8.6005500821193599E-7</c:v>
                </c:pt>
                <c:pt idx="1985">
                  <c:v>7.9674400072668003E-7</c:v>
                </c:pt>
                <c:pt idx="1986">
                  <c:v>7.3972289198791296E-7</c:v>
                </c:pt>
                <c:pt idx="1987">
                  <c:v>6.8873555148160702E-7</c:v>
                </c:pt>
                <c:pt idx="1988">
                  <c:v>6.43538622700303E-7</c:v>
                </c:pt>
                <c:pt idx="1989">
                  <c:v>6.0392500913167798E-7</c:v>
                </c:pt>
                <c:pt idx="1990">
                  <c:v>5.69743013423989E-7</c:v>
                </c:pt>
                <c:pt idx="1991">
                  <c:v>5.4090896197265998E-7</c:v>
                </c:pt>
                <c:pt idx="1992">
                  <c:v>5.1741187276589702E-7</c:v>
                </c:pt>
                <c:pt idx="1993">
                  <c:v>4.9930962399413599E-7</c:v>
                </c:pt>
                <c:pt idx="1994">
                  <c:v>4.8671705529677405E-7</c:v>
                </c:pt>
                <c:pt idx="1995">
                  <c:v>4.7978737213797604E-7</c:v>
                </c:pt>
                <c:pt idx="1996">
                  <c:v>4.78689017573354E-7</c:v>
                </c:pt>
                <c:pt idx="1997">
                  <c:v>4.8358072955695803E-7</c:v>
                </c:pt>
                <c:pt idx="1998">
                  <c:v>4.9458774645055695E-7</c:v>
                </c:pt>
                <c:pt idx="1999">
                  <c:v>5.1178202345077804E-7</c:v>
                </c:pt>
                <c:pt idx="2000">
                  <c:v>5.351688826735E-7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73833760"/>
        <c:axId val="1273841376"/>
      </c:scatterChart>
      <c:valAx>
        <c:axId val="1273833760"/>
        <c:scaling>
          <c:orientation val="minMax"/>
          <c:max val="100"/>
          <c:min val="-10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s-MX"/>
                  <a:t>Frequency offset / Hz</a:t>
                </a:r>
              </a:p>
            </c:rich>
          </c:tx>
          <c:layout/>
          <c:overlay val="0"/>
        </c:title>
        <c:numFmt formatCode="General" sourceLinked="1"/>
        <c:majorTickMark val="in"/>
        <c:minorTickMark val="out"/>
        <c:tickLblPos val="nextTo"/>
        <c:crossAx val="1273841376"/>
        <c:crosses val="autoZero"/>
        <c:crossBetween val="midCat"/>
      </c:valAx>
      <c:valAx>
        <c:axId val="1273841376"/>
        <c:scaling>
          <c:orientation val="minMax"/>
        </c:scaling>
        <c:delete val="1"/>
        <c:axPos val="l"/>
        <c:numFmt formatCode="0.00E+00" sourceLinked="1"/>
        <c:majorTickMark val="none"/>
        <c:minorTickMark val="none"/>
        <c:tickLblPos val="none"/>
        <c:crossAx val="1273833760"/>
        <c:crossesAt val="-150"/>
        <c:crossBetween val="midCat"/>
      </c:valAx>
    </c:plotArea>
    <c:plotVisOnly val="1"/>
    <c:dispBlanksAs val="gap"/>
    <c:showDLblsOverMax val="0"/>
  </c:chart>
  <c:txPr>
    <a:bodyPr/>
    <a:lstStyle/>
    <a:p>
      <a:pPr>
        <a:defRPr sz="800"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9.wmf"/><Relationship Id="rId1" Type="http://schemas.openxmlformats.org/officeDocument/2006/relationships/image" Target="../media/image38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39.wmf"/><Relationship Id="rId1" Type="http://schemas.openxmlformats.org/officeDocument/2006/relationships/image" Target="../media/image38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39.wmf"/><Relationship Id="rId1" Type="http://schemas.openxmlformats.org/officeDocument/2006/relationships/image" Target="../media/image3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85D164-2FBA-DB43-B0CE-A727520ED1B4}" type="datetimeFigureOut">
              <a:rPr lang="es-ES_tradnl" smtClean="0"/>
              <a:t>24/10/2017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B5CE03-360C-6C4C-A323-EB7C120EC6B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570171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B5CE03-360C-6C4C-A323-EB7C120EC6B4}" type="slidenum">
              <a:rPr lang="es-ES_tradnl" smtClean="0"/>
              <a:t>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80379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3E02A-78B0-0E40-96D8-C512DDA6872A}" type="datetimeFigureOut">
              <a:rPr lang="es-ES" smtClean="0"/>
              <a:t>24/10/2017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31DDA-2889-AC42-BA74-567EA5C3C2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58962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3E02A-78B0-0E40-96D8-C512DDA6872A}" type="datetimeFigureOut">
              <a:rPr lang="es-ES" smtClean="0"/>
              <a:t>24/10/2017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31DDA-2889-AC42-BA74-567EA5C3C2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19077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3E02A-78B0-0E40-96D8-C512DDA6872A}" type="datetimeFigureOut">
              <a:rPr lang="es-ES" smtClean="0"/>
              <a:t>24/10/2017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31DDA-2889-AC42-BA74-567EA5C3C2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9811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3E02A-78B0-0E40-96D8-C512DDA6872A}" type="datetimeFigureOut">
              <a:rPr lang="es-ES" smtClean="0"/>
              <a:t>24/10/2017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31DDA-2889-AC42-BA74-567EA5C3C2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4388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3E02A-78B0-0E40-96D8-C512DDA6872A}" type="datetimeFigureOut">
              <a:rPr lang="es-ES" smtClean="0"/>
              <a:t>24/10/2017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31DDA-2889-AC42-BA74-567EA5C3C2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52575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3E02A-78B0-0E40-96D8-C512DDA6872A}" type="datetimeFigureOut">
              <a:rPr lang="es-ES" smtClean="0"/>
              <a:t>24/10/2017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31DDA-2889-AC42-BA74-567EA5C3C2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02162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3E02A-78B0-0E40-96D8-C512DDA6872A}" type="datetimeFigureOut">
              <a:rPr lang="es-ES" smtClean="0"/>
              <a:t>24/10/2017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31DDA-2889-AC42-BA74-567EA5C3C2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52614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3E02A-78B0-0E40-96D8-C512DDA6872A}" type="datetimeFigureOut">
              <a:rPr lang="es-ES" smtClean="0"/>
              <a:t>24/10/2017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31DDA-2889-AC42-BA74-567EA5C3C2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5152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3E02A-78B0-0E40-96D8-C512DDA6872A}" type="datetimeFigureOut">
              <a:rPr lang="es-ES" smtClean="0"/>
              <a:t>24/10/2017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31DDA-2889-AC42-BA74-567EA5C3C2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512811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3E02A-78B0-0E40-96D8-C512DDA6872A}" type="datetimeFigureOut">
              <a:rPr lang="es-ES" smtClean="0"/>
              <a:t>24/10/2017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31DDA-2889-AC42-BA74-567EA5C3C2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04105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3E02A-78B0-0E40-96D8-C512DDA6872A}" type="datetimeFigureOut">
              <a:rPr lang="es-ES" smtClean="0"/>
              <a:t>24/10/2017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31DDA-2889-AC42-BA74-567EA5C3C2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75017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A3E02A-78B0-0E40-96D8-C512DDA6872A}" type="datetimeFigureOut">
              <a:rPr lang="es-ES" smtClean="0"/>
              <a:t>24/10/2017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F31DDA-2889-AC42-BA74-567EA5C3C2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94787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tiff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.xml"/><Relationship Id="rId5" Type="http://schemas.openxmlformats.org/officeDocument/2006/relationships/image" Target="../media/image27.emf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wmf"/><Relationship Id="rId4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Launch.pptx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Weak_interaction" TargetMode="External"/><Relationship Id="rId13" Type="http://schemas.openxmlformats.org/officeDocument/2006/relationships/hyperlink" Target="https://en.wikipedia.org/wiki/Graviton" TargetMode="External"/><Relationship Id="rId3" Type="http://schemas.openxmlformats.org/officeDocument/2006/relationships/hyperlink" Target="https://en.wikipedia.org/wiki/Quantum_chromodynamics" TargetMode="External"/><Relationship Id="rId7" Type="http://schemas.openxmlformats.org/officeDocument/2006/relationships/hyperlink" Target="https://en.wikipedia.org/wiki/Photon" TargetMode="External"/><Relationship Id="rId12" Type="http://schemas.openxmlformats.org/officeDocument/2006/relationships/hyperlink" Target="https://en.wikipedia.org/wiki/General_relativity" TargetMode="External"/><Relationship Id="rId2" Type="http://schemas.openxmlformats.org/officeDocument/2006/relationships/hyperlink" Target="https://en.wikipedia.org/wiki/Strong_interaction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Quantum_electrodynamics" TargetMode="External"/><Relationship Id="rId11" Type="http://schemas.openxmlformats.org/officeDocument/2006/relationships/hyperlink" Target="https://en.wikipedia.org/wiki/Gravitation" TargetMode="External"/><Relationship Id="rId5" Type="http://schemas.openxmlformats.org/officeDocument/2006/relationships/hyperlink" Target="https://en.wikipedia.org/wiki/Electromagnetic_interaction" TargetMode="External"/><Relationship Id="rId10" Type="http://schemas.openxmlformats.org/officeDocument/2006/relationships/hyperlink" Target="https://en.wikipedia.org/wiki/W_and_Z_bosons" TargetMode="External"/><Relationship Id="rId4" Type="http://schemas.openxmlformats.org/officeDocument/2006/relationships/hyperlink" Target="https://en.wikipedia.org/wiki/Gluon" TargetMode="External"/><Relationship Id="rId9" Type="http://schemas.openxmlformats.org/officeDocument/2006/relationships/hyperlink" Target="https://en.wikipedia.org/wiki/Electroweak_interaction" TargetMode="Externa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Weak_interaction" TargetMode="External"/><Relationship Id="rId13" Type="http://schemas.openxmlformats.org/officeDocument/2006/relationships/hyperlink" Target="https://en.wikipedia.org/wiki/Graviton" TargetMode="External"/><Relationship Id="rId3" Type="http://schemas.openxmlformats.org/officeDocument/2006/relationships/hyperlink" Target="https://en.wikipedia.org/wiki/Quantum_chromodynamics" TargetMode="External"/><Relationship Id="rId7" Type="http://schemas.openxmlformats.org/officeDocument/2006/relationships/hyperlink" Target="https://en.wikipedia.org/wiki/Photon" TargetMode="External"/><Relationship Id="rId12" Type="http://schemas.openxmlformats.org/officeDocument/2006/relationships/hyperlink" Target="https://en.wikipedia.org/wiki/General_relativity" TargetMode="External"/><Relationship Id="rId2" Type="http://schemas.openxmlformats.org/officeDocument/2006/relationships/hyperlink" Target="https://en.wikipedia.org/wiki/Strong_interaction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Quantum_electrodynamics" TargetMode="External"/><Relationship Id="rId11" Type="http://schemas.openxmlformats.org/officeDocument/2006/relationships/hyperlink" Target="https://en.wikipedia.org/wiki/Gravitation" TargetMode="External"/><Relationship Id="rId5" Type="http://schemas.openxmlformats.org/officeDocument/2006/relationships/hyperlink" Target="https://en.wikipedia.org/wiki/Electromagnetic_interaction" TargetMode="External"/><Relationship Id="rId10" Type="http://schemas.openxmlformats.org/officeDocument/2006/relationships/hyperlink" Target="https://en.wikipedia.org/wiki/W_and_Z_bosons" TargetMode="External"/><Relationship Id="rId4" Type="http://schemas.openxmlformats.org/officeDocument/2006/relationships/hyperlink" Target="https://en.wikipedia.org/wiki/Gluon" TargetMode="External"/><Relationship Id="rId9" Type="http://schemas.openxmlformats.org/officeDocument/2006/relationships/hyperlink" Target="https://en.wikipedia.org/wiki/Electroweak_interaction" TargetMode="Externa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40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9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8.wmf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wmf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9.wmf"/><Relationship Id="rId5" Type="http://schemas.openxmlformats.org/officeDocument/2006/relationships/oleObject" Target="../embeddings/oleObject4.bin"/><Relationship Id="rId10" Type="http://schemas.openxmlformats.org/officeDocument/2006/relationships/image" Target="../media/image23.png"/><Relationship Id="rId4" Type="http://schemas.openxmlformats.org/officeDocument/2006/relationships/image" Target="../media/image38.wmf"/><Relationship Id="rId9" Type="http://schemas.openxmlformats.org/officeDocument/2006/relationships/image" Target="../media/image40.wmf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wmf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9.wmf"/><Relationship Id="rId5" Type="http://schemas.openxmlformats.org/officeDocument/2006/relationships/oleObject" Target="../embeddings/oleObject7.bin"/><Relationship Id="rId10" Type="http://schemas.openxmlformats.org/officeDocument/2006/relationships/image" Target="../media/image23.png"/><Relationship Id="rId4" Type="http://schemas.openxmlformats.org/officeDocument/2006/relationships/image" Target="../media/image38.wmf"/><Relationship Id="rId9" Type="http://schemas.openxmlformats.org/officeDocument/2006/relationships/image" Target="../media/image40.wmf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Weak_interaction" TargetMode="External"/><Relationship Id="rId13" Type="http://schemas.openxmlformats.org/officeDocument/2006/relationships/hyperlink" Target="https://en.wikipedia.org/wiki/Graviton" TargetMode="External"/><Relationship Id="rId3" Type="http://schemas.openxmlformats.org/officeDocument/2006/relationships/hyperlink" Target="https://en.wikipedia.org/wiki/Quantum_chromodynamics" TargetMode="External"/><Relationship Id="rId7" Type="http://schemas.openxmlformats.org/officeDocument/2006/relationships/hyperlink" Target="https://en.wikipedia.org/wiki/Photon" TargetMode="External"/><Relationship Id="rId12" Type="http://schemas.openxmlformats.org/officeDocument/2006/relationships/hyperlink" Target="https://en.wikipedia.org/wiki/General_relativity" TargetMode="External"/><Relationship Id="rId2" Type="http://schemas.openxmlformats.org/officeDocument/2006/relationships/hyperlink" Target="https://en.wikipedia.org/wiki/Strong_interaction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Quantum_electrodynamics" TargetMode="External"/><Relationship Id="rId11" Type="http://schemas.openxmlformats.org/officeDocument/2006/relationships/hyperlink" Target="https://en.wikipedia.org/wiki/Gravitation" TargetMode="External"/><Relationship Id="rId5" Type="http://schemas.openxmlformats.org/officeDocument/2006/relationships/hyperlink" Target="https://en.wikipedia.org/wiki/Electromagnetic_interaction" TargetMode="External"/><Relationship Id="rId10" Type="http://schemas.openxmlformats.org/officeDocument/2006/relationships/hyperlink" Target="https://en.wikipedia.org/wiki/W_and_Z_bosons" TargetMode="External"/><Relationship Id="rId4" Type="http://schemas.openxmlformats.org/officeDocument/2006/relationships/hyperlink" Target="https://en.wikipedia.org/wiki/Gluon" TargetMode="External"/><Relationship Id="rId9" Type="http://schemas.openxmlformats.org/officeDocument/2006/relationships/hyperlink" Target="https://en.wikipedia.org/wiki/Electroweak_interaction" TargetMode="Externa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tif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tif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tiff"/><Relationship Id="rId4" Type="http://schemas.openxmlformats.org/officeDocument/2006/relationships/image" Target="../media/image48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3.png"/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tiff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tiff"/><Relationship Id="rId4" Type="http://schemas.openxmlformats.org/officeDocument/2006/relationships/image" Target="../media/image1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file:///\\localhost\upload.wikimedia.org\wikipedia\commons\b\b0\Galileo-sustermans.jpg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file:///\\localhost\upload.wikimedia.org\wikipedia\commons\5\50\Sir_Isaac_Newton_by_Sir_Godfrey_Kneller,_Bt.jpg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018192" y="2030465"/>
            <a:ext cx="71689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 smtClean="0"/>
              <a:t>GRAVIMETRÍA CUÁNTICA</a:t>
            </a:r>
          </a:p>
          <a:p>
            <a:pPr algn="ctr"/>
            <a:r>
              <a:rPr lang="es-ES" sz="2000" dirty="0" smtClean="0"/>
              <a:t>UNA NUEVA FORMA DE VER EL UNIVERSO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6091" y="133691"/>
            <a:ext cx="1370347" cy="1370347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2206310" y="3212699"/>
            <a:ext cx="4628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Dr. J. Mauricio López Romero</a:t>
            </a:r>
            <a:endParaRPr lang="es-ES" b="1" dirty="0"/>
          </a:p>
        </p:txBody>
      </p:sp>
      <p:sp>
        <p:nvSpPr>
          <p:cNvPr id="10" name="CuadroTexto 9"/>
          <p:cNvSpPr txBox="1"/>
          <p:nvPr/>
        </p:nvSpPr>
        <p:spPr>
          <a:xfrm>
            <a:off x="2022491" y="3910723"/>
            <a:ext cx="5013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 smtClean="0"/>
              <a:t>Cinvestav</a:t>
            </a:r>
            <a:r>
              <a:rPr lang="es-ES" dirty="0" smtClean="0"/>
              <a:t> Unidad Querétaro</a:t>
            </a:r>
            <a:endParaRPr lang="es-ES" dirty="0"/>
          </a:p>
        </p:txBody>
      </p:sp>
      <p:sp>
        <p:nvSpPr>
          <p:cNvPr id="11" name="CuadroTexto 10"/>
          <p:cNvSpPr txBox="1"/>
          <p:nvPr/>
        </p:nvSpPr>
        <p:spPr>
          <a:xfrm>
            <a:off x="2206310" y="3490591"/>
            <a:ext cx="46289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 err="1"/>
              <a:t>j</a:t>
            </a:r>
            <a:r>
              <a:rPr lang="es-ES" sz="1400" dirty="0" err="1" smtClean="0"/>
              <a:t>m.lopez@cinvestav.mx</a:t>
            </a:r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388429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143" y="82019"/>
            <a:ext cx="7158590" cy="6583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445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2636" y="5816130"/>
            <a:ext cx="1030469" cy="93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636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2800"/>
            <a:ext cx="9144000" cy="521493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2636" y="5816130"/>
            <a:ext cx="1030469" cy="93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781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2800"/>
            <a:ext cx="9144000" cy="521493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2636" y="5816130"/>
            <a:ext cx="1030469" cy="931344"/>
          </a:xfrm>
          <a:prstGeom prst="rect">
            <a:avLst/>
          </a:prstGeom>
        </p:spPr>
      </p:pic>
      <p:sp>
        <p:nvSpPr>
          <p:cNvPr id="2" name="Forma libre 1"/>
          <p:cNvSpPr/>
          <p:nvPr/>
        </p:nvSpPr>
        <p:spPr>
          <a:xfrm rot="5400000" flipH="1">
            <a:off x="6543040" y="2174239"/>
            <a:ext cx="1097280" cy="701040"/>
          </a:xfrm>
          <a:custGeom>
            <a:avLst/>
            <a:gdLst>
              <a:gd name="connsiteX0" fmla="*/ 2407920 w 2407920"/>
              <a:gd name="connsiteY0" fmla="*/ 1717040 h 1717040"/>
              <a:gd name="connsiteX1" fmla="*/ 1778000 w 2407920"/>
              <a:gd name="connsiteY1" fmla="*/ 680720 h 1717040"/>
              <a:gd name="connsiteX2" fmla="*/ 995680 w 2407920"/>
              <a:gd name="connsiteY2" fmla="*/ 142240 h 1717040"/>
              <a:gd name="connsiteX3" fmla="*/ 0 w 2407920"/>
              <a:gd name="connsiteY3" fmla="*/ 0 h 1717040"/>
              <a:gd name="connsiteX4" fmla="*/ 0 w 2407920"/>
              <a:gd name="connsiteY4" fmla="*/ 0 h 1717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7920" h="1717040">
                <a:moveTo>
                  <a:pt x="2407920" y="1717040"/>
                </a:moveTo>
                <a:cubicBezTo>
                  <a:pt x="2210646" y="1330113"/>
                  <a:pt x="2013373" y="943187"/>
                  <a:pt x="1778000" y="680720"/>
                </a:cubicBezTo>
                <a:cubicBezTo>
                  <a:pt x="1542627" y="418253"/>
                  <a:pt x="1292013" y="255693"/>
                  <a:pt x="995680" y="142240"/>
                </a:cubicBezTo>
                <a:cubicBezTo>
                  <a:pt x="699347" y="28787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ln w="31750">
            <a:solidFill>
              <a:srgbClr val="FF6600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/>
          <p:cNvSpPr txBox="1"/>
          <p:nvPr/>
        </p:nvSpPr>
        <p:spPr>
          <a:xfrm>
            <a:off x="4577080" y="1329788"/>
            <a:ext cx="2865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FFFFFF"/>
                </a:solidFill>
              </a:rPr>
              <a:t>Velocidad de rotación incompatible con gravedad</a:t>
            </a:r>
            <a:endParaRPr lang="es-ES" dirty="0">
              <a:solidFill>
                <a:srgbClr val="FFFFFF"/>
              </a:solidFill>
            </a:endParaRPr>
          </a:p>
        </p:txBody>
      </p:sp>
      <p:sp>
        <p:nvSpPr>
          <p:cNvPr id="10" name="Arco 9"/>
          <p:cNvSpPr/>
          <p:nvPr/>
        </p:nvSpPr>
        <p:spPr>
          <a:xfrm>
            <a:off x="4155440" y="2895600"/>
            <a:ext cx="650240" cy="670560"/>
          </a:xfrm>
          <a:prstGeom prst="arc">
            <a:avLst>
              <a:gd name="adj1" fmla="val 10488334"/>
              <a:gd name="adj2" fmla="val 8794645"/>
            </a:avLst>
          </a:prstGeom>
          <a:ln w="38100">
            <a:solidFill>
              <a:srgbClr val="FF66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59470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619" y="1159585"/>
            <a:ext cx="6409765" cy="4807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158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1203" y="1512394"/>
            <a:ext cx="6846587" cy="395019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2636" y="5816130"/>
            <a:ext cx="1030469" cy="93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102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2636" y="5816130"/>
            <a:ext cx="1030469" cy="93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742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2636" y="5816130"/>
            <a:ext cx="1030469" cy="93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580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2816" y="85918"/>
            <a:ext cx="4554234" cy="6747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57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2636" y="5816130"/>
            <a:ext cx="1030469" cy="93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554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7100"/>
            <a:ext cx="9144000" cy="499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887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5317" y="894507"/>
            <a:ext cx="5323795" cy="532379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2636" y="5816130"/>
            <a:ext cx="1030469" cy="93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821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048" y="384365"/>
            <a:ext cx="7065842" cy="5888202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737542" y="626683"/>
            <a:ext cx="4056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>
                <a:solidFill>
                  <a:schemeClr val="bg1"/>
                </a:solidFill>
              </a:rPr>
              <a:t>Louis 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smtClean="0">
                <a:solidFill>
                  <a:schemeClr val="bg1"/>
                </a:solidFill>
              </a:rPr>
              <a:t>de Broglie</a:t>
            </a:r>
          </a:p>
          <a:p>
            <a:pPr algn="ctr"/>
            <a:r>
              <a:rPr lang="es-ES" sz="1600" dirty="0" smtClean="0">
                <a:solidFill>
                  <a:schemeClr val="bg1"/>
                </a:solidFill>
              </a:rPr>
              <a:t>1892 - 1987</a:t>
            </a:r>
            <a:endParaRPr lang="es-ES" sz="1600" dirty="0">
              <a:solidFill>
                <a:schemeClr val="bg1"/>
              </a:solidFill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2636" y="5816130"/>
            <a:ext cx="1030469" cy="93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39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048" y="384365"/>
            <a:ext cx="7065842" cy="5888202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737542" y="626683"/>
            <a:ext cx="4056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>
                <a:solidFill>
                  <a:schemeClr val="bg1"/>
                </a:solidFill>
              </a:rPr>
              <a:t>Louis 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smtClean="0">
                <a:solidFill>
                  <a:schemeClr val="bg1"/>
                </a:solidFill>
              </a:rPr>
              <a:t>de Broglie</a:t>
            </a:r>
          </a:p>
          <a:p>
            <a:pPr algn="ctr"/>
            <a:r>
              <a:rPr lang="es-ES" sz="1600" dirty="0" smtClean="0">
                <a:solidFill>
                  <a:schemeClr val="bg1"/>
                </a:solidFill>
              </a:rPr>
              <a:t>1892 - 1987</a:t>
            </a:r>
            <a:endParaRPr lang="es-ES" sz="1600" dirty="0">
              <a:solidFill>
                <a:schemeClr val="bg1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 l="44014" r="43480"/>
          <a:stretch/>
        </p:blipFill>
        <p:spPr>
          <a:xfrm>
            <a:off x="6362010" y="1759527"/>
            <a:ext cx="1407663" cy="76391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2636" y="5816130"/>
            <a:ext cx="1030469" cy="93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672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uadroTexto 15"/>
          <p:cNvSpPr txBox="1"/>
          <p:nvPr/>
        </p:nvSpPr>
        <p:spPr>
          <a:xfrm>
            <a:off x="1704513" y="501346"/>
            <a:ext cx="5807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/>
              <a:t>Sistema cuántico de dos niveles </a:t>
            </a:r>
            <a:endParaRPr lang="es-ES" sz="24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2636" y="5816130"/>
            <a:ext cx="1030469" cy="93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39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ctor recto 1"/>
          <p:cNvCxnSpPr/>
          <p:nvPr/>
        </p:nvCxnSpPr>
        <p:spPr>
          <a:xfrm>
            <a:off x="3333827" y="2531799"/>
            <a:ext cx="1428782" cy="1671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Conector recto 2"/>
          <p:cNvCxnSpPr/>
          <p:nvPr/>
        </p:nvCxnSpPr>
        <p:spPr>
          <a:xfrm>
            <a:off x="3333827" y="3427862"/>
            <a:ext cx="142878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CuadroTexto 3"/>
          <p:cNvSpPr txBox="1"/>
          <p:nvPr/>
        </p:nvSpPr>
        <p:spPr>
          <a:xfrm>
            <a:off x="4925365" y="3250396"/>
            <a:ext cx="1341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Ι</a:t>
            </a:r>
            <a:r>
              <a:rPr lang="es-ES" i="1" dirty="0" err="1">
                <a:solidFill>
                  <a:srgbClr val="0000FF"/>
                </a:solidFill>
              </a:rPr>
              <a:t>g</a:t>
            </a:r>
            <a:r>
              <a:rPr lang="es-ES" dirty="0" smtClean="0"/>
              <a:t>&gt;</a:t>
            </a:r>
            <a:endParaRPr lang="es-ES" dirty="0"/>
          </a:p>
        </p:txBody>
      </p:sp>
      <p:sp>
        <p:nvSpPr>
          <p:cNvPr id="5" name="CuadroTexto 4"/>
          <p:cNvSpPr txBox="1"/>
          <p:nvPr/>
        </p:nvSpPr>
        <p:spPr>
          <a:xfrm>
            <a:off x="4881586" y="2363845"/>
            <a:ext cx="967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Ι</a:t>
            </a:r>
            <a:r>
              <a:rPr lang="es-ES" i="1" dirty="0" err="1">
                <a:solidFill>
                  <a:srgbClr val="0000FF"/>
                </a:solidFill>
              </a:rPr>
              <a:t>e</a:t>
            </a:r>
            <a:r>
              <a:rPr lang="es-ES" dirty="0" smtClean="0"/>
              <a:t>&gt;</a:t>
            </a:r>
            <a:endParaRPr lang="es-ES" dirty="0"/>
          </a:p>
        </p:txBody>
      </p:sp>
      <p:grpSp>
        <p:nvGrpSpPr>
          <p:cNvPr id="6" name="Agrupar 5"/>
          <p:cNvGrpSpPr/>
          <p:nvPr/>
        </p:nvGrpSpPr>
        <p:grpSpPr>
          <a:xfrm>
            <a:off x="3246020" y="4444047"/>
            <a:ext cx="3605529" cy="461665"/>
            <a:chOff x="3860219" y="4111040"/>
            <a:chExt cx="1788209" cy="461665"/>
          </a:xfrm>
        </p:grpSpPr>
        <p:sp>
          <p:nvSpPr>
            <p:cNvPr id="7" name="CuadroTexto 6"/>
            <p:cNvSpPr txBox="1"/>
            <p:nvPr/>
          </p:nvSpPr>
          <p:spPr>
            <a:xfrm>
              <a:off x="3860219" y="4111040"/>
              <a:ext cx="7269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400" i="1" dirty="0" err="1" smtClean="0"/>
                <a:t>Ψ</a:t>
              </a:r>
              <a:r>
                <a:rPr lang="es-ES" sz="2400" i="1" dirty="0" smtClean="0"/>
                <a:t> = a</a:t>
              </a:r>
              <a:endParaRPr lang="es-ES" sz="2400" i="1" dirty="0"/>
            </a:p>
          </p:txBody>
        </p:sp>
        <p:sp>
          <p:nvSpPr>
            <p:cNvPr id="8" name="CuadroTexto 7"/>
            <p:cNvSpPr txBox="1"/>
            <p:nvPr/>
          </p:nvSpPr>
          <p:spPr>
            <a:xfrm>
              <a:off x="4228177" y="4111040"/>
              <a:ext cx="12449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400" dirty="0" err="1" smtClean="0"/>
                <a:t>Ι</a:t>
              </a:r>
              <a:r>
                <a:rPr lang="es-ES" sz="2400" dirty="0" err="1">
                  <a:solidFill>
                    <a:srgbClr val="0000FF"/>
                  </a:solidFill>
                </a:rPr>
                <a:t>g</a:t>
              </a:r>
              <a:r>
                <a:rPr lang="es-ES" sz="2400" dirty="0" smtClean="0"/>
                <a:t>&gt; + </a:t>
              </a:r>
              <a:r>
                <a:rPr lang="es-ES" sz="2400" i="1" dirty="0"/>
                <a:t>b</a:t>
              </a:r>
              <a:r>
                <a:rPr lang="es-ES" sz="2400" dirty="0" smtClean="0"/>
                <a:t>  </a:t>
              </a:r>
              <a:endParaRPr lang="es-ES" sz="2400" dirty="0"/>
            </a:p>
          </p:txBody>
        </p:sp>
        <p:sp>
          <p:nvSpPr>
            <p:cNvPr id="9" name="CuadroTexto 8"/>
            <p:cNvSpPr txBox="1"/>
            <p:nvPr/>
          </p:nvSpPr>
          <p:spPr>
            <a:xfrm>
              <a:off x="4674588" y="4111040"/>
              <a:ext cx="9738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400" dirty="0" err="1" smtClean="0"/>
                <a:t>Ι</a:t>
              </a:r>
              <a:r>
                <a:rPr lang="es-ES" sz="2400" i="1" dirty="0" err="1">
                  <a:solidFill>
                    <a:srgbClr val="0000FF"/>
                  </a:solidFill>
                </a:rPr>
                <a:t>e</a:t>
              </a:r>
              <a:r>
                <a:rPr lang="es-ES" sz="2400" dirty="0" smtClean="0"/>
                <a:t>&gt;</a:t>
              </a:r>
              <a:endParaRPr lang="es-ES" sz="2400" dirty="0"/>
            </a:p>
          </p:txBody>
        </p:sp>
      </p:grpSp>
      <p:sp>
        <p:nvSpPr>
          <p:cNvPr id="10" name="Flecha derecha 9"/>
          <p:cNvSpPr/>
          <p:nvPr/>
        </p:nvSpPr>
        <p:spPr>
          <a:xfrm rot="16200000">
            <a:off x="1904540" y="2575626"/>
            <a:ext cx="1228251" cy="59424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CuadroTexto 10"/>
          <p:cNvSpPr txBox="1"/>
          <p:nvPr/>
        </p:nvSpPr>
        <p:spPr>
          <a:xfrm rot="16200000">
            <a:off x="2011812" y="2783142"/>
            <a:ext cx="920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Energía</a:t>
            </a:r>
            <a:endParaRPr lang="es-ES" dirty="0"/>
          </a:p>
        </p:txBody>
      </p:sp>
      <p:sp>
        <p:nvSpPr>
          <p:cNvPr id="12" name="CuadroTexto 11"/>
          <p:cNvSpPr txBox="1"/>
          <p:nvPr/>
        </p:nvSpPr>
        <p:spPr>
          <a:xfrm>
            <a:off x="1704513" y="501346"/>
            <a:ext cx="5807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/>
              <a:t>Sistema cuántico de dos niveles </a:t>
            </a:r>
            <a:endParaRPr lang="es-ES" sz="2400" dirty="0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2636" y="5816130"/>
            <a:ext cx="1030469" cy="93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900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ctor recto 1"/>
          <p:cNvCxnSpPr/>
          <p:nvPr/>
        </p:nvCxnSpPr>
        <p:spPr>
          <a:xfrm>
            <a:off x="3333827" y="2531799"/>
            <a:ext cx="1428782" cy="1671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Conector recto 2"/>
          <p:cNvCxnSpPr/>
          <p:nvPr/>
        </p:nvCxnSpPr>
        <p:spPr>
          <a:xfrm>
            <a:off x="3333827" y="3427862"/>
            <a:ext cx="142878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CuadroTexto 3"/>
          <p:cNvSpPr txBox="1"/>
          <p:nvPr/>
        </p:nvSpPr>
        <p:spPr>
          <a:xfrm>
            <a:off x="4925365" y="3250396"/>
            <a:ext cx="1341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Ι</a:t>
            </a:r>
            <a:r>
              <a:rPr lang="es-ES" i="1" dirty="0" err="1" smtClean="0">
                <a:solidFill>
                  <a:srgbClr val="0000FF"/>
                </a:solidFill>
              </a:rPr>
              <a:t>muerto</a:t>
            </a:r>
            <a:r>
              <a:rPr lang="es-ES" dirty="0" smtClean="0"/>
              <a:t>&gt;</a:t>
            </a:r>
            <a:endParaRPr lang="es-ES" dirty="0"/>
          </a:p>
        </p:txBody>
      </p:sp>
      <p:sp>
        <p:nvSpPr>
          <p:cNvPr id="5" name="CuadroTexto 4"/>
          <p:cNvSpPr txBox="1"/>
          <p:nvPr/>
        </p:nvSpPr>
        <p:spPr>
          <a:xfrm>
            <a:off x="4881586" y="2363845"/>
            <a:ext cx="967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Ι</a:t>
            </a:r>
            <a:r>
              <a:rPr lang="es-ES" i="1" dirty="0" err="1" smtClean="0">
                <a:solidFill>
                  <a:srgbClr val="0000FF"/>
                </a:solidFill>
              </a:rPr>
              <a:t>vivo</a:t>
            </a:r>
            <a:r>
              <a:rPr lang="es-ES" dirty="0" smtClean="0"/>
              <a:t>&gt;</a:t>
            </a:r>
            <a:endParaRPr lang="es-ES" dirty="0"/>
          </a:p>
        </p:txBody>
      </p:sp>
      <p:grpSp>
        <p:nvGrpSpPr>
          <p:cNvPr id="6" name="Agrupar 5"/>
          <p:cNvGrpSpPr/>
          <p:nvPr/>
        </p:nvGrpSpPr>
        <p:grpSpPr>
          <a:xfrm>
            <a:off x="2870099" y="4444047"/>
            <a:ext cx="4357369" cy="461665"/>
            <a:chOff x="3860219" y="4111040"/>
            <a:chExt cx="2161094" cy="461665"/>
          </a:xfrm>
        </p:grpSpPr>
        <p:sp>
          <p:nvSpPr>
            <p:cNvPr id="7" name="CuadroTexto 6"/>
            <p:cNvSpPr txBox="1"/>
            <p:nvPr/>
          </p:nvSpPr>
          <p:spPr>
            <a:xfrm>
              <a:off x="3860219" y="4111040"/>
              <a:ext cx="7269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400" i="1" dirty="0" err="1" smtClean="0"/>
                <a:t>Ψ</a:t>
              </a:r>
              <a:r>
                <a:rPr lang="es-ES" sz="2400" i="1" dirty="0" smtClean="0"/>
                <a:t> = a</a:t>
              </a:r>
              <a:endParaRPr lang="es-ES" sz="2400" i="1" dirty="0"/>
            </a:p>
          </p:txBody>
        </p:sp>
        <p:sp>
          <p:nvSpPr>
            <p:cNvPr id="8" name="CuadroTexto 7"/>
            <p:cNvSpPr txBox="1"/>
            <p:nvPr/>
          </p:nvSpPr>
          <p:spPr>
            <a:xfrm>
              <a:off x="4228177" y="4111040"/>
              <a:ext cx="12449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400" dirty="0" err="1" smtClean="0"/>
                <a:t>Ι</a:t>
              </a:r>
              <a:r>
                <a:rPr lang="es-ES" sz="2400" dirty="0" err="1" smtClean="0">
                  <a:solidFill>
                    <a:srgbClr val="0000FF"/>
                  </a:solidFill>
                </a:rPr>
                <a:t>muerto</a:t>
              </a:r>
              <a:r>
                <a:rPr lang="es-ES" sz="2400" dirty="0" smtClean="0"/>
                <a:t>&gt; + </a:t>
              </a:r>
              <a:r>
                <a:rPr lang="es-ES" sz="2400" i="1" dirty="0"/>
                <a:t>b</a:t>
              </a:r>
              <a:r>
                <a:rPr lang="es-ES" sz="2400" dirty="0" smtClean="0"/>
                <a:t>  </a:t>
              </a:r>
              <a:endParaRPr lang="es-ES" sz="2400" dirty="0"/>
            </a:p>
          </p:txBody>
        </p:sp>
        <p:sp>
          <p:nvSpPr>
            <p:cNvPr id="9" name="CuadroTexto 8"/>
            <p:cNvSpPr txBox="1"/>
            <p:nvPr/>
          </p:nvSpPr>
          <p:spPr>
            <a:xfrm>
              <a:off x="5047473" y="4111040"/>
              <a:ext cx="9738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400" dirty="0" err="1" smtClean="0"/>
                <a:t>Ι</a:t>
              </a:r>
              <a:r>
                <a:rPr lang="es-ES" sz="2400" i="1" dirty="0" err="1" smtClean="0">
                  <a:solidFill>
                    <a:srgbClr val="0000FF"/>
                  </a:solidFill>
                </a:rPr>
                <a:t>vivo</a:t>
              </a:r>
              <a:r>
                <a:rPr lang="es-ES" sz="2400" dirty="0" smtClean="0"/>
                <a:t>&gt;</a:t>
              </a:r>
              <a:endParaRPr lang="es-ES" sz="2400" dirty="0"/>
            </a:p>
          </p:txBody>
        </p:sp>
      </p:grpSp>
      <p:sp>
        <p:nvSpPr>
          <p:cNvPr id="10" name="Flecha derecha 9"/>
          <p:cNvSpPr/>
          <p:nvPr/>
        </p:nvSpPr>
        <p:spPr>
          <a:xfrm rot="16200000">
            <a:off x="1904540" y="2575626"/>
            <a:ext cx="1228251" cy="59424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CuadroTexto 10"/>
          <p:cNvSpPr txBox="1"/>
          <p:nvPr/>
        </p:nvSpPr>
        <p:spPr>
          <a:xfrm rot="16200000">
            <a:off x="2011812" y="2783142"/>
            <a:ext cx="920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Energía</a:t>
            </a:r>
            <a:endParaRPr lang="es-ES" dirty="0"/>
          </a:p>
        </p:txBody>
      </p:sp>
      <p:sp>
        <p:nvSpPr>
          <p:cNvPr id="12" name="CuadroTexto 11"/>
          <p:cNvSpPr txBox="1"/>
          <p:nvPr/>
        </p:nvSpPr>
        <p:spPr>
          <a:xfrm>
            <a:off x="1704513" y="501346"/>
            <a:ext cx="5807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/>
              <a:t>Sistema cuántico de dos niveles </a:t>
            </a:r>
            <a:endParaRPr lang="es-ES" sz="2400" dirty="0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2636" y="5816130"/>
            <a:ext cx="1030469" cy="93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39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6590" y="1603994"/>
            <a:ext cx="2731428" cy="2423488"/>
          </a:xfrm>
          <a:prstGeom prst="rect">
            <a:avLst/>
          </a:prstGeom>
        </p:spPr>
      </p:pic>
      <p:cxnSp>
        <p:nvCxnSpPr>
          <p:cNvPr id="13" name="Conector recto 12"/>
          <p:cNvCxnSpPr/>
          <p:nvPr/>
        </p:nvCxnSpPr>
        <p:spPr>
          <a:xfrm>
            <a:off x="3333827" y="2531799"/>
            <a:ext cx="1428782" cy="1671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/>
          <p:cNvCxnSpPr/>
          <p:nvPr/>
        </p:nvCxnSpPr>
        <p:spPr>
          <a:xfrm>
            <a:off x="3333827" y="3427862"/>
            <a:ext cx="142878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CuadroTexto 14"/>
          <p:cNvSpPr txBox="1"/>
          <p:nvPr/>
        </p:nvSpPr>
        <p:spPr>
          <a:xfrm>
            <a:off x="4925365" y="3250396"/>
            <a:ext cx="1341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Ι</a:t>
            </a:r>
            <a:r>
              <a:rPr lang="es-ES" i="1" dirty="0" err="1" smtClean="0">
                <a:solidFill>
                  <a:srgbClr val="0000FF"/>
                </a:solidFill>
              </a:rPr>
              <a:t>muerto</a:t>
            </a:r>
            <a:r>
              <a:rPr lang="es-ES" dirty="0" smtClean="0"/>
              <a:t>&gt;</a:t>
            </a:r>
            <a:endParaRPr lang="es-ES" dirty="0"/>
          </a:p>
        </p:txBody>
      </p:sp>
      <p:sp>
        <p:nvSpPr>
          <p:cNvPr id="16" name="CuadroTexto 15"/>
          <p:cNvSpPr txBox="1"/>
          <p:nvPr/>
        </p:nvSpPr>
        <p:spPr>
          <a:xfrm>
            <a:off x="4881586" y="2363845"/>
            <a:ext cx="967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Ι</a:t>
            </a:r>
            <a:r>
              <a:rPr lang="es-ES" i="1" dirty="0" err="1" smtClean="0">
                <a:solidFill>
                  <a:srgbClr val="0000FF"/>
                </a:solidFill>
              </a:rPr>
              <a:t>vivo</a:t>
            </a:r>
            <a:r>
              <a:rPr lang="es-ES" dirty="0" smtClean="0"/>
              <a:t>&gt;</a:t>
            </a:r>
            <a:endParaRPr lang="es-ES" dirty="0"/>
          </a:p>
        </p:txBody>
      </p:sp>
      <p:grpSp>
        <p:nvGrpSpPr>
          <p:cNvPr id="17" name="Agrupar 16"/>
          <p:cNvGrpSpPr/>
          <p:nvPr/>
        </p:nvGrpSpPr>
        <p:grpSpPr>
          <a:xfrm>
            <a:off x="2870099" y="4444047"/>
            <a:ext cx="4357369" cy="461665"/>
            <a:chOff x="3860219" y="4111040"/>
            <a:chExt cx="2161094" cy="461665"/>
          </a:xfrm>
        </p:grpSpPr>
        <p:sp>
          <p:nvSpPr>
            <p:cNvPr id="18" name="CuadroTexto 17"/>
            <p:cNvSpPr txBox="1"/>
            <p:nvPr/>
          </p:nvSpPr>
          <p:spPr>
            <a:xfrm>
              <a:off x="3860219" y="4111040"/>
              <a:ext cx="7269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400" i="1" dirty="0" err="1" smtClean="0"/>
                <a:t>Ψ</a:t>
              </a:r>
              <a:r>
                <a:rPr lang="es-ES" sz="2400" i="1" dirty="0" smtClean="0"/>
                <a:t> = a</a:t>
              </a:r>
              <a:endParaRPr lang="es-ES" sz="2400" i="1" dirty="0"/>
            </a:p>
          </p:txBody>
        </p:sp>
        <p:sp>
          <p:nvSpPr>
            <p:cNvPr id="19" name="CuadroTexto 18"/>
            <p:cNvSpPr txBox="1"/>
            <p:nvPr/>
          </p:nvSpPr>
          <p:spPr>
            <a:xfrm>
              <a:off x="4228177" y="4111040"/>
              <a:ext cx="12449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400" dirty="0" err="1" smtClean="0"/>
                <a:t>Ι</a:t>
              </a:r>
              <a:r>
                <a:rPr lang="es-ES" sz="2400" dirty="0" err="1" smtClean="0">
                  <a:solidFill>
                    <a:srgbClr val="0000FF"/>
                  </a:solidFill>
                </a:rPr>
                <a:t>muerto</a:t>
              </a:r>
              <a:r>
                <a:rPr lang="es-ES" sz="2400" dirty="0" smtClean="0"/>
                <a:t>&gt; + </a:t>
              </a:r>
              <a:r>
                <a:rPr lang="es-ES" sz="2400" i="1" dirty="0"/>
                <a:t>b</a:t>
              </a:r>
              <a:r>
                <a:rPr lang="es-ES" sz="2400" dirty="0" smtClean="0"/>
                <a:t>  </a:t>
              </a:r>
              <a:endParaRPr lang="es-ES" sz="2400" dirty="0"/>
            </a:p>
          </p:txBody>
        </p:sp>
        <p:sp>
          <p:nvSpPr>
            <p:cNvPr id="20" name="CuadroTexto 19"/>
            <p:cNvSpPr txBox="1"/>
            <p:nvPr/>
          </p:nvSpPr>
          <p:spPr>
            <a:xfrm>
              <a:off x="5047473" y="4111040"/>
              <a:ext cx="9738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400" dirty="0" err="1" smtClean="0"/>
                <a:t>Ι</a:t>
              </a:r>
              <a:r>
                <a:rPr lang="es-ES" sz="2400" i="1" dirty="0" err="1" smtClean="0">
                  <a:solidFill>
                    <a:srgbClr val="0000FF"/>
                  </a:solidFill>
                </a:rPr>
                <a:t>vivo</a:t>
              </a:r>
              <a:r>
                <a:rPr lang="es-ES" sz="2400" dirty="0" smtClean="0"/>
                <a:t>&gt;</a:t>
              </a:r>
              <a:endParaRPr lang="es-ES" sz="2400" dirty="0"/>
            </a:p>
          </p:txBody>
        </p:sp>
      </p:grpSp>
      <p:sp>
        <p:nvSpPr>
          <p:cNvPr id="21" name="Flecha derecha 20"/>
          <p:cNvSpPr/>
          <p:nvPr/>
        </p:nvSpPr>
        <p:spPr>
          <a:xfrm rot="16200000">
            <a:off x="1904540" y="2575626"/>
            <a:ext cx="1228251" cy="59424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CuadroTexto 21"/>
          <p:cNvSpPr txBox="1"/>
          <p:nvPr/>
        </p:nvSpPr>
        <p:spPr>
          <a:xfrm rot="16200000">
            <a:off x="2011812" y="2783142"/>
            <a:ext cx="920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Energía</a:t>
            </a:r>
            <a:endParaRPr lang="es-ES" dirty="0"/>
          </a:p>
        </p:txBody>
      </p:sp>
      <p:sp>
        <p:nvSpPr>
          <p:cNvPr id="23" name="CuadroTexto 22"/>
          <p:cNvSpPr txBox="1"/>
          <p:nvPr/>
        </p:nvSpPr>
        <p:spPr>
          <a:xfrm>
            <a:off x="1704513" y="501346"/>
            <a:ext cx="5807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/>
              <a:t>Sistema cuántico de dos niveles </a:t>
            </a:r>
            <a:endParaRPr lang="es-ES" sz="2400" dirty="0"/>
          </a:p>
        </p:txBody>
      </p:sp>
      <p:pic>
        <p:nvPicPr>
          <p:cNvPr id="26" name="Imagen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2636" y="5816130"/>
            <a:ext cx="1030469" cy="93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39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wwthep.physik.uni-mainz.de/~dolce/tmp/DaliClockWeb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43685" y="769621"/>
            <a:ext cx="1729791" cy="1729791"/>
          </a:xfrm>
          <a:prstGeom prst="rect">
            <a:avLst/>
          </a:prstGeom>
          <a:noFill/>
        </p:spPr>
      </p:pic>
      <p:sp>
        <p:nvSpPr>
          <p:cNvPr id="5" name="AutoShape 3"/>
          <p:cNvSpPr>
            <a:spLocks noChangeAspect="1" noChangeArrowheads="1" noTextEdit="1"/>
          </p:cNvSpPr>
          <p:nvPr/>
        </p:nvSpPr>
        <p:spPr bwMode="auto">
          <a:xfrm>
            <a:off x="2141398" y="2052877"/>
            <a:ext cx="4354512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2591916" y="4840527"/>
            <a:ext cx="1319212" cy="1588"/>
          </a:xfrm>
          <a:prstGeom prst="line">
            <a:avLst/>
          </a:prstGeom>
          <a:noFill/>
          <a:ln w="12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907704" y="4630977"/>
            <a:ext cx="2016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6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017241" y="4645265"/>
            <a:ext cx="139700" cy="18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2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090266" y="4630977"/>
            <a:ext cx="19526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s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193454" y="4742102"/>
            <a:ext cx="255587" cy="18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1/2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Line 10"/>
          <p:cNvSpPr>
            <a:spLocks noChangeShapeType="1"/>
          </p:cNvSpPr>
          <p:nvPr/>
        </p:nvSpPr>
        <p:spPr bwMode="auto">
          <a:xfrm>
            <a:off x="5072980" y="5381865"/>
            <a:ext cx="1314450" cy="1588"/>
          </a:xfrm>
          <a:prstGeom prst="line">
            <a:avLst/>
          </a:prstGeom>
          <a:noFill/>
          <a:ln w="12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Line 11"/>
          <p:cNvSpPr>
            <a:spLocks noChangeShapeType="1"/>
          </p:cNvSpPr>
          <p:nvPr/>
        </p:nvSpPr>
        <p:spPr bwMode="auto">
          <a:xfrm>
            <a:off x="5072980" y="4208702"/>
            <a:ext cx="1314450" cy="1588"/>
          </a:xfrm>
          <a:prstGeom prst="line">
            <a:avLst/>
          </a:prstGeom>
          <a:noFill/>
          <a:ln w="12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6538242" y="5248515"/>
            <a:ext cx="212725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1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F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6714455" y="5253277"/>
            <a:ext cx="3778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= 3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6538242" y="4078527"/>
            <a:ext cx="212725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1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F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6714455" y="4083290"/>
            <a:ext cx="3778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= 4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Freeform 16"/>
          <p:cNvSpPr>
            <a:spLocks noEditPoints="1"/>
          </p:cNvSpPr>
          <p:nvPr/>
        </p:nvSpPr>
        <p:spPr bwMode="auto">
          <a:xfrm>
            <a:off x="5727030" y="4208702"/>
            <a:ext cx="152400" cy="454025"/>
          </a:xfrm>
          <a:custGeom>
            <a:avLst/>
            <a:gdLst/>
            <a:ahLst/>
            <a:cxnLst>
              <a:cxn ang="0">
                <a:pos x="83" y="579"/>
              </a:cxn>
              <a:cxn ang="0">
                <a:pos x="83" y="167"/>
              </a:cxn>
              <a:cxn ang="0">
                <a:pos x="100" y="150"/>
              </a:cxn>
              <a:cxn ang="0">
                <a:pos x="116" y="167"/>
              </a:cxn>
              <a:cxn ang="0">
                <a:pos x="116" y="579"/>
              </a:cxn>
              <a:cxn ang="0">
                <a:pos x="100" y="596"/>
              </a:cxn>
              <a:cxn ang="0">
                <a:pos x="83" y="579"/>
              </a:cxn>
              <a:cxn ang="0">
                <a:pos x="0" y="200"/>
              </a:cxn>
              <a:cxn ang="0">
                <a:pos x="100" y="0"/>
              </a:cxn>
              <a:cxn ang="0">
                <a:pos x="200" y="200"/>
              </a:cxn>
              <a:cxn ang="0">
                <a:pos x="0" y="200"/>
              </a:cxn>
            </a:cxnLst>
            <a:rect l="0" t="0" r="r" b="b"/>
            <a:pathLst>
              <a:path w="200" h="596">
                <a:moveTo>
                  <a:pt x="83" y="579"/>
                </a:moveTo>
                <a:lnTo>
                  <a:pt x="83" y="167"/>
                </a:lnTo>
                <a:cubicBezTo>
                  <a:pt x="83" y="158"/>
                  <a:pt x="90" y="150"/>
                  <a:pt x="100" y="150"/>
                </a:cubicBezTo>
                <a:cubicBezTo>
                  <a:pt x="109" y="150"/>
                  <a:pt x="116" y="158"/>
                  <a:pt x="116" y="167"/>
                </a:cubicBezTo>
                <a:lnTo>
                  <a:pt x="116" y="579"/>
                </a:lnTo>
                <a:cubicBezTo>
                  <a:pt x="116" y="589"/>
                  <a:pt x="109" y="596"/>
                  <a:pt x="100" y="596"/>
                </a:cubicBezTo>
                <a:cubicBezTo>
                  <a:pt x="90" y="596"/>
                  <a:pt x="83" y="589"/>
                  <a:pt x="83" y="579"/>
                </a:cubicBezTo>
                <a:close/>
                <a:moveTo>
                  <a:pt x="0" y="200"/>
                </a:moveTo>
                <a:lnTo>
                  <a:pt x="100" y="0"/>
                </a:lnTo>
                <a:lnTo>
                  <a:pt x="200" y="200"/>
                </a:lnTo>
                <a:lnTo>
                  <a:pt x="0" y="200"/>
                </a:lnTo>
                <a:close/>
              </a:path>
            </a:pathLst>
          </a:custGeom>
          <a:solidFill>
            <a:srgbClr val="000000"/>
          </a:solidFill>
          <a:ln w="4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Freeform 17"/>
          <p:cNvSpPr>
            <a:spLocks noEditPoints="1"/>
          </p:cNvSpPr>
          <p:nvPr/>
        </p:nvSpPr>
        <p:spPr bwMode="auto">
          <a:xfrm>
            <a:off x="5727030" y="4645265"/>
            <a:ext cx="152400" cy="736600"/>
          </a:xfrm>
          <a:custGeom>
            <a:avLst/>
            <a:gdLst/>
            <a:ahLst/>
            <a:cxnLst>
              <a:cxn ang="0">
                <a:pos x="116" y="17"/>
              </a:cxn>
              <a:cxn ang="0">
                <a:pos x="116" y="425"/>
              </a:cxn>
              <a:cxn ang="0">
                <a:pos x="100" y="442"/>
              </a:cxn>
              <a:cxn ang="0">
                <a:pos x="83" y="425"/>
              </a:cxn>
              <a:cxn ang="0">
                <a:pos x="83" y="17"/>
              </a:cxn>
              <a:cxn ang="0">
                <a:pos x="100" y="0"/>
              </a:cxn>
              <a:cxn ang="0">
                <a:pos x="116" y="17"/>
              </a:cxn>
              <a:cxn ang="0">
                <a:pos x="200" y="392"/>
              </a:cxn>
              <a:cxn ang="0">
                <a:pos x="100" y="592"/>
              </a:cxn>
              <a:cxn ang="0">
                <a:pos x="0" y="392"/>
              </a:cxn>
              <a:cxn ang="0">
                <a:pos x="200" y="392"/>
              </a:cxn>
            </a:cxnLst>
            <a:rect l="0" t="0" r="r" b="b"/>
            <a:pathLst>
              <a:path w="200" h="592">
                <a:moveTo>
                  <a:pt x="116" y="17"/>
                </a:moveTo>
                <a:lnTo>
                  <a:pt x="116" y="425"/>
                </a:lnTo>
                <a:cubicBezTo>
                  <a:pt x="116" y="434"/>
                  <a:pt x="109" y="442"/>
                  <a:pt x="100" y="442"/>
                </a:cubicBezTo>
                <a:cubicBezTo>
                  <a:pt x="90" y="442"/>
                  <a:pt x="83" y="434"/>
                  <a:pt x="83" y="425"/>
                </a:cubicBezTo>
                <a:lnTo>
                  <a:pt x="83" y="17"/>
                </a:lnTo>
                <a:cubicBezTo>
                  <a:pt x="83" y="8"/>
                  <a:pt x="90" y="0"/>
                  <a:pt x="100" y="0"/>
                </a:cubicBezTo>
                <a:cubicBezTo>
                  <a:pt x="109" y="0"/>
                  <a:pt x="116" y="8"/>
                  <a:pt x="116" y="17"/>
                </a:cubicBezTo>
                <a:close/>
                <a:moveTo>
                  <a:pt x="200" y="392"/>
                </a:moveTo>
                <a:lnTo>
                  <a:pt x="100" y="592"/>
                </a:lnTo>
                <a:lnTo>
                  <a:pt x="0" y="392"/>
                </a:lnTo>
                <a:lnTo>
                  <a:pt x="200" y="392"/>
                </a:lnTo>
                <a:close/>
              </a:path>
            </a:pathLst>
          </a:custGeom>
          <a:solidFill>
            <a:srgbClr val="000000"/>
          </a:solidFill>
          <a:ln w="4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Line 19"/>
          <p:cNvSpPr>
            <a:spLocks noChangeShapeType="1"/>
          </p:cNvSpPr>
          <p:nvPr/>
        </p:nvSpPr>
        <p:spPr bwMode="auto">
          <a:xfrm>
            <a:off x="2591916" y="2748202"/>
            <a:ext cx="1319212" cy="1588"/>
          </a:xfrm>
          <a:prstGeom prst="line">
            <a:avLst/>
          </a:prstGeom>
          <a:noFill/>
          <a:ln w="12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Line 20"/>
          <p:cNvSpPr>
            <a:spLocks noChangeShapeType="1"/>
          </p:cNvSpPr>
          <p:nvPr/>
        </p:nvSpPr>
        <p:spPr bwMode="auto">
          <a:xfrm>
            <a:off x="5069120" y="3372536"/>
            <a:ext cx="1314450" cy="1588"/>
          </a:xfrm>
          <a:prstGeom prst="line">
            <a:avLst/>
          </a:prstGeom>
          <a:noFill/>
          <a:ln w="12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Line 21"/>
          <p:cNvSpPr>
            <a:spLocks noChangeShapeType="1"/>
          </p:cNvSpPr>
          <p:nvPr/>
        </p:nvSpPr>
        <p:spPr bwMode="auto">
          <a:xfrm>
            <a:off x="5069120" y="3080436"/>
            <a:ext cx="1314450" cy="1588"/>
          </a:xfrm>
          <a:prstGeom prst="line">
            <a:avLst/>
          </a:prstGeom>
          <a:noFill/>
          <a:ln w="12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Line 22"/>
          <p:cNvSpPr>
            <a:spLocks noChangeShapeType="1"/>
          </p:cNvSpPr>
          <p:nvPr/>
        </p:nvSpPr>
        <p:spPr bwMode="auto">
          <a:xfrm>
            <a:off x="5069120" y="2642286"/>
            <a:ext cx="1314450" cy="1588"/>
          </a:xfrm>
          <a:prstGeom prst="line">
            <a:avLst/>
          </a:prstGeom>
          <a:noFill/>
          <a:ln w="12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Line 23"/>
          <p:cNvSpPr>
            <a:spLocks noChangeShapeType="1"/>
          </p:cNvSpPr>
          <p:nvPr/>
        </p:nvSpPr>
        <p:spPr bwMode="auto">
          <a:xfrm>
            <a:off x="5069120" y="2058086"/>
            <a:ext cx="1314450" cy="1588"/>
          </a:xfrm>
          <a:prstGeom prst="line">
            <a:avLst/>
          </a:prstGeom>
          <a:noFill/>
          <a:ln w="12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1907704" y="2540240"/>
            <a:ext cx="2016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6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2017241" y="2552940"/>
            <a:ext cx="139700" cy="18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2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2090266" y="2540240"/>
            <a:ext cx="2016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p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2199804" y="2651365"/>
            <a:ext cx="255587" cy="18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3/2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6495509" y="1921561"/>
            <a:ext cx="23673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F  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6656620" y="1926324"/>
            <a:ext cx="1333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’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Rectangle 30"/>
          <p:cNvSpPr>
            <a:spLocks noChangeArrowheads="1"/>
          </p:cNvSpPr>
          <p:nvPr/>
        </p:nvSpPr>
        <p:spPr bwMode="auto">
          <a:xfrm>
            <a:off x="6753457" y="1926324"/>
            <a:ext cx="3778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= 5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6516216" y="2513699"/>
            <a:ext cx="212725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F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Rectangle 32"/>
          <p:cNvSpPr>
            <a:spLocks noChangeArrowheads="1"/>
          </p:cNvSpPr>
          <p:nvPr/>
        </p:nvSpPr>
        <p:spPr bwMode="auto">
          <a:xfrm>
            <a:off x="6656620" y="2518461"/>
            <a:ext cx="1333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’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Rectangle 33"/>
          <p:cNvSpPr>
            <a:spLocks noChangeArrowheads="1"/>
          </p:cNvSpPr>
          <p:nvPr/>
        </p:nvSpPr>
        <p:spPr bwMode="auto">
          <a:xfrm>
            <a:off x="6753457" y="2518461"/>
            <a:ext cx="3778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= 4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6516216" y="2951849"/>
            <a:ext cx="212725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F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Rectangle 35"/>
          <p:cNvSpPr>
            <a:spLocks noChangeArrowheads="1"/>
          </p:cNvSpPr>
          <p:nvPr/>
        </p:nvSpPr>
        <p:spPr bwMode="auto">
          <a:xfrm>
            <a:off x="6656620" y="2956611"/>
            <a:ext cx="1333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’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Rectangle 36"/>
          <p:cNvSpPr>
            <a:spLocks noChangeArrowheads="1"/>
          </p:cNvSpPr>
          <p:nvPr/>
        </p:nvSpPr>
        <p:spPr bwMode="auto">
          <a:xfrm>
            <a:off x="6753457" y="2956611"/>
            <a:ext cx="3778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= 3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Rectangle 37"/>
          <p:cNvSpPr>
            <a:spLocks noChangeArrowheads="1"/>
          </p:cNvSpPr>
          <p:nvPr/>
        </p:nvSpPr>
        <p:spPr bwMode="auto">
          <a:xfrm>
            <a:off x="6516216" y="3245536"/>
            <a:ext cx="212725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F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Rectangle 38"/>
          <p:cNvSpPr>
            <a:spLocks noChangeArrowheads="1"/>
          </p:cNvSpPr>
          <p:nvPr/>
        </p:nvSpPr>
        <p:spPr bwMode="auto">
          <a:xfrm>
            <a:off x="6656620" y="3250299"/>
            <a:ext cx="1333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’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Rectangle 39"/>
          <p:cNvSpPr>
            <a:spLocks noChangeArrowheads="1"/>
          </p:cNvSpPr>
          <p:nvPr/>
        </p:nvSpPr>
        <p:spPr bwMode="auto">
          <a:xfrm>
            <a:off x="6753457" y="3250299"/>
            <a:ext cx="3778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= 2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Rectangle 40"/>
          <p:cNvSpPr>
            <a:spLocks noChangeArrowheads="1"/>
          </p:cNvSpPr>
          <p:nvPr/>
        </p:nvSpPr>
        <p:spPr bwMode="auto">
          <a:xfrm>
            <a:off x="5070707" y="2224774"/>
            <a:ext cx="9017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251 MHz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Rectangle 41"/>
          <p:cNvSpPr>
            <a:spLocks noChangeArrowheads="1"/>
          </p:cNvSpPr>
          <p:nvPr/>
        </p:nvSpPr>
        <p:spPr bwMode="auto">
          <a:xfrm>
            <a:off x="5070707" y="2761349"/>
            <a:ext cx="9017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201 MHz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Rectangle 42"/>
          <p:cNvSpPr>
            <a:spLocks noChangeArrowheads="1"/>
          </p:cNvSpPr>
          <p:nvPr/>
        </p:nvSpPr>
        <p:spPr bwMode="auto">
          <a:xfrm>
            <a:off x="5070707" y="3121711"/>
            <a:ext cx="9017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151 MHz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Freeform 43"/>
          <p:cNvSpPr>
            <a:spLocks noEditPoints="1"/>
          </p:cNvSpPr>
          <p:nvPr/>
        </p:nvSpPr>
        <p:spPr bwMode="auto">
          <a:xfrm>
            <a:off x="3201516" y="2748202"/>
            <a:ext cx="153987" cy="733425"/>
          </a:xfrm>
          <a:custGeom>
            <a:avLst/>
            <a:gdLst/>
            <a:ahLst/>
            <a:cxnLst>
              <a:cxn ang="0">
                <a:pos x="233" y="333"/>
              </a:cxn>
              <a:cxn ang="0">
                <a:pos x="233" y="1891"/>
              </a:cxn>
              <a:cxn ang="0">
                <a:pos x="200" y="1925"/>
              </a:cxn>
              <a:cxn ang="0">
                <a:pos x="166" y="1891"/>
              </a:cxn>
              <a:cxn ang="0">
                <a:pos x="166" y="333"/>
              </a:cxn>
              <a:cxn ang="0">
                <a:pos x="200" y="300"/>
              </a:cxn>
              <a:cxn ang="0">
                <a:pos x="233" y="333"/>
              </a:cxn>
              <a:cxn ang="0">
                <a:pos x="0" y="400"/>
              </a:cxn>
              <a:cxn ang="0">
                <a:pos x="200" y="0"/>
              </a:cxn>
              <a:cxn ang="0">
                <a:pos x="400" y="400"/>
              </a:cxn>
              <a:cxn ang="0">
                <a:pos x="0" y="400"/>
              </a:cxn>
            </a:cxnLst>
            <a:rect l="0" t="0" r="r" b="b"/>
            <a:pathLst>
              <a:path w="400" h="1925">
                <a:moveTo>
                  <a:pt x="233" y="333"/>
                </a:moveTo>
                <a:lnTo>
                  <a:pt x="233" y="1891"/>
                </a:lnTo>
                <a:cubicBezTo>
                  <a:pt x="233" y="1910"/>
                  <a:pt x="218" y="1925"/>
                  <a:pt x="200" y="1925"/>
                </a:cubicBezTo>
                <a:cubicBezTo>
                  <a:pt x="181" y="1925"/>
                  <a:pt x="166" y="1910"/>
                  <a:pt x="166" y="1891"/>
                </a:cubicBezTo>
                <a:lnTo>
                  <a:pt x="166" y="333"/>
                </a:lnTo>
                <a:cubicBezTo>
                  <a:pt x="166" y="315"/>
                  <a:pt x="181" y="300"/>
                  <a:pt x="200" y="300"/>
                </a:cubicBezTo>
                <a:cubicBezTo>
                  <a:pt x="218" y="300"/>
                  <a:pt x="233" y="315"/>
                  <a:pt x="233" y="333"/>
                </a:cubicBezTo>
                <a:close/>
                <a:moveTo>
                  <a:pt x="0" y="400"/>
                </a:moveTo>
                <a:lnTo>
                  <a:pt x="200" y="0"/>
                </a:lnTo>
                <a:lnTo>
                  <a:pt x="400" y="400"/>
                </a:lnTo>
                <a:lnTo>
                  <a:pt x="0" y="400"/>
                </a:lnTo>
                <a:close/>
              </a:path>
            </a:pathLst>
          </a:custGeom>
          <a:solidFill>
            <a:srgbClr val="000000"/>
          </a:solidFill>
          <a:ln w="4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Freeform 44"/>
          <p:cNvSpPr>
            <a:spLocks noEditPoints="1"/>
          </p:cNvSpPr>
          <p:nvPr/>
        </p:nvSpPr>
        <p:spPr bwMode="auto">
          <a:xfrm>
            <a:off x="3201516" y="4034077"/>
            <a:ext cx="153987" cy="803275"/>
          </a:xfrm>
          <a:custGeom>
            <a:avLst/>
            <a:gdLst/>
            <a:ahLst/>
            <a:cxnLst>
              <a:cxn ang="0">
                <a:pos x="233" y="33"/>
              </a:cxn>
              <a:cxn ang="0">
                <a:pos x="233" y="1775"/>
              </a:cxn>
              <a:cxn ang="0">
                <a:pos x="200" y="1808"/>
              </a:cxn>
              <a:cxn ang="0">
                <a:pos x="166" y="1775"/>
              </a:cxn>
              <a:cxn ang="0">
                <a:pos x="166" y="33"/>
              </a:cxn>
              <a:cxn ang="0">
                <a:pos x="200" y="0"/>
              </a:cxn>
              <a:cxn ang="0">
                <a:pos x="233" y="33"/>
              </a:cxn>
              <a:cxn ang="0">
                <a:pos x="400" y="1708"/>
              </a:cxn>
              <a:cxn ang="0">
                <a:pos x="200" y="2108"/>
              </a:cxn>
              <a:cxn ang="0">
                <a:pos x="0" y="1708"/>
              </a:cxn>
              <a:cxn ang="0">
                <a:pos x="400" y="1708"/>
              </a:cxn>
            </a:cxnLst>
            <a:rect l="0" t="0" r="r" b="b"/>
            <a:pathLst>
              <a:path w="400" h="2108">
                <a:moveTo>
                  <a:pt x="233" y="33"/>
                </a:moveTo>
                <a:lnTo>
                  <a:pt x="233" y="1775"/>
                </a:lnTo>
                <a:cubicBezTo>
                  <a:pt x="233" y="1793"/>
                  <a:pt x="218" y="1808"/>
                  <a:pt x="200" y="1808"/>
                </a:cubicBezTo>
                <a:cubicBezTo>
                  <a:pt x="181" y="1808"/>
                  <a:pt x="166" y="1793"/>
                  <a:pt x="166" y="1775"/>
                </a:cubicBezTo>
                <a:lnTo>
                  <a:pt x="166" y="33"/>
                </a:lnTo>
                <a:cubicBezTo>
                  <a:pt x="166" y="15"/>
                  <a:pt x="181" y="0"/>
                  <a:pt x="200" y="0"/>
                </a:cubicBezTo>
                <a:cubicBezTo>
                  <a:pt x="218" y="0"/>
                  <a:pt x="233" y="15"/>
                  <a:pt x="233" y="33"/>
                </a:cubicBezTo>
                <a:close/>
                <a:moveTo>
                  <a:pt x="400" y="1708"/>
                </a:moveTo>
                <a:lnTo>
                  <a:pt x="200" y="2108"/>
                </a:lnTo>
                <a:lnTo>
                  <a:pt x="0" y="1708"/>
                </a:lnTo>
                <a:lnTo>
                  <a:pt x="400" y="1708"/>
                </a:lnTo>
                <a:close/>
              </a:path>
            </a:pathLst>
          </a:custGeom>
          <a:solidFill>
            <a:srgbClr val="000000"/>
          </a:solidFill>
          <a:ln w="4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Rectangle 45"/>
          <p:cNvSpPr>
            <a:spLocks noChangeArrowheads="1"/>
          </p:cNvSpPr>
          <p:nvPr/>
        </p:nvSpPr>
        <p:spPr bwMode="auto">
          <a:xfrm>
            <a:off x="3182466" y="3521315"/>
            <a:ext cx="2381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D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Rectangle 46"/>
          <p:cNvSpPr>
            <a:spLocks noChangeArrowheads="1"/>
          </p:cNvSpPr>
          <p:nvPr/>
        </p:nvSpPr>
        <p:spPr bwMode="auto">
          <a:xfrm>
            <a:off x="3328516" y="3632440"/>
            <a:ext cx="139700" cy="18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2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Rectangle 47"/>
          <p:cNvSpPr>
            <a:spLocks noChangeArrowheads="1"/>
          </p:cNvSpPr>
          <p:nvPr/>
        </p:nvSpPr>
        <p:spPr bwMode="auto">
          <a:xfrm>
            <a:off x="2950691" y="3772140"/>
            <a:ext cx="7683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852 nm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Line 48"/>
          <p:cNvSpPr>
            <a:spLocks noChangeShapeType="1"/>
          </p:cNvSpPr>
          <p:nvPr/>
        </p:nvSpPr>
        <p:spPr bwMode="auto">
          <a:xfrm>
            <a:off x="2591916" y="4840527"/>
            <a:ext cx="1319212" cy="1588"/>
          </a:xfrm>
          <a:prstGeom prst="line">
            <a:avLst/>
          </a:prstGeom>
          <a:noFill/>
          <a:ln w="12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" name="Rectangle 49"/>
          <p:cNvSpPr>
            <a:spLocks noChangeArrowheads="1"/>
          </p:cNvSpPr>
          <p:nvPr/>
        </p:nvSpPr>
        <p:spPr bwMode="auto">
          <a:xfrm>
            <a:off x="1907704" y="4630977"/>
            <a:ext cx="2016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6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Rectangle 50"/>
          <p:cNvSpPr>
            <a:spLocks noChangeArrowheads="1"/>
          </p:cNvSpPr>
          <p:nvPr/>
        </p:nvSpPr>
        <p:spPr bwMode="auto">
          <a:xfrm>
            <a:off x="2017241" y="4645265"/>
            <a:ext cx="139700" cy="18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2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Rectangle 51"/>
          <p:cNvSpPr>
            <a:spLocks noChangeArrowheads="1"/>
          </p:cNvSpPr>
          <p:nvPr/>
        </p:nvSpPr>
        <p:spPr bwMode="auto">
          <a:xfrm>
            <a:off x="2090266" y="4630977"/>
            <a:ext cx="19526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s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Rectangle 52"/>
          <p:cNvSpPr>
            <a:spLocks noChangeArrowheads="1"/>
          </p:cNvSpPr>
          <p:nvPr/>
        </p:nvSpPr>
        <p:spPr bwMode="auto">
          <a:xfrm>
            <a:off x="2193454" y="4742102"/>
            <a:ext cx="255587" cy="18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1/2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Line 53"/>
          <p:cNvSpPr>
            <a:spLocks noChangeShapeType="1"/>
          </p:cNvSpPr>
          <p:nvPr/>
        </p:nvSpPr>
        <p:spPr bwMode="auto">
          <a:xfrm>
            <a:off x="5072980" y="5381865"/>
            <a:ext cx="1314450" cy="1588"/>
          </a:xfrm>
          <a:prstGeom prst="line">
            <a:avLst/>
          </a:prstGeom>
          <a:noFill/>
          <a:ln w="12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" name="Line 54"/>
          <p:cNvSpPr>
            <a:spLocks noChangeShapeType="1"/>
          </p:cNvSpPr>
          <p:nvPr/>
        </p:nvSpPr>
        <p:spPr bwMode="auto">
          <a:xfrm>
            <a:off x="5072980" y="4208702"/>
            <a:ext cx="1314450" cy="1588"/>
          </a:xfrm>
          <a:prstGeom prst="line">
            <a:avLst/>
          </a:prstGeom>
          <a:noFill/>
          <a:ln w="12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" name="Rectangle 55"/>
          <p:cNvSpPr>
            <a:spLocks noChangeArrowheads="1"/>
          </p:cNvSpPr>
          <p:nvPr/>
        </p:nvSpPr>
        <p:spPr bwMode="auto">
          <a:xfrm>
            <a:off x="6538242" y="5248515"/>
            <a:ext cx="212725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1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F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Rectangle 56"/>
          <p:cNvSpPr>
            <a:spLocks noChangeArrowheads="1"/>
          </p:cNvSpPr>
          <p:nvPr/>
        </p:nvSpPr>
        <p:spPr bwMode="auto">
          <a:xfrm>
            <a:off x="6714455" y="5253277"/>
            <a:ext cx="3778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= 3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Rectangle 57"/>
          <p:cNvSpPr>
            <a:spLocks noChangeArrowheads="1"/>
          </p:cNvSpPr>
          <p:nvPr/>
        </p:nvSpPr>
        <p:spPr bwMode="auto">
          <a:xfrm>
            <a:off x="6538242" y="4078527"/>
            <a:ext cx="212725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1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F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Rectangle 58"/>
          <p:cNvSpPr>
            <a:spLocks noChangeArrowheads="1"/>
          </p:cNvSpPr>
          <p:nvPr/>
        </p:nvSpPr>
        <p:spPr bwMode="auto">
          <a:xfrm>
            <a:off x="6714455" y="4083290"/>
            <a:ext cx="3778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= 4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Line 62"/>
          <p:cNvSpPr>
            <a:spLocks noChangeShapeType="1"/>
          </p:cNvSpPr>
          <p:nvPr/>
        </p:nvSpPr>
        <p:spPr bwMode="auto">
          <a:xfrm>
            <a:off x="2591916" y="2748202"/>
            <a:ext cx="1319212" cy="1588"/>
          </a:xfrm>
          <a:prstGeom prst="line">
            <a:avLst/>
          </a:prstGeom>
          <a:noFill/>
          <a:ln w="12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" name="Rectangle 67"/>
          <p:cNvSpPr>
            <a:spLocks noChangeArrowheads="1"/>
          </p:cNvSpPr>
          <p:nvPr/>
        </p:nvSpPr>
        <p:spPr bwMode="auto">
          <a:xfrm>
            <a:off x="1907704" y="2540240"/>
            <a:ext cx="2016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6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4" name="Rectangle 68"/>
          <p:cNvSpPr>
            <a:spLocks noChangeArrowheads="1"/>
          </p:cNvSpPr>
          <p:nvPr/>
        </p:nvSpPr>
        <p:spPr bwMode="auto">
          <a:xfrm>
            <a:off x="2017241" y="2552940"/>
            <a:ext cx="139700" cy="18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2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5" name="Rectangle 69"/>
          <p:cNvSpPr>
            <a:spLocks noChangeArrowheads="1"/>
          </p:cNvSpPr>
          <p:nvPr/>
        </p:nvSpPr>
        <p:spPr bwMode="auto">
          <a:xfrm>
            <a:off x="2090266" y="2540240"/>
            <a:ext cx="2016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p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6" name="Rectangle 70"/>
          <p:cNvSpPr>
            <a:spLocks noChangeArrowheads="1"/>
          </p:cNvSpPr>
          <p:nvPr/>
        </p:nvSpPr>
        <p:spPr bwMode="auto">
          <a:xfrm>
            <a:off x="2199804" y="2651365"/>
            <a:ext cx="255587" cy="18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3/2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7" name="Rectangle 73"/>
          <p:cNvSpPr>
            <a:spLocks noChangeArrowheads="1"/>
          </p:cNvSpPr>
          <p:nvPr/>
        </p:nvSpPr>
        <p:spPr bwMode="auto">
          <a:xfrm>
            <a:off x="6753457" y="1926324"/>
            <a:ext cx="3778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= 5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8" name="Rectangle 75"/>
          <p:cNvSpPr>
            <a:spLocks noChangeArrowheads="1"/>
          </p:cNvSpPr>
          <p:nvPr/>
        </p:nvSpPr>
        <p:spPr bwMode="auto">
          <a:xfrm>
            <a:off x="6656620" y="2518461"/>
            <a:ext cx="5770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9" name="Rectangle 76"/>
          <p:cNvSpPr>
            <a:spLocks noChangeArrowheads="1"/>
          </p:cNvSpPr>
          <p:nvPr/>
        </p:nvSpPr>
        <p:spPr bwMode="auto">
          <a:xfrm>
            <a:off x="6753457" y="2518461"/>
            <a:ext cx="3778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= 4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0" name="Rectangle 78"/>
          <p:cNvSpPr>
            <a:spLocks noChangeArrowheads="1"/>
          </p:cNvSpPr>
          <p:nvPr/>
        </p:nvSpPr>
        <p:spPr bwMode="auto">
          <a:xfrm>
            <a:off x="6656620" y="2956611"/>
            <a:ext cx="5770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1" name="Rectangle 79"/>
          <p:cNvSpPr>
            <a:spLocks noChangeArrowheads="1"/>
          </p:cNvSpPr>
          <p:nvPr/>
        </p:nvSpPr>
        <p:spPr bwMode="auto">
          <a:xfrm>
            <a:off x="6753457" y="2956611"/>
            <a:ext cx="3778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= 3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2" name="Rectangle 81"/>
          <p:cNvSpPr>
            <a:spLocks noChangeArrowheads="1"/>
          </p:cNvSpPr>
          <p:nvPr/>
        </p:nvSpPr>
        <p:spPr bwMode="auto">
          <a:xfrm>
            <a:off x="6656620" y="3250299"/>
            <a:ext cx="5770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3" name="Rectangle 82"/>
          <p:cNvSpPr>
            <a:spLocks noChangeArrowheads="1"/>
          </p:cNvSpPr>
          <p:nvPr/>
        </p:nvSpPr>
        <p:spPr bwMode="auto">
          <a:xfrm>
            <a:off x="6753457" y="3250299"/>
            <a:ext cx="3778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= 2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4" name="Freeform 86"/>
          <p:cNvSpPr>
            <a:spLocks noEditPoints="1"/>
          </p:cNvSpPr>
          <p:nvPr/>
        </p:nvSpPr>
        <p:spPr bwMode="auto">
          <a:xfrm>
            <a:off x="3201516" y="2748202"/>
            <a:ext cx="153987" cy="733425"/>
          </a:xfrm>
          <a:custGeom>
            <a:avLst/>
            <a:gdLst/>
            <a:ahLst/>
            <a:cxnLst>
              <a:cxn ang="0">
                <a:pos x="233" y="333"/>
              </a:cxn>
              <a:cxn ang="0">
                <a:pos x="233" y="1891"/>
              </a:cxn>
              <a:cxn ang="0">
                <a:pos x="200" y="1925"/>
              </a:cxn>
              <a:cxn ang="0">
                <a:pos x="166" y="1891"/>
              </a:cxn>
              <a:cxn ang="0">
                <a:pos x="166" y="333"/>
              </a:cxn>
              <a:cxn ang="0">
                <a:pos x="200" y="300"/>
              </a:cxn>
              <a:cxn ang="0">
                <a:pos x="233" y="333"/>
              </a:cxn>
              <a:cxn ang="0">
                <a:pos x="0" y="400"/>
              </a:cxn>
              <a:cxn ang="0">
                <a:pos x="200" y="0"/>
              </a:cxn>
              <a:cxn ang="0">
                <a:pos x="400" y="400"/>
              </a:cxn>
              <a:cxn ang="0">
                <a:pos x="0" y="400"/>
              </a:cxn>
            </a:cxnLst>
            <a:rect l="0" t="0" r="r" b="b"/>
            <a:pathLst>
              <a:path w="400" h="1925">
                <a:moveTo>
                  <a:pt x="233" y="333"/>
                </a:moveTo>
                <a:lnTo>
                  <a:pt x="233" y="1891"/>
                </a:lnTo>
                <a:cubicBezTo>
                  <a:pt x="233" y="1910"/>
                  <a:pt x="218" y="1925"/>
                  <a:pt x="200" y="1925"/>
                </a:cubicBezTo>
                <a:cubicBezTo>
                  <a:pt x="181" y="1925"/>
                  <a:pt x="166" y="1910"/>
                  <a:pt x="166" y="1891"/>
                </a:cubicBezTo>
                <a:lnTo>
                  <a:pt x="166" y="333"/>
                </a:lnTo>
                <a:cubicBezTo>
                  <a:pt x="166" y="315"/>
                  <a:pt x="181" y="300"/>
                  <a:pt x="200" y="300"/>
                </a:cubicBezTo>
                <a:cubicBezTo>
                  <a:pt x="218" y="300"/>
                  <a:pt x="233" y="315"/>
                  <a:pt x="233" y="333"/>
                </a:cubicBezTo>
                <a:close/>
                <a:moveTo>
                  <a:pt x="0" y="400"/>
                </a:moveTo>
                <a:lnTo>
                  <a:pt x="200" y="0"/>
                </a:lnTo>
                <a:lnTo>
                  <a:pt x="400" y="400"/>
                </a:lnTo>
                <a:lnTo>
                  <a:pt x="0" y="400"/>
                </a:lnTo>
                <a:close/>
              </a:path>
            </a:pathLst>
          </a:custGeom>
          <a:solidFill>
            <a:srgbClr val="000000"/>
          </a:solidFill>
          <a:ln w="4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5" name="Freeform 87"/>
          <p:cNvSpPr>
            <a:spLocks noEditPoints="1"/>
          </p:cNvSpPr>
          <p:nvPr/>
        </p:nvSpPr>
        <p:spPr bwMode="auto">
          <a:xfrm>
            <a:off x="3201516" y="4034077"/>
            <a:ext cx="153987" cy="803275"/>
          </a:xfrm>
          <a:custGeom>
            <a:avLst/>
            <a:gdLst/>
            <a:ahLst/>
            <a:cxnLst>
              <a:cxn ang="0">
                <a:pos x="233" y="33"/>
              </a:cxn>
              <a:cxn ang="0">
                <a:pos x="233" y="1775"/>
              </a:cxn>
              <a:cxn ang="0">
                <a:pos x="200" y="1808"/>
              </a:cxn>
              <a:cxn ang="0">
                <a:pos x="166" y="1775"/>
              </a:cxn>
              <a:cxn ang="0">
                <a:pos x="166" y="33"/>
              </a:cxn>
              <a:cxn ang="0">
                <a:pos x="200" y="0"/>
              </a:cxn>
              <a:cxn ang="0">
                <a:pos x="233" y="33"/>
              </a:cxn>
              <a:cxn ang="0">
                <a:pos x="400" y="1708"/>
              </a:cxn>
              <a:cxn ang="0">
                <a:pos x="200" y="2108"/>
              </a:cxn>
              <a:cxn ang="0">
                <a:pos x="0" y="1708"/>
              </a:cxn>
              <a:cxn ang="0">
                <a:pos x="400" y="1708"/>
              </a:cxn>
            </a:cxnLst>
            <a:rect l="0" t="0" r="r" b="b"/>
            <a:pathLst>
              <a:path w="400" h="2108">
                <a:moveTo>
                  <a:pt x="233" y="33"/>
                </a:moveTo>
                <a:lnTo>
                  <a:pt x="233" y="1775"/>
                </a:lnTo>
                <a:cubicBezTo>
                  <a:pt x="233" y="1793"/>
                  <a:pt x="218" y="1808"/>
                  <a:pt x="200" y="1808"/>
                </a:cubicBezTo>
                <a:cubicBezTo>
                  <a:pt x="181" y="1808"/>
                  <a:pt x="166" y="1793"/>
                  <a:pt x="166" y="1775"/>
                </a:cubicBezTo>
                <a:lnTo>
                  <a:pt x="166" y="33"/>
                </a:lnTo>
                <a:cubicBezTo>
                  <a:pt x="166" y="15"/>
                  <a:pt x="181" y="0"/>
                  <a:pt x="200" y="0"/>
                </a:cubicBezTo>
                <a:cubicBezTo>
                  <a:pt x="218" y="0"/>
                  <a:pt x="233" y="15"/>
                  <a:pt x="233" y="33"/>
                </a:cubicBezTo>
                <a:close/>
                <a:moveTo>
                  <a:pt x="400" y="1708"/>
                </a:moveTo>
                <a:lnTo>
                  <a:pt x="200" y="2108"/>
                </a:lnTo>
                <a:lnTo>
                  <a:pt x="0" y="1708"/>
                </a:lnTo>
                <a:lnTo>
                  <a:pt x="400" y="1708"/>
                </a:lnTo>
                <a:close/>
              </a:path>
            </a:pathLst>
          </a:custGeom>
          <a:solidFill>
            <a:srgbClr val="000000"/>
          </a:solidFill>
          <a:ln w="4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6" name="Rectangle 88"/>
          <p:cNvSpPr>
            <a:spLocks noChangeArrowheads="1"/>
          </p:cNvSpPr>
          <p:nvPr/>
        </p:nvSpPr>
        <p:spPr bwMode="auto">
          <a:xfrm>
            <a:off x="3182466" y="3521315"/>
            <a:ext cx="2381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D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7" name="Rectangle 89"/>
          <p:cNvSpPr>
            <a:spLocks noChangeArrowheads="1"/>
          </p:cNvSpPr>
          <p:nvPr/>
        </p:nvSpPr>
        <p:spPr bwMode="auto">
          <a:xfrm>
            <a:off x="3328516" y="3632440"/>
            <a:ext cx="139700" cy="18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2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8" name="Rectangle 90"/>
          <p:cNvSpPr>
            <a:spLocks noChangeArrowheads="1"/>
          </p:cNvSpPr>
          <p:nvPr/>
        </p:nvSpPr>
        <p:spPr bwMode="auto">
          <a:xfrm>
            <a:off x="2950691" y="3772140"/>
            <a:ext cx="7683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852 nm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9" name="76 Elipse"/>
          <p:cNvSpPr/>
          <p:nvPr/>
        </p:nvSpPr>
        <p:spPr>
          <a:xfrm>
            <a:off x="4355976" y="1484784"/>
            <a:ext cx="3456384" cy="2304256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0" name="77 Elipse"/>
          <p:cNvSpPr/>
          <p:nvPr/>
        </p:nvSpPr>
        <p:spPr>
          <a:xfrm>
            <a:off x="4283968" y="3933056"/>
            <a:ext cx="3456384" cy="1728192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81" name="78 Conector recto"/>
          <p:cNvCxnSpPr>
            <a:stCxn id="62" idx="1"/>
          </p:cNvCxnSpPr>
          <p:nvPr/>
        </p:nvCxnSpPr>
        <p:spPr>
          <a:xfrm flipV="1">
            <a:off x="3911128" y="1988840"/>
            <a:ext cx="732880" cy="7609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79 Conector recto"/>
          <p:cNvCxnSpPr>
            <a:stCxn id="62" idx="1"/>
          </p:cNvCxnSpPr>
          <p:nvPr/>
        </p:nvCxnSpPr>
        <p:spPr>
          <a:xfrm>
            <a:off x="3911128" y="2749790"/>
            <a:ext cx="660872" cy="4631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80 Conector recto"/>
          <p:cNvCxnSpPr/>
          <p:nvPr/>
        </p:nvCxnSpPr>
        <p:spPr>
          <a:xfrm>
            <a:off x="6012160" y="2060848"/>
            <a:ext cx="0" cy="576064"/>
          </a:xfrm>
          <a:prstGeom prst="line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81 Conector recto"/>
          <p:cNvCxnSpPr/>
          <p:nvPr/>
        </p:nvCxnSpPr>
        <p:spPr>
          <a:xfrm>
            <a:off x="6012160" y="2636912"/>
            <a:ext cx="0" cy="432048"/>
          </a:xfrm>
          <a:prstGeom prst="line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82 Conector recto"/>
          <p:cNvCxnSpPr/>
          <p:nvPr/>
        </p:nvCxnSpPr>
        <p:spPr>
          <a:xfrm>
            <a:off x="6012160" y="3068960"/>
            <a:ext cx="0" cy="288032"/>
          </a:xfrm>
          <a:prstGeom prst="line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83 Conector recto"/>
          <p:cNvCxnSpPr/>
          <p:nvPr/>
        </p:nvCxnSpPr>
        <p:spPr>
          <a:xfrm flipV="1">
            <a:off x="3923928" y="4293096"/>
            <a:ext cx="648072" cy="5449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84 Conector recto"/>
          <p:cNvCxnSpPr/>
          <p:nvPr/>
        </p:nvCxnSpPr>
        <p:spPr>
          <a:xfrm>
            <a:off x="3923928" y="4838022"/>
            <a:ext cx="576064" cy="3911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85 CuadroTexto"/>
          <p:cNvSpPr txBox="1"/>
          <p:nvPr/>
        </p:nvSpPr>
        <p:spPr>
          <a:xfrm>
            <a:off x="108621" y="241226"/>
            <a:ext cx="8940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</a:t>
            </a:r>
            <a:r>
              <a:rPr lang="en-US" sz="2400" dirty="0" smtClean="0"/>
              <a:t>yperfine levels of the ground state of the </a:t>
            </a:r>
            <a:r>
              <a:rPr lang="en-US" sz="2400" dirty="0"/>
              <a:t>C</a:t>
            </a:r>
            <a:r>
              <a:rPr lang="en-US" sz="2400" dirty="0" smtClean="0"/>
              <a:t>esium 133 atom</a:t>
            </a:r>
          </a:p>
          <a:p>
            <a:endParaRPr lang="es-MX" sz="2400" dirty="0"/>
          </a:p>
        </p:txBody>
      </p:sp>
      <p:pic>
        <p:nvPicPr>
          <p:cNvPr id="91" name="Imagen 9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2636" y="5816130"/>
            <a:ext cx="1030469" cy="93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407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3"/>
          <p:cNvSpPr>
            <a:spLocks noChangeAspect="1" noChangeArrowheads="1" noTextEdit="1"/>
          </p:cNvSpPr>
          <p:nvPr/>
        </p:nvSpPr>
        <p:spPr bwMode="auto">
          <a:xfrm>
            <a:off x="2141398" y="2052877"/>
            <a:ext cx="4354512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2591916" y="4840527"/>
            <a:ext cx="1319212" cy="1588"/>
          </a:xfrm>
          <a:prstGeom prst="line">
            <a:avLst/>
          </a:prstGeom>
          <a:noFill/>
          <a:ln w="12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907704" y="4630977"/>
            <a:ext cx="2016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6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017241" y="4645265"/>
            <a:ext cx="139700" cy="18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2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090266" y="4630977"/>
            <a:ext cx="19526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s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193454" y="4742102"/>
            <a:ext cx="255587" cy="18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1/2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Line 10"/>
          <p:cNvSpPr>
            <a:spLocks noChangeShapeType="1"/>
          </p:cNvSpPr>
          <p:nvPr/>
        </p:nvSpPr>
        <p:spPr bwMode="auto">
          <a:xfrm>
            <a:off x="5072980" y="5381865"/>
            <a:ext cx="1314450" cy="1588"/>
          </a:xfrm>
          <a:prstGeom prst="line">
            <a:avLst/>
          </a:prstGeom>
          <a:noFill/>
          <a:ln w="12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Line 11"/>
          <p:cNvSpPr>
            <a:spLocks noChangeShapeType="1"/>
          </p:cNvSpPr>
          <p:nvPr/>
        </p:nvSpPr>
        <p:spPr bwMode="auto">
          <a:xfrm>
            <a:off x="5072980" y="4208702"/>
            <a:ext cx="1314450" cy="1588"/>
          </a:xfrm>
          <a:prstGeom prst="line">
            <a:avLst/>
          </a:prstGeom>
          <a:noFill/>
          <a:ln w="12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6383570" y="5229200"/>
            <a:ext cx="91735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Ι</a:t>
            </a:r>
            <a:r>
              <a:rPr kumimoji="0" lang="en-US" sz="1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muerto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&gt;</a:t>
            </a:r>
          </a:p>
        </p:txBody>
      </p:sp>
      <p:sp>
        <p:nvSpPr>
          <p:cNvPr id="17" name="Line 19"/>
          <p:cNvSpPr>
            <a:spLocks noChangeShapeType="1"/>
          </p:cNvSpPr>
          <p:nvPr/>
        </p:nvSpPr>
        <p:spPr bwMode="auto">
          <a:xfrm>
            <a:off x="2591916" y="2748202"/>
            <a:ext cx="1319212" cy="1588"/>
          </a:xfrm>
          <a:prstGeom prst="line">
            <a:avLst/>
          </a:prstGeom>
          <a:noFill/>
          <a:ln w="12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Line 20"/>
          <p:cNvSpPr>
            <a:spLocks noChangeShapeType="1"/>
          </p:cNvSpPr>
          <p:nvPr/>
        </p:nvSpPr>
        <p:spPr bwMode="auto">
          <a:xfrm>
            <a:off x="5069120" y="3372536"/>
            <a:ext cx="1314450" cy="1588"/>
          </a:xfrm>
          <a:prstGeom prst="line">
            <a:avLst/>
          </a:prstGeom>
          <a:noFill/>
          <a:ln w="12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Line 21"/>
          <p:cNvSpPr>
            <a:spLocks noChangeShapeType="1"/>
          </p:cNvSpPr>
          <p:nvPr/>
        </p:nvSpPr>
        <p:spPr bwMode="auto">
          <a:xfrm>
            <a:off x="5069120" y="3080436"/>
            <a:ext cx="1314450" cy="1588"/>
          </a:xfrm>
          <a:prstGeom prst="line">
            <a:avLst/>
          </a:prstGeom>
          <a:noFill/>
          <a:ln w="12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Line 22"/>
          <p:cNvSpPr>
            <a:spLocks noChangeShapeType="1"/>
          </p:cNvSpPr>
          <p:nvPr/>
        </p:nvSpPr>
        <p:spPr bwMode="auto">
          <a:xfrm>
            <a:off x="5069120" y="2642286"/>
            <a:ext cx="1314450" cy="1588"/>
          </a:xfrm>
          <a:prstGeom prst="line">
            <a:avLst/>
          </a:prstGeom>
          <a:noFill/>
          <a:ln w="12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Line 23"/>
          <p:cNvSpPr>
            <a:spLocks noChangeShapeType="1"/>
          </p:cNvSpPr>
          <p:nvPr/>
        </p:nvSpPr>
        <p:spPr bwMode="auto">
          <a:xfrm>
            <a:off x="5069120" y="2058086"/>
            <a:ext cx="1314450" cy="1588"/>
          </a:xfrm>
          <a:prstGeom prst="line">
            <a:avLst/>
          </a:prstGeom>
          <a:noFill/>
          <a:ln w="12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Rectangle 24"/>
          <p:cNvSpPr>
            <a:spLocks noChangeArrowheads="1"/>
          </p:cNvSpPr>
          <p:nvPr/>
        </p:nvSpPr>
        <p:spPr bwMode="auto">
          <a:xfrm>
            <a:off x="1907704" y="2540240"/>
            <a:ext cx="2016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6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25"/>
          <p:cNvSpPr>
            <a:spLocks noChangeArrowheads="1"/>
          </p:cNvSpPr>
          <p:nvPr/>
        </p:nvSpPr>
        <p:spPr bwMode="auto">
          <a:xfrm>
            <a:off x="2017241" y="2552940"/>
            <a:ext cx="139700" cy="18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2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ectangle 26"/>
          <p:cNvSpPr>
            <a:spLocks noChangeArrowheads="1"/>
          </p:cNvSpPr>
          <p:nvPr/>
        </p:nvSpPr>
        <p:spPr bwMode="auto">
          <a:xfrm>
            <a:off x="2090266" y="2540240"/>
            <a:ext cx="2016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p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ectangle 27"/>
          <p:cNvSpPr>
            <a:spLocks noChangeArrowheads="1"/>
          </p:cNvSpPr>
          <p:nvPr/>
        </p:nvSpPr>
        <p:spPr bwMode="auto">
          <a:xfrm>
            <a:off x="2199804" y="2651365"/>
            <a:ext cx="255587" cy="18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3/2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ectangle 28"/>
          <p:cNvSpPr>
            <a:spLocks noChangeArrowheads="1"/>
          </p:cNvSpPr>
          <p:nvPr/>
        </p:nvSpPr>
        <p:spPr bwMode="auto">
          <a:xfrm>
            <a:off x="6495509" y="1921561"/>
            <a:ext cx="23673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F  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ectangle 29"/>
          <p:cNvSpPr>
            <a:spLocks noChangeArrowheads="1"/>
          </p:cNvSpPr>
          <p:nvPr/>
        </p:nvSpPr>
        <p:spPr bwMode="auto">
          <a:xfrm>
            <a:off x="6656620" y="1926324"/>
            <a:ext cx="1333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’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Rectangle 30"/>
          <p:cNvSpPr>
            <a:spLocks noChangeArrowheads="1"/>
          </p:cNvSpPr>
          <p:nvPr/>
        </p:nvSpPr>
        <p:spPr bwMode="auto">
          <a:xfrm>
            <a:off x="6753457" y="1926324"/>
            <a:ext cx="3778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= 5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Rectangle 31"/>
          <p:cNvSpPr>
            <a:spLocks noChangeArrowheads="1"/>
          </p:cNvSpPr>
          <p:nvPr/>
        </p:nvSpPr>
        <p:spPr bwMode="auto">
          <a:xfrm>
            <a:off x="6516216" y="2513699"/>
            <a:ext cx="212725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F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ectangle 32"/>
          <p:cNvSpPr>
            <a:spLocks noChangeArrowheads="1"/>
          </p:cNvSpPr>
          <p:nvPr/>
        </p:nvSpPr>
        <p:spPr bwMode="auto">
          <a:xfrm>
            <a:off x="6656620" y="2518461"/>
            <a:ext cx="1333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’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Rectangle 33"/>
          <p:cNvSpPr>
            <a:spLocks noChangeArrowheads="1"/>
          </p:cNvSpPr>
          <p:nvPr/>
        </p:nvSpPr>
        <p:spPr bwMode="auto">
          <a:xfrm>
            <a:off x="6753457" y="2518461"/>
            <a:ext cx="3778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= 4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Rectangle 34"/>
          <p:cNvSpPr>
            <a:spLocks noChangeArrowheads="1"/>
          </p:cNvSpPr>
          <p:nvPr/>
        </p:nvSpPr>
        <p:spPr bwMode="auto">
          <a:xfrm>
            <a:off x="6516216" y="2951849"/>
            <a:ext cx="212725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F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Rectangle 35"/>
          <p:cNvSpPr>
            <a:spLocks noChangeArrowheads="1"/>
          </p:cNvSpPr>
          <p:nvPr/>
        </p:nvSpPr>
        <p:spPr bwMode="auto">
          <a:xfrm>
            <a:off x="6656620" y="2956611"/>
            <a:ext cx="1333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’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Rectangle 36"/>
          <p:cNvSpPr>
            <a:spLocks noChangeArrowheads="1"/>
          </p:cNvSpPr>
          <p:nvPr/>
        </p:nvSpPr>
        <p:spPr bwMode="auto">
          <a:xfrm>
            <a:off x="6753457" y="2956611"/>
            <a:ext cx="3778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= 3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Rectangle 37"/>
          <p:cNvSpPr>
            <a:spLocks noChangeArrowheads="1"/>
          </p:cNvSpPr>
          <p:nvPr/>
        </p:nvSpPr>
        <p:spPr bwMode="auto">
          <a:xfrm>
            <a:off x="6516216" y="3245536"/>
            <a:ext cx="212725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F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Rectangle 38"/>
          <p:cNvSpPr>
            <a:spLocks noChangeArrowheads="1"/>
          </p:cNvSpPr>
          <p:nvPr/>
        </p:nvSpPr>
        <p:spPr bwMode="auto">
          <a:xfrm>
            <a:off x="6656620" y="3250299"/>
            <a:ext cx="1333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’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Rectangle 39"/>
          <p:cNvSpPr>
            <a:spLocks noChangeArrowheads="1"/>
          </p:cNvSpPr>
          <p:nvPr/>
        </p:nvSpPr>
        <p:spPr bwMode="auto">
          <a:xfrm>
            <a:off x="6753457" y="3250299"/>
            <a:ext cx="3778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= 2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Rectangle 40"/>
          <p:cNvSpPr>
            <a:spLocks noChangeArrowheads="1"/>
          </p:cNvSpPr>
          <p:nvPr/>
        </p:nvSpPr>
        <p:spPr bwMode="auto">
          <a:xfrm>
            <a:off x="5070707" y="2224774"/>
            <a:ext cx="9017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251 MHz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Rectangle 41"/>
          <p:cNvSpPr>
            <a:spLocks noChangeArrowheads="1"/>
          </p:cNvSpPr>
          <p:nvPr/>
        </p:nvSpPr>
        <p:spPr bwMode="auto">
          <a:xfrm>
            <a:off x="5070707" y="2761349"/>
            <a:ext cx="9017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201 MHz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Rectangle 42"/>
          <p:cNvSpPr>
            <a:spLocks noChangeArrowheads="1"/>
          </p:cNvSpPr>
          <p:nvPr/>
        </p:nvSpPr>
        <p:spPr bwMode="auto">
          <a:xfrm>
            <a:off x="5070707" y="3121711"/>
            <a:ext cx="9017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151 MHz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Freeform 43"/>
          <p:cNvSpPr>
            <a:spLocks noEditPoints="1"/>
          </p:cNvSpPr>
          <p:nvPr/>
        </p:nvSpPr>
        <p:spPr bwMode="auto">
          <a:xfrm>
            <a:off x="3201516" y="2748202"/>
            <a:ext cx="153987" cy="733425"/>
          </a:xfrm>
          <a:custGeom>
            <a:avLst/>
            <a:gdLst/>
            <a:ahLst/>
            <a:cxnLst>
              <a:cxn ang="0">
                <a:pos x="233" y="333"/>
              </a:cxn>
              <a:cxn ang="0">
                <a:pos x="233" y="1891"/>
              </a:cxn>
              <a:cxn ang="0">
                <a:pos x="200" y="1925"/>
              </a:cxn>
              <a:cxn ang="0">
                <a:pos x="166" y="1891"/>
              </a:cxn>
              <a:cxn ang="0">
                <a:pos x="166" y="333"/>
              </a:cxn>
              <a:cxn ang="0">
                <a:pos x="200" y="300"/>
              </a:cxn>
              <a:cxn ang="0">
                <a:pos x="233" y="333"/>
              </a:cxn>
              <a:cxn ang="0">
                <a:pos x="0" y="400"/>
              </a:cxn>
              <a:cxn ang="0">
                <a:pos x="200" y="0"/>
              </a:cxn>
              <a:cxn ang="0">
                <a:pos x="400" y="400"/>
              </a:cxn>
              <a:cxn ang="0">
                <a:pos x="0" y="400"/>
              </a:cxn>
            </a:cxnLst>
            <a:rect l="0" t="0" r="r" b="b"/>
            <a:pathLst>
              <a:path w="400" h="1925">
                <a:moveTo>
                  <a:pt x="233" y="333"/>
                </a:moveTo>
                <a:lnTo>
                  <a:pt x="233" y="1891"/>
                </a:lnTo>
                <a:cubicBezTo>
                  <a:pt x="233" y="1910"/>
                  <a:pt x="218" y="1925"/>
                  <a:pt x="200" y="1925"/>
                </a:cubicBezTo>
                <a:cubicBezTo>
                  <a:pt x="181" y="1925"/>
                  <a:pt x="166" y="1910"/>
                  <a:pt x="166" y="1891"/>
                </a:cubicBezTo>
                <a:lnTo>
                  <a:pt x="166" y="333"/>
                </a:lnTo>
                <a:cubicBezTo>
                  <a:pt x="166" y="315"/>
                  <a:pt x="181" y="300"/>
                  <a:pt x="200" y="300"/>
                </a:cubicBezTo>
                <a:cubicBezTo>
                  <a:pt x="218" y="300"/>
                  <a:pt x="233" y="315"/>
                  <a:pt x="233" y="333"/>
                </a:cubicBezTo>
                <a:close/>
                <a:moveTo>
                  <a:pt x="0" y="400"/>
                </a:moveTo>
                <a:lnTo>
                  <a:pt x="200" y="0"/>
                </a:lnTo>
                <a:lnTo>
                  <a:pt x="400" y="400"/>
                </a:lnTo>
                <a:lnTo>
                  <a:pt x="0" y="400"/>
                </a:lnTo>
                <a:close/>
              </a:path>
            </a:pathLst>
          </a:custGeom>
          <a:solidFill>
            <a:srgbClr val="000000"/>
          </a:solidFill>
          <a:ln w="4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Freeform 44"/>
          <p:cNvSpPr>
            <a:spLocks noEditPoints="1"/>
          </p:cNvSpPr>
          <p:nvPr/>
        </p:nvSpPr>
        <p:spPr bwMode="auto">
          <a:xfrm>
            <a:off x="3201516" y="4034077"/>
            <a:ext cx="153987" cy="803275"/>
          </a:xfrm>
          <a:custGeom>
            <a:avLst/>
            <a:gdLst/>
            <a:ahLst/>
            <a:cxnLst>
              <a:cxn ang="0">
                <a:pos x="233" y="33"/>
              </a:cxn>
              <a:cxn ang="0">
                <a:pos x="233" y="1775"/>
              </a:cxn>
              <a:cxn ang="0">
                <a:pos x="200" y="1808"/>
              </a:cxn>
              <a:cxn ang="0">
                <a:pos x="166" y="1775"/>
              </a:cxn>
              <a:cxn ang="0">
                <a:pos x="166" y="33"/>
              </a:cxn>
              <a:cxn ang="0">
                <a:pos x="200" y="0"/>
              </a:cxn>
              <a:cxn ang="0">
                <a:pos x="233" y="33"/>
              </a:cxn>
              <a:cxn ang="0">
                <a:pos x="400" y="1708"/>
              </a:cxn>
              <a:cxn ang="0">
                <a:pos x="200" y="2108"/>
              </a:cxn>
              <a:cxn ang="0">
                <a:pos x="0" y="1708"/>
              </a:cxn>
              <a:cxn ang="0">
                <a:pos x="400" y="1708"/>
              </a:cxn>
            </a:cxnLst>
            <a:rect l="0" t="0" r="r" b="b"/>
            <a:pathLst>
              <a:path w="400" h="2108">
                <a:moveTo>
                  <a:pt x="233" y="33"/>
                </a:moveTo>
                <a:lnTo>
                  <a:pt x="233" y="1775"/>
                </a:lnTo>
                <a:cubicBezTo>
                  <a:pt x="233" y="1793"/>
                  <a:pt x="218" y="1808"/>
                  <a:pt x="200" y="1808"/>
                </a:cubicBezTo>
                <a:cubicBezTo>
                  <a:pt x="181" y="1808"/>
                  <a:pt x="166" y="1793"/>
                  <a:pt x="166" y="1775"/>
                </a:cubicBezTo>
                <a:lnTo>
                  <a:pt x="166" y="33"/>
                </a:lnTo>
                <a:cubicBezTo>
                  <a:pt x="166" y="15"/>
                  <a:pt x="181" y="0"/>
                  <a:pt x="200" y="0"/>
                </a:cubicBezTo>
                <a:cubicBezTo>
                  <a:pt x="218" y="0"/>
                  <a:pt x="233" y="15"/>
                  <a:pt x="233" y="33"/>
                </a:cubicBezTo>
                <a:close/>
                <a:moveTo>
                  <a:pt x="400" y="1708"/>
                </a:moveTo>
                <a:lnTo>
                  <a:pt x="200" y="2108"/>
                </a:lnTo>
                <a:lnTo>
                  <a:pt x="0" y="1708"/>
                </a:lnTo>
                <a:lnTo>
                  <a:pt x="400" y="1708"/>
                </a:lnTo>
                <a:close/>
              </a:path>
            </a:pathLst>
          </a:custGeom>
          <a:solidFill>
            <a:srgbClr val="000000"/>
          </a:solidFill>
          <a:ln w="4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Rectangle 45"/>
          <p:cNvSpPr>
            <a:spLocks noChangeArrowheads="1"/>
          </p:cNvSpPr>
          <p:nvPr/>
        </p:nvSpPr>
        <p:spPr bwMode="auto">
          <a:xfrm>
            <a:off x="3182466" y="3521315"/>
            <a:ext cx="2381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D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Rectangle 46"/>
          <p:cNvSpPr>
            <a:spLocks noChangeArrowheads="1"/>
          </p:cNvSpPr>
          <p:nvPr/>
        </p:nvSpPr>
        <p:spPr bwMode="auto">
          <a:xfrm>
            <a:off x="3328516" y="3632440"/>
            <a:ext cx="139700" cy="18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2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Rectangle 47"/>
          <p:cNvSpPr>
            <a:spLocks noChangeArrowheads="1"/>
          </p:cNvSpPr>
          <p:nvPr/>
        </p:nvSpPr>
        <p:spPr bwMode="auto">
          <a:xfrm>
            <a:off x="2950691" y="3772140"/>
            <a:ext cx="7683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852 nm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Line 48"/>
          <p:cNvSpPr>
            <a:spLocks noChangeShapeType="1"/>
          </p:cNvSpPr>
          <p:nvPr/>
        </p:nvSpPr>
        <p:spPr bwMode="auto">
          <a:xfrm>
            <a:off x="2591916" y="4840527"/>
            <a:ext cx="1319212" cy="1588"/>
          </a:xfrm>
          <a:prstGeom prst="line">
            <a:avLst/>
          </a:prstGeom>
          <a:noFill/>
          <a:ln w="12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Rectangle 49"/>
          <p:cNvSpPr>
            <a:spLocks noChangeArrowheads="1"/>
          </p:cNvSpPr>
          <p:nvPr/>
        </p:nvSpPr>
        <p:spPr bwMode="auto">
          <a:xfrm>
            <a:off x="1907704" y="4630977"/>
            <a:ext cx="2016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6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Rectangle 50"/>
          <p:cNvSpPr>
            <a:spLocks noChangeArrowheads="1"/>
          </p:cNvSpPr>
          <p:nvPr/>
        </p:nvSpPr>
        <p:spPr bwMode="auto">
          <a:xfrm>
            <a:off x="2017241" y="4645265"/>
            <a:ext cx="139700" cy="18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2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Rectangle 51"/>
          <p:cNvSpPr>
            <a:spLocks noChangeArrowheads="1"/>
          </p:cNvSpPr>
          <p:nvPr/>
        </p:nvSpPr>
        <p:spPr bwMode="auto">
          <a:xfrm>
            <a:off x="2090266" y="4630977"/>
            <a:ext cx="19526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s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Rectangle 52"/>
          <p:cNvSpPr>
            <a:spLocks noChangeArrowheads="1"/>
          </p:cNvSpPr>
          <p:nvPr/>
        </p:nvSpPr>
        <p:spPr bwMode="auto">
          <a:xfrm>
            <a:off x="2193454" y="4742102"/>
            <a:ext cx="255587" cy="18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1/2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Line 53"/>
          <p:cNvSpPr>
            <a:spLocks noChangeShapeType="1"/>
          </p:cNvSpPr>
          <p:nvPr/>
        </p:nvSpPr>
        <p:spPr bwMode="auto">
          <a:xfrm>
            <a:off x="5072980" y="5381865"/>
            <a:ext cx="1314450" cy="1588"/>
          </a:xfrm>
          <a:prstGeom prst="line">
            <a:avLst/>
          </a:prstGeom>
          <a:noFill/>
          <a:ln w="12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" name="Line 54"/>
          <p:cNvSpPr>
            <a:spLocks noChangeShapeType="1"/>
          </p:cNvSpPr>
          <p:nvPr/>
        </p:nvSpPr>
        <p:spPr bwMode="auto">
          <a:xfrm>
            <a:off x="5072980" y="4208702"/>
            <a:ext cx="1314450" cy="1588"/>
          </a:xfrm>
          <a:prstGeom prst="line">
            <a:avLst/>
          </a:prstGeom>
          <a:noFill/>
          <a:ln w="12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" name="Line 62"/>
          <p:cNvSpPr>
            <a:spLocks noChangeShapeType="1"/>
          </p:cNvSpPr>
          <p:nvPr/>
        </p:nvSpPr>
        <p:spPr bwMode="auto">
          <a:xfrm>
            <a:off x="2591916" y="2748202"/>
            <a:ext cx="1319212" cy="1588"/>
          </a:xfrm>
          <a:prstGeom prst="line">
            <a:avLst/>
          </a:prstGeom>
          <a:noFill/>
          <a:ln w="12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" name="Rectangle 67"/>
          <p:cNvSpPr>
            <a:spLocks noChangeArrowheads="1"/>
          </p:cNvSpPr>
          <p:nvPr/>
        </p:nvSpPr>
        <p:spPr bwMode="auto">
          <a:xfrm>
            <a:off x="1907704" y="2540240"/>
            <a:ext cx="2016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6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Rectangle 68"/>
          <p:cNvSpPr>
            <a:spLocks noChangeArrowheads="1"/>
          </p:cNvSpPr>
          <p:nvPr/>
        </p:nvSpPr>
        <p:spPr bwMode="auto">
          <a:xfrm>
            <a:off x="2017241" y="2552940"/>
            <a:ext cx="139700" cy="18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2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Rectangle 69"/>
          <p:cNvSpPr>
            <a:spLocks noChangeArrowheads="1"/>
          </p:cNvSpPr>
          <p:nvPr/>
        </p:nvSpPr>
        <p:spPr bwMode="auto">
          <a:xfrm>
            <a:off x="2090266" y="2540240"/>
            <a:ext cx="2016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p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Rectangle 70"/>
          <p:cNvSpPr>
            <a:spLocks noChangeArrowheads="1"/>
          </p:cNvSpPr>
          <p:nvPr/>
        </p:nvSpPr>
        <p:spPr bwMode="auto">
          <a:xfrm>
            <a:off x="2199804" y="2651365"/>
            <a:ext cx="255587" cy="18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3/2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Rectangle 73"/>
          <p:cNvSpPr>
            <a:spLocks noChangeArrowheads="1"/>
          </p:cNvSpPr>
          <p:nvPr/>
        </p:nvSpPr>
        <p:spPr bwMode="auto">
          <a:xfrm>
            <a:off x="6753457" y="1926324"/>
            <a:ext cx="3778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= 5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Rectangle 75"/>
          <p:cNvSpPr>
            <a:spLocks noChangeArrowheads="1"/>
          </p:cNvSpPr>
          <p:nvPr/>
        </p:nvSpPr>
        <p:spPr bwMode="auto">
          <a:xfrm>
            <a:off x="6656620" y="2518461"/>
            <a:ext cx="5770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Rectangle 76"/>
          <p:cNvSpPr>
            <a:spLocks noChangeArrowheads="1"/>
          </p:cNvSpPr>
          <p:nvPr/>
        </p:nvSpPr>
        <p:spPr bwMode="auto">
          <a:xfrm>
            <a:off x="6753457" y="2518461"/>
            <a:ext cx="3778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= 4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3" name="Rectangle 78"/>
          <p:cNvSpPr>
            <a:spLocks noChangeArrowheads="1"/>
          </p:cNvSpPr>
          <p:nvPr/>
        </p:nvSpPr>
        <p:spPr bwMode="auto">
          <a:xfrm>
            <a:off x="6656620" y="2956611"/>
            <a:ext cx="5770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4" name="Rectangle 79"/>
          <p:cNvSpPr>
            <a:spLocks noChangeArrowheads="1"/>
          </p:cNvSpPr>
          <p:nvPr/>
        </p:nvSpPr>
        <p:spPr bwMode="auto">
          <a:xfrm>
            <a:off x="6753457" y="2956611"/>
            <a:ext cx="3778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= 3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5" name="Rectangle 81"/>
          <p:cNvSpPr>
            <a:spLocks noChangeArrowheads="1"/>
          </p:cNvSpPr>
          <p:nvPr/>
        </p:nvSpPr>
        <p:spPr bwMode="auto">
          <a:xfrm>
            <a:off x="6656620" y="3250299"/>
            <a:ext cx="5770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6" name="Rectangle 82"/>
          <p:cNvSpPr>
            <a:spLocks noChangeArrowheads="1"/>
          </p:cNvSpPr>
          <p:nvPr/>
        </p:nvSpPr>
        <p:spPr bwMode="auto">
          <a:xfrm>
            <a:off x="6753457" y="3250299"/>
            <a:ext cx="3778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= 2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7" name="Freeform 86"/>
          <p:cNvSpPr>
            <a:spLocks noEditPoints="1"/>
          </p:cNvSpPr>
          <p:nvPr/>
        </p:nvSpPr>
        <p:spPr bwMode="auto">
          <a:xfrm>
            <a:off x="3201516" y="2748202"/>
            <a:ext cx="153987" cy="733425"/>
          </a:xfrm>
          <a:custGeom>
            <a:avLst/>
            <a:gdLst/>
            <a:ahLst/>
            <a:cxnLst>
              <a:cxn ang="0">
                <a:pos x="233" y="333"/>
              </a:cxn>
              <a:cxn ang="0">
                <a:pos x="233" y="1891"/>
              </a:cxn>
              <a:cxn ang="0">
                <a:pos x="200" y="1925"/>
              </a:cxn>
              <a:cxn ang="0">
                <a:pos x="166" y="1891"/>
              </a:cxn>
              <a:cxn ang="0">
                <a:pos x="166" y="333"/>
              </a:cxn>
              <a:cxn ang="0">
                <a:pos x="200" y="300"/>
              </a:cxn>
              <a:cxn ang="0">
                <a:pos x="233" y="333"/>
              </a:cxn>
              <a:cxn ang="0">
                <a:pos x="0" y="400"/>
              </a:cxn>
              <a:cxn ang="0">
                <a:pos x="200" y="0"/>
              </a:cxn>
              <a:cxn ang="0">
                <a:pos x="400" y="400"/>
              </a:cxn>
              <a:cxn ang="0">
                <a:pos x="0" y="400"/>
              </a:cxn>
            </a:cxnLst>
            <a:rect l="0" t="0" r="r" b="b"/>
            <a:pathLst>
              <a:path w="400" h="1925">
                <a:moveTo>
                  <a:pt x="233" y="333"/>
                </a:moveTo>
                <a:lnTo>
                  <a:pt x="233" y="1891"/>
                </a:lnTo>
                <a:cubicBezTo>
                  <a:pt x="233" y="1910"/>
                  <a:pt x="218" y="1925"/>
                  <a:pt x="200" y="1925"/>
                </a:cubicBezTo>
                <a:cubicBezTo>
                  <a:pt x="181" y="1925"/>
                  <a:pt x="166" y="1910"/>
                  <a:pt x="166" y="1891"/>
                </a:cubicBezTo>
                <a:lnTo>
                  <a:pt x="166" y="333"/>
                </a:lnTo>
                <a:cubicBezTo>
                  <a:pt x="166" y="315"/>
                  <a:pt x="181" y="300"/>
                  <a:pt x="200" y="300"/>
                </a:cubicBezTo>
                <a:cubicBezTo>
                  <a:pt x="218" y="300"/>
                  <a:pt x="233" y="315"/>
                  <a:pt x="233" y="333"/>
                </a:cubicBezTo>
                <a:close/>
                <a:moveTo>
                  <a:pt x="0" y="400"/>
                </a:moveTo>
                <a:lnTo>
                  <a:pt x="200" y="0"/>
                </a:lnTo>
                <a:lnTo>
                  <a:pt x="400" y="400"/>
                </a:lnTo>
                <a:lnTo>
                  <a:pt x="0" y="400"/>
                </a:lnTo>
                <a:close/>
              </a:path>
            </a:pathLst>
          </a:custGeom>
          <a:solidFill>
            <a:srgbClr val="000000"/>
          </a:solidFill>
          <a:ln w="4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" name="Freeform 87"/>
          <p:cNvSpPr>
            <a:spLocks noEditPoints="1"/>
          </p:cNvSpPr>
          <p:nvPr/>
        </p:nvSpPr>
        <p:spPr bwMode="auto">
          <a:xfrm>
            <a:off x="3201516" y="4034077"/>
            <a:ext cx="153987" cy="803275"/>
          </a:xfrm>
          <a:custGeom>
            <a:avLst/>
            <a:gdLst/>
            <a:ahLst/>
            <a:cxnLst>
              <a:cxn ang="0">
                <a:pos x="233" y="33"/>
              </a:cxn>
              <a:cxn ang="0">
                <a:pos x="233" y="1775"/>
              </a:cxn>
              <a:cxn ang="0">
                <a:pos x="200" y="1808"/>
              </a:cxn>
              <a:cxn ang="0">
                <a:pos x="166" y="1775"/>
              </a:cxn>
              <a:cxn ang="0">
                <a:pos x="166" y="33"/>
              </a:cxn>
              <a:cxn ang="0">
                <a:pos x="200" y="0"/>
              </a:cxn>
              <a:cxn ang="0">
                <a:pos x="233" y="33"/>
              </a:cxn>
              <a:cxn ang="0">
                <a:pos x="400" y="1708"/>
              </a:cxn>
              <a:cxn ang="0">
                <a:pos x="200" y="2108"/>
              </a:cxn>
              <a:cxn ang="0">
                <a:pos x="0" y="1708"/>
              </a:cxn>
              <a:cxn ang="0">
                <a:pos x="400" y="1708"/>
              </a:cxn>
            </a:cxnLst>
            <a:rect l="0" t="0" r="r" b="b"/>
            <a:pathLst>
              <a:path w="400" h="2108">
                <a:moveTo>
                  <a:pt x="233" y="33"/>
                </a:moveTo>
                <a:lnTo>
                  <a:pt x="233" y="1775"/>
                </a:lnTo>
                <a:cubicBezTo>
                  <a:pt x="233" y="1793"/>
                  <a:pt x="218" y="1808"/>
                  <a:pt x="200" y="1808"/>
                </a:cubicBezTo>
                <a:cubicBezTo>
                  <a:pt x="181" y="1808"/>
                  <a:pt x="166" y="1793"/>
                  <a:pt x="166" y="1775"/>
                </a:cubicBezTo>
                <a:lnTo>
                  <a:pt x="166" y="33"/>
                </a:lnTo>
                <a:cubicBezTo>
                  <a:pt x="166" y="15"/>
                  <a:pt x="181" y="0"/>
                  <a:pt x="200" y="0"/>
                </a:cubicBezTo>
                <a:cubicBezTo>
                  <a:pt x="218" y="0"/>
                  <a:pt x="233" y="15"/>
                  <a:pt x="233" y="33"/>
                </a:cubicBezTo>
                <a:close/>
                <a:moveTo>
                  <a:pt x="400" y="1708"/>
                </a:moveTo>
                <a:lnTo>
                  <a:pt x="200" y="2108"/>
                </a:lnTo>
                <a:lnTo>
                  <a:pt x="0" y="1708"/>
                </a:lnTo>
                <a:lnTo>
                  <a:pt x="400" y="1708"/>
                </a:lnTo>
                <a:close/>
              </a:path>
            </a:pathLst>
          </a:custGeom>
          <a:solidFill>
            <a:srgbClr val="000000"/>
          </a:solidFill>
          <a:ln w="4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" name="Rectangle 88"/>
          <p:cNvSpPr>
            <a:spLocks noChangeArrowheads="1"/>
          </p:cNvSpPr>
          <p:nvPr/>
        </p:nvSpPr>
        <p:spPr bwMode="auto">
          <a:xfrm>
            <a:off x="3182466" y="3521315"/>
            <a:ext cx="2381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D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0" name="Rectangle 89"/>
          <p:cNvSpPr>
            <a:spLocks noChangeArrowheads="1"/>
          </p:cNvSpPr>
          <p:nvPr/>
        </p:nvSpPr>
        <p:spPr bwMode="auto">
          <a:xfrm>
            <a:off x="3328516" y="3632440"/>
            <a:ext cx="139700" cy="18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2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1" name="Rectangle 90"/>
          <p:cNvSpPr>
            <a:spLocks noChangeArrowheads="1"/>
          </p:cNvSpPr>
          <p:nvPr/>
        </p:nvSpPr>
        <p:spPr bwMode="auto">
          <a:xfrm>
            <a:off x="2950691" y="3772140"/>
            <a:ext cx="7683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852 nm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2" name="76 Elipse"/>
          <p:cNvSpPr/>
          <p:nvPr/>
        </p:nvSpPr>
        <p:spPr>
          <a:xfrm>
            <a:off x="4355976" y="1484784"/>
            <a:ext cx="3456384" cy="2304256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3" name="77 Elipse"/>
          <p:cNvSpPr/>
          <p:nvPr/>
        </p:nvSpPr>
        <p:spPr>
          <a:xfrm>
            <a:off x="4283967" y="3933055"/>
            <a:ext cx="3595225" cy="1807359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74" name="78 Conector recto"/>
          <p:cNvCxnSpPr>
            <a:stCxn id="55" idx="1"/>
          </p:cNvCxnSpPr>
          <p:nvPr/>
        </p:nvCxnSpPr>
        <p:spPr>
          <a:xfrm flipV="1">
            <a:off x="3911128" y="1988840"/>
            <a:ext cx="732880" cy="7609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79 Conector recto"/>
          <p:cNvCxnSpPr>
            <a:stCxn id="55" idx="1"/>
          </p:cNvCxnSpPr>
          <p:nvPr/>
        </p:nvCxnSpPr>
        <p:spPr>
          <a:xfrm>
            <a:off x="3911128" y="2749790"/>
            <a:ext cx="660872" cy="4631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80 Conector recto"/>
          <p:cNvCxnSpPr/>
          <p:nvPr/>
        </p:nvCxnSpPr>
        <p:spPr>
          <a:xfrm>
            <a:off x="6012160" y="2060848"/>
            <a:ext cx="0" cy="576064"/>
          </a:xfrm>
          <a:prstGeom prst="line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81 Conector recto"/>
          <p:cNvCxnSpPr/>
          <p:nvPr/>
        </p:nvCxnSpPr>
        <p:spPr>
          <a:xfrm>
            <a:off x="6012160" y="2636912"/>
            <a:ext cx="0" cy="432048"/>
          </a:xfrm>
          <a:prstGeom prst="line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82 Conector recto"/>
          <p:cNvCxnSpPr/>
          <p:nvPr/>
        </p:nvCxnSpPr>
        <p:spPr>
          <a:xfrm>
            <a:off x="6012160" y="3068960"/>
            <a:ext cx="0" cy="288032"/>
          </a:xfrm>
          <a:prstGeom prst="line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83 Conector recto"/>
          <p:cNvCxnSpPr/>
          <p:nvPr/>
        </p:nvCxnSpPr>
        <p:spPr>
          <a:xfrm flipV="1">
            <a:off x="3923928" y="4293096"/>
            <a:ext cx="648072" cy="5449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84 Conector recto"/>
          <p:cNvCxnSpPr/>
          <p:nvPr/>
        </p:nvCxnSpPr>
        <p:spPr>
          <a:xfrm>
            <a:off x="3923928" y="4838022"/>
            <a:ext cx="576064" cy="3911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85 CuadroTexto"/>
          <p:cNvSpPr txBox="1"/>
          <p:nvPr/>
        </p:nvSpPr>
        <p:spPr>
          <a:xfrm>
            <a:off x="108621" y="241226"/>
            <a:ext cx="8940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</a:t>
            </a:r>
            <a:r>
              <a:rPr lang="en-US" sz="2400" dirty="0" smtClean="0"/>
              <a:t>yperfine levels of the ground state of the </a:t>
            </a:r>
            <a:r>
              <a:rPr lang="en-US" sz="2400" dirty="0"/>
              <a:t>C</a:t>
            </a:r>
            <a:r>
              <a:rPr lang="en-US" sz="2400" dirty="0" smtClean="0"/>
              <a:t>esium 133 atom</a:t>
            </a:r>
          </a:p>
          <a:p>
            <a:endParaRPr lang="es-MX" sz="2400" dirty="0"/>
          </a:p>
        </p:txBody>
      </p:sp>
      <p:sp>
        <p:nvSpPr>
          <p:cNvPr id="82" name="Rectangle 12"/>
          <p:cNvSpPr>
            <a:spLocks noChangeArrowheads="1"/>
          </p:cNvSpPr>
          <p:nvPr/>
        </p:nvSpPr>
        <p:spPr bwMode="auto">
          <a:xfrm>
            <a:off x="6482089" y="4071790"/>
            <a:ext cx="60942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Ι</a:t>
            </a:r>
            <a:r>
              <a:rPr kumimoji="0" lang="en-US" sz="1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vivo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&gt;</a:t>
            </a:r>
          </a:p>
        </p:txBody>
      </p:sp>
      <p:sp>
        <p:nvSpPr>
          <p:cNvPr id="83" name="Freeform 16"/>
          <p:cNvSpPr>
            <a:spLocks noEditPoints="1"/>
          </p:cNvSpPr>
          <p:nvPr/>
        </p:nvSpPr>
        <p:spPr bwMode="auto">
          <a:xfrm>
            <a:off x="5727030" y="4208702"/>
            <a:ext cx="152400" cy="454025"/>
          </a:xfrm>
          <a:custGeom>
            <a:avLst/>
            <a:gdLst/>
            <a:ahLst/>
            <a:cxnLst>
              <a:cxn ang="0">
                <a:pos x="83" y="579"/>
              </a:cxn>
              <a:cxn ang="0">
                <a:pos x="83" y="167"/>
              </a:cxn>
              <a:cxn ang="0">
                <a:pos x="100" y="150"/>
              </a:cxn>
              <a:cxn ang="0">
                <a:pos x="116" y="167"/>
              </a:cxn>
              <a:cxn ang="0">
                <a:pos x="116" y="579"/>
              </a:cxn>
              <a:cxn ang="0">
                <a:pos x="100" y="596"/>
              </a:cxn>
              <a:cxn ang="0">
                <a:pos x="83" y="579"/>
              </a:cxn>
              <a:cxn ang="0">
                <a:pos x="0" y="200"/>
              </a:cxn>
              <a:cxn ang="0">
                <a:pos x="100" y="0"/>
              </a:cxn>
              <a:cxn ang="0">
                <a:pos x="200" y="200"/>
              </a:cxn>
              <a:cxn ang="0">
                <a:pos x="0" y="200"/>
              </a:cxn>
            </a:cxnLst>
            <a:rect l="0" t="0" r="r" b="b"/>
            <a:pathLst>
              <a:path w="200" h="596">
                <a:moveTo>
                  <a:pt x="83" y="579"/>
                </a:moveTo>
                <a:lnTo>
                  <a:pt x="83" y="167"/>
                </a:lnTo>
                <a:cubicBezTo>
                  <a:pt x="83" y="158"/>
                  <a:pt x="90" y="150"/>
                  <a:pt x="100" y="150"/>
                </a:cubicBezTo>
                <a:cubicBezTo>
                  <a:pt x="109" y="150"/>
                  <a:pt x="116" y="158"/>
                  <a:pt x="116" y="167"/>
                </a:cubicBezTo>
                <a:lnTo>
                  <a:pt x="116" y="579"/>
                </a:lnTo>
                <a:cubicBezTo>
                  <a:pt x="116" y="589"/>
                  <a:pt x="109" y="596"/>
                  <a:pt x="100" y="596"/>
                </a:cubicBezTo>
                <a:cubicBezTo>
                  <a:pt x="90" y="596"/>
                  <a:pt x="83" y="589"/>
                  <a:pt x="83" y="579"/>
                </a:cubicBezTo>
                <a:close/>
                <a:moveTo>
                  <a:pt x="0" y="200"/>
                </a:moveTo>
                <a:lnTo>
                  <a:pt x="100" y="0"/>
                </a:lnTo>
                <a:lnTo>
                  <a:pt x="200" y="200"/>
                </a:lnTo>
                <a:lnTo>
                  <a:pt x="0" y="200"/>
                </a:lnTo>
                <a:close/>
              </a:path>
            </a:pathLst>
          </a:custGeom>
          <a:solidFill>
            <a:srgbClr val="000000"/>
          </a:solidFill>
          <a:ln w="4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4" name="Freeform 17"/>
          <p:cNvSpPr>
            <a:spLocks noEditPoints="1"/>
          </p:cNvSpPr>
          <p:nvPr/>
        </p:nvSpPr>
        <p:spPr bwMode="auto">
          <a:xfrm>
            <a:off x="5727030" y="4645265"/>
            <a:ext cx="152400" cy="736600"/>
          </a:xfrm>
          <a:custGeom>
            <a:avLst/>
            <a:gdLst/>
            <a:ahLst/>
            <a:cxnLst>
              <a:cxn ang="0">
                <a:pos x="116" y="17"/>
              </a:cxn>
              <a:cxn ang="0">
                <a:pos x="116" y="425"/>
              </a:cxn>
              <a:cxn ang="0">
                <a:pos x="100" y="442"/>
              </a:cxn>
              <a:cxn ang="0">
                <a:pos x="83" y="425"/>
              </a:cxn>
              <a:cxn ang="0">
                <a:pos x="83" y="17"/>
              </a:cxn>
              <a:cxn ang="0">
                <a:pos x="100" y="0"/>
              </a:cxn>
              <a:cxn ang="0">
                <a:pos x="116" y="17"/>
              </a:cxn>
              <a:cxn ang="0">
                <a:pos x="200" y="392"/>
              </a:cxn>
              <a:cxn ang="0">
                <a:pos x="100" y="592"/>
              </a:cxn>
              <a:cxn ang="0">
                <a:pos x="0" y="392"/>
              </a:cxn>
              <a:cxn ang="0">
                <a:pos x="200" y="392"/>
              </a:cxn>
            </a:cxnLst>
            <a:rect l="0" t="0" r="r" b="b"/>
            <a:pathLst>
              <a:path w="200" h="592">
                <a:moveTo>
                  <a:pt x="116" y="17"/>
                </a:moveTo>
                <a:lnTo>
                  <a:pt x="116" y="425"/>
                </a:lnTo>
                <a:cubicBezTo>
                  <a:pt x="116" y="434"/>
                  <a:pt x="109" y="442"/>
                  <a:pt x="100" y="442"/>
                </a:cubicBezTo>
                <a:cubicBezTo>
                  <a:pt x="90" y="442"/>
                  <a:pt x="83" y="434"/>
                  <a:pt x="83" y="425"/>
                </a:cubicBezTo>
                <a:lnTo>
                  <a:pt x="83" y="17"/>
                </a:lnTo>
                <a:cubicBezTo>
                  <a:pt x="83" y="8"/>
                  <a:pt x="90" y="0"/>
                  <a:pt x="100" y="0"/>
                </a:cubicBezTo>
                <a:cubicBezTo>
                  <a:pt x="109" y="0"/>
                  <a:pt x="116" y="8"/>
                  <a:pt x="116" y="17"/>
                </a:cubicBezTo>
                <a:close/>
                <a:moveTo>
                  <a:pt x="200" y="392"/>
                </a:moveTo>
                <a:lnTo>
                  <a:pt x="100" y="592"/>
                </a:lnTo>
                <a:lnTo>
                  <a:pt x="0" y="392"/>
                </a:lnTo>
                <a:lnTo>
                  <a:pt x="200" y="392"/>
                </a:lnTo>
                <a:close/>
              </a:path>
            </a:pathLst>
          </a:custGeom>
          <a:solidFill>
            <a:srgbClr val="000000"/>
          </a:solidFill>
          <a:ln w="4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7" name="Imagen 8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2636" y="5816130"/>
            <a:ext cx="1030469" cy="93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819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3"/>
          <p:cNvSpPr>
            <a:spLocks noChangeAspect="1" noChangeArrowheads="1" noTextEdit="1"/>
          </p:cNvSpPr>
          <p:nvPr/>
        </p:nvSpPr>
        <p:spPr bwMode="auto">
          <a:xfrm>
            <a:off x="2141398" y="2052877"/>
            <a:ext cx="4354512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2591916" y="4840527"/>
            <a:ext cx="1319212" cy="1588"/>
          </a:xfrm>
          <a:prstGeom prst="line">
            <a:avLst/>
          </a:prstGeom>
          <a:noFill/>
          <a:ln w="12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907704" y="4630977"/>
            <a:ext cx="2016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6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017241" y="4645265"/>
            <a:ext cx="139700" cy="18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2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090266" y="4630977"/>
            <a:ext cx="19526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s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193454" y="4742102"/>
            <a:ext cx="255587" cy="18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1/2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Line 10"/>
          <p:cNvSpPr>
            <a:spLocks noChangeShapeType="1"/>
          </p:cNvSpPr>
          <p:nvPr/>
        </p:nvSpPr>
        <p:spPr bwMode="auto">
          <a:xfrm>
            <a:off x="5072980" y="5381865"/>
            <a:ext cx="1314450" cy="1588"/>
          </a:xfrm>
          <a:prstGeom prst="line">
            <a:avLst/>
          </a:prstGeom>
          <a:noFill/>
          <a:ln w="12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Line 11"/>
          <p:cNvSpPr>
            <a:spLocks noChangeShapeType="1"/>
          </p:cNvSpPr>
          <p:nvPr/>
        </p:nvSpPr>
        <p:spPr bwMode="auto">
          <a:xfrm>
            <a:off x="5072980" y="4208702"/>
            <a:ext cx="1314450" cy="1588"/>
          </a:xfrm>
          <a:prstGeom prst="line">
            <a:avLst/>
          </a:prstGeom>
          <a:noFill/>
          <a:ln w="12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6383570" y="5229200"/>
            <a:ext cx="91735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Ι</a:t>
            </a:r>
            <a:r>
              <a:rPr kumimoji="0" lang="en-US" sz="1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muerto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&gt;</a:t>
            </a:r>
          </a:p>
        </p:txBody>
      </p:sp>
      <p:sp>
        <p:nvSpPr>
          <p:cNvPr id="17" name="Freeform 16"/>
          <p:cNvSpPr>
            <a:spLocks noEditPoints="1"/>
          </p:cNvSpPr>
          <p:nvPr/>
        </p:nvSpPr>
        <p:spPr bwMode="auto">
          <a:xfrm>
            <a:off x="5727030" y="4208702"/>
            <a:ext cx="152400" cy="454025"/>
          </a:xfrm>
          <a:custGeom>
            <a:avLst/>
            <a:gdLst/>
            <a:ahLst/>
            <a:cxnLst>
              <a:cxn ang="0">
                <a:pos x="83" y="579"/>
              </a:cxn>
              <a:cxn ang="0">
                <a:pos x="83" y="167"/>
              </a:cxn>
              <a:cxn ang="0">
                <a:pos x="100" y="150"/>
              </a:cxn>
              <a:cxn ang="0">
                <a:pos x="116" y="167"/>
              </a:cxn>
              <a:cxn ang="0">
                <a:pos x="116" y="579"/>
              </a:cxn>
              <a:cxn ang="0">
                <a:pos x="100" y="596"/>
              </a:cxn>
              <a:cxn ang="0">
                <a:pos x="83" y="579"/>
              </a:cxn>
              <a:cxn ang="0">
                <a:pos x="0" y="200"/>
              </a:cxn>
              <a:cxn ang="0">
                <a:pos x="100" y="0"/>
              </a:cxn>
              <a:cxn ang="0">
                <a:pos x="200" y="200"/>
              </a:cxn>
              <a:cxn ang="0">
                <a:pos x="0" y="200"/>
              </a:cxn>
            </a:cxnLst>
            <a:rect l="0" t="0" r="r" b="b"/>
            <a:pathLst>
              <a:path w="200" h="596">
                <a:moveTo>
                  <a:pt x="83" y="579"/>
                </a:moveTo>
                <a:lnTo>
                  <a:pt x="83" y="167"/>
                </a:lnTo>
                <a:cubicBezTo>
                  <a:pt x="83" y="158"/>
                  <a:pt x="90" y="150"/>
                  <a:pt x="100" y="150"/>
                </a:cubicBezTo>
                <a:cubicBezTo>
                  <a:pt x="109" y="150"/>
                  <a:pt x="116" y="158"/>
                  <a:pt x="116" y="167"/>
                </a:cubicBezTo>
                <a:lnTo>
                  <a:pt x="116" y="579"/>
                </a:lnTo>
                <a:cubicBezTo>
                  <a:pt x="116" y="589"/>
                  <a:pt x="109" y="596"/>
                  <a:pt x="100" y="596"/>
                </a:cubicBezTo>
                <a:cubicBezTo>
                  <a:pt x="90" y="596"/>
                  <a:pt x="83" y="589"/>
                  <a:pt x="83" y="579"/>
                </a:cubicBezTo>
                <a:close/>
                <a:moveTo>
                  <a:pt x="0" y="200"/>
                </a:moveTo>
                <a:lnTo>
                  <a:pt x="100" y="0"/>
                </a:lnTo>
                <a:lnTo>
                  <a:pt x="200" y="200"/>
                </a:lnTo>
                <a:lnTo>
                  <a:pt x="0" y="200"/>
                </a:lnTo>
                <a:close/>
              </a:path>
            </a:pathLst>
          </a:custGeom>
          <a:solidFill>
            <a:srgbClr val="000000"/>
          </a:solidFill>
          <a:ln w="4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Freeform 17"/>
          <p:cNvSpPr>
            <a:spLocks noEditPoints="1"/>
          </p:cNvSpPr>
          <p:nvPr/>
        </p:nvSpPr>
        <p:spPr bwMode="auto">
          <a:xfrm>
            <a:off x="5727030" y="4929427"/>
            <a:ext cx="152400" cy="452438"/>
          </a:xfrm>
          <a:custGeom>
            <a:avLst/>
            <a:gdLst/>
            <a:ahLst/>
            <a:cxnLst>
              <a:cxn ang="0">
                <a:pos x="116" y="17"/>
              </a:cxn>
              <a:cxn ang="0">
                <a:pos x="116" y="425"/>
              </a:cxn>
              <a:cxn ang="0">
                <a:pos x="100" y="442"/>
              </a:cxn>
              <a:cxn ang="0">
                <a:pos x="83" y="425"/>
              </a:cxn>
              <a:cxn ang="0">
                <a:pos x="83" y="17"/>
              </a:cxn>
              <a:cxn ang="0">
                <a:pos x="100" y="0"/>
              </a:cxn>
              <a:cxn ang="0">
                <a:pos x="116" y="17"/>
              </a:cxn>
              <a:cxn ang="0">
                <a:pos x="200" y="392"/>
              </a:cxn>
              <a:cxn ang="0">
                <a:pos x="100" y="592"/>
              </a:cxn>
              <a:cxn ang="0">
                <a:pos x="0" y="392"/>
              </a:cxn>
              <a:cxn ang="0">
                <a:pos x="200" y="392"/>
              </a:cxn>
            </a:cxnLst>
            <a:rect l="0" t="0" r="r" b="b"/>
            <a:pathLst>
              <a:path w="200" h="592">
                <a:moveTo>
                  <a:pt x="116" y="17"/>
                </a:moveTo>
                <a:lnTo>
                  <a:pt x="116" y="425"/>
                </a:lnTo>
                <a:cubicBezTo>
                  <a:pt x="116" y="434"/>
                  <a:pt x="109" y="442"/>
                  <a:pt x="100" y="442"/>
                </a:cubicBezTo>
                <a:cubicBezTo>
                  <a:pt x="90" y="442"/>
                  <a:pt x="83" y="434"/>
                  <a:pt x="83" y="425"/>
                </a:cubicBezTo>
                <a:lnTo>
                  <a:pt x="83" y="17"/>
                </a:lnTo>
                <a:cubicBezTo>
                  <a:pt x="83" y="8"/>
                  <a:pt x="90" y="0"/>
                  <a:pt x="100" y="0"/>
                </a:cubicBezTo>
                <a:cubicBezTo>
                  <a:pt x="109" y="0"/>
                  <a:pt x="116" y="8"/>
                  <a:pt x="116" y="17"/>
                </a:cubicBezTo>
                <a:close/>
                <a:moveTo>
                  <a:pt x="200" y="392"/>
                </a:moveTo>
                <a:lnTo>
                  <a:pt x="100" y="592"/>
                </a:lnTo>
                <a:lnTo>
                  <a:pt x="0" y="392"/>
                </a:lnTo>
                <a:lnTo>
                  <a:pt x="200" y="392"/>
                </a:lnTo>
                <a:close/>
              </a:path>
            </a:pathLst>
          </a:custGeom>
          <a:solidFill>
            <a:srgbClr val="000000"/>
          </a:solidFill>
          <a:ln w="4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5007908" y="4667490"/>
            <a:ext cx="178503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9.192 631 770 GHz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Line 19"/>
          <p:cNvSpPr>
            <a:spLocks noChangeShapeType="1"/>
          </p:cNvSpPr>
          <p:nvPr/>
        </p:nvSpPr>
        <p:spPr bwMode="auto">
          <a:xfrm>
            <a:off x="2591916" y="2748202"/>
            <a:ext cx="1319212" cy="1588"/>
          </a:xfrm>
          <a:prstGeom prst="line">
            <a:avLst/>
          </a:prstGeom>
          <a:noFill/>
          <a:ln w="12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Line 20"/>
          <p:cNvSpPr>
            <a:spLocks noChangeShapeType="1"/>
          </p:cNvSpPr>
          <p:nvPr/>
        </p:nvSpPr>
        <p:spPr bwMode="auto">
          <a:xfrm>
            <a:off x="5069120" y="3372536"/>
            <a:ext cx="1314450" cy="1588"/>
          </a:xfrm>
          <a:prstGeom prst="line">
            <a:avLst/>
          </a:prstGeom>
          <a:noFill/>
          <a:ln w="12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Line 21"/>
          <p:cNvSpPr>
            <a:spLocks noChangeShapeType="1"/>
          </p:cNvSpPr>
          <p:nvPr/>
        </p:nvSpPr>
        <p:spPr bwMode="auto">
          <a:xfrm>
            <a:off x="5069120" y="3080436"/>
            <a:ext cx="1314450" cy="1588"/>
          </a:xfrm>
          <a:prstGeom prst="line">
            <a:avLst/>
          </a:prstGeom>
          <a:noFill/>
          <a:ln w="12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Line 22"/>
          <p:cNvSpPr>
            <a:spLocks noChangeShapeType="1"/>
          </p:cNvSpPr>
          <p:nvPr/>
        </p:nvSpPr>
        <p:spPr bwMode="auto">
          <a:xfrm>
            <a:off x="5069120" y="2642286"/>
            <a:ext cx="1314450" cy="1588"/>
          </a:xfrm>
          <a:prstGeom prst="line">
            <a:avLst/>
          </a:prstGeom>
          <a:noFill/>
          <a:ln w="12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Line 23"/>
          <p:cNvSpPr>
            <a:spLocks noChangeShapeType="1"/>
          </p:cNvSpPr>
          <p:nvPr/>
        </p:nvSpPr>
        <p:spPr bwMode="auto">
          <a:xfrm>
            <a:off x="5069120" y="2058086"/>
            <a:ext cx="1314450" cy="1588"/>
          </a:xfrm>
          <a:prstGeom prst="line">
            <a:avLst/>
          </a:prstGeom>
          <a:noFill/>
          <a:ln w="12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1907704" y="2540240"/>
            <a:ext cx="2016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6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2017241" y="2552940"/>
            <a:ext cx="139700" cy="18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2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2090266" y="2540240"/>
            <a:ext cx="2016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p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2199804" y="2651365"/>
            <a:ext cx="255587" cy="18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3/2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6495509" y="1921561"/>
            <a:ext cx="23673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F  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6656620" y="1926324"/>
            <a:ext cx="1333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’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Rectangle 30"/>
          <p:cNvSpPr>
            <a:spLocks noChangeArrowheads="1"/>
          </p:cNvSpPr>
          <p:nvPr/>
        </p:nvSpPr>
        <p:spPr bwMode="auto">
          <a:xfrm>
            <a:off x="6753457" y="1926324"/>
            <a:ext cx="3778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= 5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6516216" y="2513699"/>
            <a:ext cx="212725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F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Rectangle 32"/>
          <p:cNvSpPr>
            <a:spLocks noChangeArrowheads="1"/>
          </p:cNvSpPr>
          <p:nvPr/>
        </p:nvSpPr>
        <p:spPr bwMode="auto">
          <a:xfrm>
            <a:off x="6656620" y="2518461"/>
            <a:ext cx="1333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’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Rectangle 33"/>
          <p:cNvSpPr>
            <a:spLocks noChangeArrowheads="1"/>
          </p:cNvSpPr>
          <p:nvPr/>
        </p:nvSpPr>
        <p:spPr bwMode="auto">
          <a:xfrm>
            <a:off x="6753457" y="2518461"/>
            <a:ext cx="3778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= 4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6516216" y="2951849"/>
            <a:ext cx="212725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F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Rectangle 35"/>
          <p:cNvSpPr>
            <a:spLocks noChangeArrowheads="1"/>
          </p:cNvSpPr>
          <p:nvPr/>
        </p:nvSpPr>
        <p:spPr bwMode="auto">
          <a:xfrm>
            <a:off x="6656620" y="2956611"/>
            <a:ext cx="1333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’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Rectangle 36"/>
          <p:cNvSpPr>
            <a:spLocks noChangeArrowheads="1"/>
          </p:cNvSpPr>
          <p:nvPr/>
        </p:nvSpPr>
        <p:spPr bwMode="auto">
          <a:xfrm>
            <a:off x="6753457" y="2956611"/>
            <a:ext cx="3778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= 3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Rectangle 37"/>
          <p:cNvSpPr>
            <a:spLocks noChangeArrowheads="1"/>
          </p:cNvSpPr>
          <p:nvPr/>
        </p:nvSpPr>
        <p:spPr bwMode="auto">
          <a:xfrm>
            <a:off x="6516216" y="3245536"/>
            <a:ext cx="212725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F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Rectangle 38"/>
          <p:cNvSpPr>
            <a:spLocks noChangeArrowheads="1"/>
          </p:cNvSpPr>
          <p:nvPr/>
        </p:nvSpPr>
        <p:spPr bwMode="auto">
          <a:xfrm>
            <a:off x="6656620" y="3250299"/>
            <a:ext cx="1333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’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Rectangle 39"/>
          <p:cNvSpPr>
            <a:spLocks noChangeArrowheads="1"/>
          </p:cNvSpPr>
          <p:nvPr/>
        </p:nvSpPr>
        <p:spPr bwMode="auto">
          <a:xfrm>
            <a:off x="6753457" y="3250299"/>
            <a:ext cx="3778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= 2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Rectangle 40"/>
          <p:cNvSpPr>
            <a:spLocks noChangeArrowheads="1"/>
          </p:cNvSpPr>
          <p:nvPr/>
        </p:nvSpPr>
        <p:spPr bwMode="auto">
          <a:xfrm>
            <a:off x="5070707" y="2224774"/>
            <a:ext cx="9017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251 MHz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Rectangle 41"/>
          <p:cNvSpPr>
            <a:spLocks noChangeArrowheads="1"/>
          </p:cNvSpPr>
          <p:nvPr/>
        </p:nvSpPr>
        <p:spPr bwMode="auto">
          <a:xfrm>
            <a:off x="5070707" y="2761349"/>
            <a:ext cx="9017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201 MHz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Rectangle 42"/>
          <p:cNvSpPr>
            <a:spLocks noChangeArrowheads="1"/>
          </p:cNvSpPr>
          <p:nvPr/>
        </p:nvSpPr>
        <p:spPr bwMode="auto">
          <a:xfrm>
            <a:off x="5070707" y="3121711"/>
            <a:ext cx="9017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151 MHz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Freeform 43"/>
          <p:cNvSpPr>
            <a:spLocks noEditPoints="1"/>
          </p:cNvSpPr>
          <p:nvPr/>
        </p:nvSpPr>
        <p:spPr bwMode="auto">
          <a:xfrm>
            <a:off x="3201516" y="2748202"/>
            <a:ext cx="153987" cy="733425"/>
          </a:xfrm>
          <a:custGeom>
            <a:avLst/>
            <a:gdLst/>
            <a:ahLst/>
            <a:cxnLst>
              <a:cxn ang="0">
                <a:pos x="233" y="333"/>
              </a:cxn>
              <a:cxn ang="0">
                <a:pos x="233" y="1891"/>
              </a:cxn>
              <a:cxn ang="0">
                <a:pos x="200" y="1925"/>
              </a:cxn>
              <a:cxn ang="0">
                <a:pos x="166" y="1891"/>
              </a:cxn>
              <a:cxn ang="0">
                <a:pos x="166" y="333"/>
              </a:cxn>
              <a:cxn ang="0">
                <a:pos x="200" y="300"/>
              </a:cxn>
              <a:cxn ang="0">
                <a:pos x="233" y="333"/>
              </a:cxn>
              <a:cxn ang="0">
                <a:pos x="0" y="400"/>
              </a:cxn>
              <a:cxn ang="0">
                <a:pos x="200" y="0"/>
              </a:cxn>
              <a:cxn ang="0">
                <a:pos x="400" y="400"/>
              </a:cxn>
              <a:cxn ang="0">
                <a:pos x="0" y="400"/>
              </a:cxn>
            </a:cxnLst>
            <a:rect l="0" t="0" r="r" b="b"/>
            <a:pathLst>
              <a:path w="400" h="1925">
                <a:moveTo>
                  <a:pt x="233" y="333"/>
                </a:moveTo>
                <a:lnTo>
                  <a:pt x="233" y="1891"/>
                </a:lnTo>
                <a:cubicBezTo>
                  <a:pt x="233" y="1910"/>
                  <a:pt x="218" y="1925"/>
                  <a:pt x="200" y="1925"/>
                </a:cubicBezTo>
                <a:cubicBezTo>
                  <a:pt x="181" y="1925"/>
                  <a:pt x="166" y="1910"/>
                  <a:pt x="166" y="1891"/>
                </a:cubicBezTo>
                <a:lnTo>
                  <a:pt x="166" y="333"/>
                </a:lnTo>
                <a:cubicBezTo>
                  <a:pt x="166" y="315"/>
                  <a:pt x="181" y="300"/>
                  <a:pt x="200" y="300"/>
                </a:cubicBezTo>
                <a:cubicBezTo>
                  <a:pt x="218" y="300"/>
                  <a:pt x="233" y="315"/>
                  <a:pt x="233" y="333"/>
                </a:cubicBezTo>
                <a:close/>
                <a:moveTo>
                  <a:pt x="0" y="400"/>
                </a:moveTo>
                <a:lnTo>
                  <a:pt x="200" y="0"/>
                </a:lnTo>
                <a:lnTo>
                  <a:pt x="400" y="400"/>
                </a:lnTo>
                <a:lnTo>
                  <a:pt x="0" y="400"/>
                </a:lnTo>
                <a:close/>
              </a:path>
            </a:pathLst>
          </a:custGeom>
          <a:solidFill>
            <a:srgbClr val="000000"/>
          </a:solidFill>
          <a:ln w="4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Freeform 44"/>
          <p:cNvSpPr>
            <a:spLocks noEditPoints="1"/>
          </p:cNvSpPr>
          <p:nvPr/>
        </p:nvSpPr>
        <p:spPr bwMode="auto">
          <a:xfrm>
            <a:off x="3201516" y="4034077"/>
            <a:ext cx="153987" cy="803275"/>
          </a:xfrm>
          <a:custGeom>
            <a:avLst/>
            <a:gdLst/>
            <a:ahLst/>
            <a:cxnLst>
              <a:cxn ang="0">
                <a:pos x="233" y="33"/>
              </a:cxn>
              <a:cxn ang="0">
                <a:pos x="233" y="1775"/>
              </a:cxn>
              <a:cxn ang="0">
                <a:pos x="200" y="1808"/>
              </a:cxn>
              <a:cxn ang="0">
                <a:pos x="166" y="1775"/>
              </a:cxn>
              <a:cxn ang="0">
                <a:pos x="166" y="33"/>
              </a:cxn>
              <a:cxn ang="0">
                <a:pos x="200" y="0"/>
              </a:cxn>
              <a:cxn ang="0">
                <a:pos x="233" y="33"/>
              </a:cxn>
              <a:cxn ang="0">
                <a:pos x="400" y="1708"/>
              </a:cxn>
              <a:cxn ang="0">
                <a:pos x="200" y="2108"/>
              </a:cxn>
              <a:cxn ang="0">
                <a:pos x="0" y="1708"/>
              </a:cxn>
              <a:cxn ang="0">
                <a:pos x="400" y="1708"/>
              </a:cxn>
            </a:cxnLst>
            <a:rect l="0" t="0" r="r" b="b"/>
            <a:pathLst>
              <a:path w="400" h="2108">
                <a:moveTo>
                  <a:pt x="233" y="33"/>
                </a:moveTo>
                <a:lnTo>
                  <a:pt x="233" y="1775"/>
                </a:lnTo>
                <a:cubicBezTo>
                  <a:pt x="233" y="1793"/>
                  <a:pt x="218" y="1808"/>
                  <a:pt x="200" y="1808"/>
                </a:cubicBezTo>
                <a:cubicBezTo>
                  <a:pt x="181" y="1808"/>
                  <a:pt x="166" y="1793"/>
                  <a:pt x="166" y="1775"/>
                </a:cubicBezTo>
                <a:lnTo>
                  <a:pt x="166" y="33"/>
                </a:lnTo>
                <a:cubicBezTo>
                  <a:pt x="166" y="15"/>
                  <a:pt x="181" y="0"/>
                  <a:pt x="200" y="0"/>
                </a:cubicBezTo>
                <a:cubicBezTo>
                  <a:pt x="218" y="0"/>
                  <a:pt x="233" y="15"/>
                  <a:pt x="233" y="33"/>
                </a:cubicBezTo>
                <a:close/>
                <a:moveTo>
                  <a:pt x="400" y="1708"/>
                </a:moveTo>
                <a:lnTo>
                  <a:pt x="200" y="2108"/>
                </a:lnTo>
                <a:lnTo>
                  <a:pt x="0" y="1708"/>
                </a:lnTo>
                <a:lnTo>
                  <a:pt x="400" y="1708"/>
                </a:lnTo>
                <a:close/>
              </a:path>
            </a:pathLst>
          </a:custGeom>
          <a:solidFill>
            <a:srgbClr val="000000"/>
          </a:solidFill>
          <a:ln w="4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Rectangle 45"/>
          <p:cNvSpPr>
            <a:spLocks noChangeArrowheads="1"/>
          </p:cNvSpPr>
          <p:nvPr/>
        </p:nvSpPr>
        <p:spPr bwMode="auto">
          <a:xfrm>
            <a:off x="3182466" y="3521315"/>
            <a:ext cx="2381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D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Rectangle 46"/>
          <p:cNvSpPr>
            <a:spLocks noChangeArrowheads="1"/>
          </p:cNvSpPr>
          <p:nvPr/>
        </p:nvSpPr>
        <p:spPr bwMode="auto">
          <a:xfrm>
            <a:off x="3328516" y="3632440"/>
            <a:ext cx="139700" cy="18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2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Rectangle 47"/>
          <p:cNvSpPr>
            <a:spLocks noChangeArrowheads="1"/>
          </p:cNvSpPr>
          <p:nvPr/>
        </p:nvSpPr>
        <p:spPr bwMode="auto">
          <a:xfrm>
            <a:off x="2950691" y="3772140"/>
            <a:ext cx="7683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852 nm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Line 48"/>
          <p:cNvSpPr>
            <a:spLocks noChangeShapeType="1"/>
          </p:cNvSpPr>
          <p:nvPr/>
        </p:nvSpPr>
        <p:spPr bwMode="auto">
          <a:xfrm>
            <a:off x="2591916" y="4840527"/>
            <a:ext cx="1319212" cy="1588"/>
          </a:xfrm>
          <a:prstGeom prst="line">
            <a:avLst/>
          </a:prstGeom>
          <a:noFill/>
          <a:ln w="12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" name="Rectangle 49"/>
          <p:cNvSpPr>
            <a:spLocks noChangeArrowheads="1"/>
          </p:cNvSpPr>
          <p:nvPr/>
        </p:nvSpPr>
        <p:spPr bwMode="auto">
          <a:xfrm>
            <a:off x="1907704" y="4630977"/>
            <a:ext cx="2016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6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Rectangle 50"/>
          <p:cNvSpPr>
            <a:spLocks noChangeArrowheads="1"/>
          </p:cNvSpPr>
          <p:nvPr/>
        </p:nvSpPr>
        <p:spPr bwMode="auto">
          <a:xfrm>
            <a:off x="2017241" y="4645265"/>
            <a:ext cx="139700" cy="18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2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Rectangle 51"/>
          <p:cNvSpPr>
            <a:spLocks noChangeArrowheads="1"/>
          </p:cNvSpPr>
          <p:nvPr/>
        </p:nvSpPr>
        <p:spPr bwMode="auto">
          <a:xfrm>
            <a:off x="2090266" y="4630977"/>
            <a:ext cx="19526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s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Rectangle 52"/>
          <p:cNvSpPr>
            <a:spLocks noChangeArrowheads="1"/>
          </p:cNvSpPr>
          <p:nvPr/>
        </p:nvSpPr>
        <p:spPr bwMode="auto">
          <a:xfrm>
            <a:off x="2193454" y="4742102"/>
            <a:ext cx="255587" cy="18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1/2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Line 53"/>
          <p:cNvSpPr>
            <a:spLocks noChangeShapeType="1"/>
          </p:cNvSpPr>
          <p:nvPr/>
        </p:nvSpPr>
        <p:spPr bwMode="auto">
          <a:xfrm>
            <a:off x="5072980" y="5381865"/>
            <a:ext cx="1314450" cy="1588"/>
          </a:xfrm>
          <a:prstGeom prst="line">
            <a:avLst/>
          </a:prstGeom>
          <a:noFill/>
          <a:ln w="12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" name="Line 54"/>
          <p:cNvSpPr>
            <a:spLocks noChangeShapeType="1"/>
          </p:cNvSpPr>
          <p:nvPr/>
        </p:nvSpPr>
        <p:spPr bwMode="auto">
          <a:xfrm>
            <a:off x="5072980" y="4208702"/>
            <a:ext cx="1314450" cy="1588"/>
          </a:xfrm>
          <a:prstGeom prst="line">
            <a:avLst/>
          </a:prstGeom>
          <a:noFill/>
          <a:ln w="12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" name="Freeform 59"/>
          <p:cNvSpPr>
            <a:spLocks noEditPoints="1"/>
          </p:cNvSpPr>
          <p:nvPr/>
        </p:nvSpPr>
        <p:spPr bwMode="auto">
          <a:xfrm>
            <a:off x="5727030" y="4208702"/>
            <a:ext cx="152400" cy="454025"/>
          </a:xfrm>
          <a:custGeom>
            <a:avLst/>
            <a:gdLst/>
            <a:ahLst/>
            <a:cxnLst>
              <a:cxn ang="0">
                <a:pos x="83" y="579"/>
              </a:cxn>
              <a:cxn ang="0">
                <a:pos x="83" y="167"/>
              </a:cxn>
              <a:cxn ang="0">
                <a:pos x="100" y="150"/>
              </a:cxn>
              <a:cxn ang="0">
                <a:pos x="116" y="167"/>
              </a:cxn>
              <a:cxn ang="0">
                <a:pos x="116" y="579"/>
              </a:cxn>
              <a:cxn ang="0">
                <a:pos x="100" y="596"/>
              </a:cxn>
              <a:cxn ang="0">
                <a:pos x="83" y="579"/>
              </a:cxn>
              <a:cxn ang="0">
                <a:pos x="0" y="200"/>
              </a:cxn>
              <a:cxn ang="0">
                <a:pos x="100" y="0"/>
              </a:cxn>
              <a:cxn ang="0">
                <a:pos x="200" y="200"/>
              </a:cxn>
              <a:cxn ang="0">
                <a:pos x="0" y="200"/>
              </a:cxn>
            </a:cxnLst>
            <a:rect l="0" t="0" r="r" b="b"/>
            <a:pathLst>
              <a:path w="200" h="596">
                <a:moveTo>
                  <a:pt x="83" y="579"/>
                </a:moveTo>
                <a:lnTo>
                  <a:pt x="83" y="167"/>
                </a:lnTo>
                <a:cubicBezTo>
                  <a:pt x="83" y="158"/>
                  <a:pt x="90" y="150"/>
                  <a:pt x="100" y="150"/>
                </a:cubicBezTo>
                <a:cubicBezTo>
                  <a:pt x="109" y="150"/>
                  <a:pt x="116" y="158"/>
                  <a:pt x="116" y="167"/>
                </a:cubicBezTo>
                <a:lnTo>
                  <a:pt x="116" y="579"/>
                </a:lnTo>
                <a:cubicBezTo>
                  <a:pt x="116" y="589"/>
                  <a:pt x="109" y="596"/>
                  <a:pt x="100" y="596"/>
                </a:cubicBezTo>
                <a:cubicBezTo>
                  <a:pt x="90" y="596"/>
                  <a:pt x="83" y="589"/>
                  <a:pt x="83" y="579"/>
                </a:cubicBezTo>
                <a:close/>
                <a:moveTo>
                  <a:pt x="0" y="200"/>
                </a:moveTo>
                <a:lnTo>
                  <a:pt x="100" y="0"/>
                </a:lnTo>
                <a:lnTo>
                  <a:pt x="200" y="200"/>
                </a:lnTo>
                <a:lnTo>
                  <a:pt x="0" y="200"/>
                </a:lnTo>
                <a:close/>
              </a:path>
            </a:pathLst>
          </a:custGeom>
          <a:solidFill>
            <a:srgbClr val="000000"/>
          </a:solidFill>
          <a:ln w="4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" name="Freeform 60"/>
          <p:cNvSpPr>
            <a:spLocks noEditPoints="1"/>
          </p:cNvSpPr>
          <p:nvPr/>
        </p:nvSpPr>
        <p:spPr bwMode="auto">
          <a:xfrm>
            <a:off x="5727030" y="4929427"/>
            <a:ext cx="152400" cy="452438"/>
          </a:xfrm>
          <a:custGeom>
            <a:avLst/>
            <a:gdLst/>
            <a:ahLst/>
            <a:cxnLst>
              <a:cxn ang="0">
                <a:pos x="116" y="17"/>
              </a:cxn>
              <a:cxn ang="0">
                <a:pos x="116" y="425"/>
              </a:cxn>
              <a:cxn ang="0">
                <a:pos x="100" y="442"/>
              </a:cxn>
              <a:cxn ang="0">
                <a:pos x="83" y="425"/>
              </a:cxn>
              <a:cxn ang="0">
                <a:pos x="83" y="17"/>
              </a:cxn>
              <a:cxn ang="0">
                <a:pos x="100" y="0"/>
              </a:cxn>
              <a:cxn ang="0">
                <a:pos x="116" y="17"/>
              </a:cxn>
              <a:cxn ang="0">
                <a:pos x="200" y="392"/>
              </a:cxn>
              <a:cxn ang="0">
                <a:pos x="100" y="592"/>
              </a:cxn>
              <a:cxn ang="0">
                <a:pos x="0" y="392"/>
              </a:cxn>
              <a:cxn ang="0">
                <a:pos x="200" y="392"/>
              </a:cxn>
            </a:cxnLst>
            <a:rect l="0" t="0" r="r" b="b"/>
            <a:pathLst>
              <a:path w="200" h="592">
                <a:moveTo>
                  <a:pt x="116" y="17"/>
                </a:moveTo>
                <a:lnTo>
                  <a:pt x="116" y="425"/>
                </a:lnTo>
                <a:cubicBezTo>
                  <a:pt x="116" y="434"/>
                  <a:pt x="109" y="442"/>
                  <a:pt x="100" y="442"/>
                </a:cubicBezTo>
                <a:cubicBezTo>
                  <a:pt x="90" y="442"/>
                  <a:pt x="83" y="434"/>
                  <a:pt x="83" y="425"/>
                </a:cubicBezTo>
                <a:lnTo>
                  <a:pt x="83" y="17"/>
                </a:lnTo>
                <a:cubicBezTo>
                  <a:pt x="83" y="8"/>
                  <a:pt x="90" y="0"/>
                  <a:pt x="100" y="0"/>
                </a:cubicBezTo>
                <a:cubicBezTo>
                  <a:pt x="109" y="0"/>
                  <a:pt x="116" y="8"/>
                  <a:pt x="116" y="17"/>
                </a:cubicBezTo>
                <a:close/>
                <a:moveTo>
                  <a:pt x="200" y="392"/>
                </a:moveTo>
                <a:lnTo>
                  <a:pt x="100" y="592"/>
                </a:lnTo>
                <a:lnTo>
                  <a:pt x="0" y="392"/>
                </a:lnTo>
                <a:lnTo>
                  <a:pt x="200" y="392"/>
                </a:lnTo>
                <a:close/>
              </a:path>
            </a:pathLst>
          </a:custGeom>
          <a:solidFill>
            <a:srgbClr val="000000"/>
          </a:solidFill>
          <a:ln w="4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" name="Line 62"/>
          <p:cNvSpPr>
            <a:spLocks noChangeShapeType="1"/>
          </p:cNvSpPr>
          <p:nvPr/>
        </p:nvSpPr>
        <p:spPr bwMode="auto">
          <a:xfrm>
            <a:off x="2591916" y="2748202"/>
            <a:ext cx="1319212" cy="1588"/>
          </a:xfrm>
          <a:prstGeom prst="line">
            <a:avLst/>
          </a:prstGeom>
          <a:noFill/>
          <a:ln w="12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" name="Rectangle 67"/>
          <p:cNvSpPr>
            <a:spLocks noChangeArrowheads="1"/>
          </p:cNvSpPr>
          <p:nvPr/>
        </p:nvSpPr>
        <p:spPr bwMode="auto">
          <a:xfrm>
            <a:off x="1907704" y="2540240"/>
            <a:ext cx="2016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6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4" name="Rectangle 68"/>
          <p:cNvSpPr>
            <a:spLocks noChangeArrowheads="1"/>
          </p:cNvSpPr>
          <p:nvPr/>
        </p:nvSpPr>
        <p:spPr bwMode="auto">
          <a:xfrm>
            <a:off x="2017241" y="2552940"/>
            <a:ext cx="139700" cy="18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2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5" name="Rectangle 69"/>
          <p:cNvSpPr>
            <a:spLocks noChangeArrowheads="1"/>
          </p:cNvSpPr>
          <p:nvPr/>
        </p:nvSpPr>
        <p:spPr bwMode="auto">
          <a:xfrm>
            <a:off x="2090266" y="2540240"/>
            <a:ext cx="2016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p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6" name="Rectangle 70"/>
          <p:cNvSpPr>
            <a:spLocks noChangeArrowheads="1"/>
          </p:cNvSpPr>
          <p:nvPr/>
        </p:nvSpPr>
        <p:spPr bwMode="auto">
          <a:xfrm>
            <a:off x="2199804" y="2651365"/>
            <a:ext cx="255587" cy="18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3/2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7" name="Rectangle 73"/>
          <p:cNvSpPr>
            <a:spLocks noChangeArrowheads="1"/>
          </p:cNvSpPr>
          <p:nvPr/>
        </p:nvSpPr>
        <p:spPr bwMode="auto">
          <a:xfrm>
            <a:off x="6753457" y="1926324"/>
            <a:ext cx="3778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= 5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8" name="Rectangle 75"/>
          <p:cNvSpPr>
            <a:spLocks noChangeArrowheads="1"/>
          </p:cNvSpPr>
          <p:nvPr/>
        </p:nvSpPr>
        <p:spPr bwMode="auto">
          <a:xfrm>
            <a:off x="6656620" y="2518461"/>
            <a:ext cx="5770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9" name="Rectangle 76"/>
          <p:cNvSpPr>
            <a:spLocks noChangeArrowheads="1"/>
          </p:cNvSpPr>
          <p:nvPr/>
        </p:nvSpPr>
        <p:spPr bwMode="auto">
          <a:xfrm>
            <a:off x="6753457" y="2518461"/>
            <a:ext cx="3778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= 4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0" name="Rectangle 78"/>
          <p:cNvSpPr>
            <a:spLocks noChangeArrowheads="1"/>
          </p:cNvSpPr>
          <p:nvPr/>
        </p:nvSpPr>
        <p:spPr bwMode="auto">
          <a:xfrm>
            <a:off x="6656620" y="2956611"/>
            <a:ext cx="5770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1" name="Rectangle 79"/>
          <p:cNvSpPr>
            <a:spLocks noChangeArrowheads="1"/>
          </p:cNvSpPr>
          <p:nvPr/>
        </p:nvSpPr>
        <p:spPr bwMode="auto">
          <a:xfrm>
            <a:off x="6753457" y="2956611"/>
            <a:ext cx="3778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= 3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2" name="Rectangle 81"/>
          <p:cNvSpPr>
            <a:spLocks noChangeArrowheads="1"/>
          </p:cNvSpPr>
          <p:nvPr/>
        </p:nvSpPr>
        <p:spPr bwMode="auto">
          <a:xfrm>
            <a:off x="6656620" y="3250299"/>
            <a:ext cx="5770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3" name="Rectangle 82"/>
          <p:cNvSpPr>
            <a:spLocks noChangeArrowheads="1"/>
          </p:cNvSpPr>
          <p:nvPr/>
        </p:nvSpPr>
        <p:spPr bwMode="auto">
          <a:xfrm>
            <a:off x="6753457" y="3250299"/>
            <a:ext cx="3778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= 2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4" name="Freeform 86"/>
          <p:cNvSpPr>
            <a:spLocks noEditPoints="1"/>
          </p:cNvSpPr>
          <p:nvPr/>
        </p:nvSpPr>
        <p:spPr bwMode="auto">
          <a:xfrm>
            <a:off x="3201516" y="2748202"/>
            <a:ext cx="153987" cy="733425"/>
          </a:xfrm>
          <a:custGeom>
            <a:avLst/>
            <a:gdLst/>
            <a:ahLst/>
            <a:cxnLst>
              <a:cxn ang="0">
                <a:pos x="233" y="333"/>
              </a:cxn>
              <a:cxn ang="0">
                <a:pos x="233" y="1891"/>
              </a:cxn>
              <a:cxn ang="0">
                <a:pos x="200" y="1925"/>
              </a:cxn>
              <a:cxn ang="0">
                <a:pos x="166" y="1891"/>
              </a:cxn>
              <a:cxn ang="0">
                <a:pos x="166" y="333"/>
              </a:cxn>
              <a:cxn ang="0">
                <a:pos x="200" y="300"/>
              </a:cxn>
              <a:cxn ang="0">
                <a:pos x="233" y="333"/>
              </a:cxn>
              <a:cxn ang="0">
                <a:pos x="0" y="400"/>
              </a:cxn>
              <a:cxn ang="0">
                <a:pos x="200" y="0"/>
              </a:cxn>
              <a:cxn ang="0">
                <a:pos x="400" y="400"/>
              </a:cxn>
              <a:cxn ang="0">
                <a:pos x="0" y="400"/>
              </a:cxn>
            </a:cxnLst>
            <a:rect l="0" t="0" r="r" b="b"/>
            <a:pathLst>
              <a:path w="400" h="1925">
                <a:moveTo>
                  <a:pt x="233" y="333"/>
                </a:moveTo>
                <a:lnTo>
                  <a:pt x="233" y="1891"/>
                </a:lnTo>
                <a:cubicBezTo>
                  <a:pt x="233" y="1910"/>
                  <a:pt x="218" y="1925"/>
                  <a:pt x="200" y="1925"/>
                </a:cubicBezTo>
                <a:cubicBezTo>
                  <a:pt x="181" y="1925"/>
                  <a:pt x="166" y="1910"/>
                  <a:pt x="166" y="1891"/>
                </a:cubicBezTo>
                <a:lnTo>
                  <a:pt x="166" y="333"/>
                </a:lnTo>
                <a:cubicBezTo>
                  <a:pt x="166" y="315"/>
                  <a:pt x="181" y="300"/>
                  <a:pt x="200" y="300"/>
                </a:cubicBezTo>
                <a:cubicBezTo>
                  <a:pt x="218" y="300"/>
                  <a:pt x="233" y="315"/>
                  <a:pt x="233" y="333"/>
                </a:cubicBezTo>
                <a:close/>
                <a:moveTo>
                  <a:pt x="0" y="400"/>
                </a:moveTo>
                <a:lnTo>
                  <a:pt x="200" y="0"/>
                </a:lnTo>
                <a:lnTo>
                  <a:pt x="400" y="400"/>
                </a:lnTo>
                <a:lnTo>
                  <a:pt x="0" y="400"/>
                </a:lnTo>
                <a:close/>
              </a:path>
            </a:pathLst>
          </a:custGeom>
          <a:solidFill>
            <a:srgbClr val="000000"/>
          </a:solidFill>
          <a:ln w="4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5" name="Freeform 87"/>
          <p:cNvSpPr>
            <a:spLocks noEditPoints="1"/>
          </p:cNvSpPr>
          <p:nvPr/>
        </p:nvSpPr>
        <p:spPr bwMode="auto">
          <a:xfrm>
            <a:off x="3201516" y="4034077"/>
            <a:ext cx="153987" cy="803275"/>
          </a:xfrm>
          <a:custGeom>
            <a:avLst/>
            <a:gdLst/>
            <a:ahLst/>
            <a:cxnLst>
              <a:cxn ang="0">
                <a:pos x="233" y="33"/>
              </a:cxn>
              <a:cxn ang="0">
                <a:pos x="233" y="1775"/>
              </a:cxn>
              <a:cxn ang="0">
                <a:pos x="200" y="1808"/>
              </a:cxn>
              <a:cxn ang="0">
                <a:pos x="166" y="1775"/>
              </a:cxn>
              <a:cxn ang="0">
                <a:pos x="166" y="33"/>
              </a:cxn>
              <a:cxn ang="0">
                <a:pos x="200" y="0"/>
              </a:cxn>
              <a:cxn ang="0">
                <a:pos x="233" y="33"/>
              </a:cxn>
              <a:cxn ang="0">
                <a:pos x="400" y="1708"/>
              </a:cxn>
              <a:cxn ang="0">
                <a:pos x="200" y="2108"/>
              </a:cxn>
              <a:cxn ang="0">
                <a:pos x="0" y="1708"/>
              </a:cxn>
              <a:cxn ang="0">
                <a:pos x="400" y="1708"/>
              </a:cxn>
            </a:cxnLst>
            <a:rect l="0" t="0" r="r" b="b"/>
            <a:pathLst>
              <a:path w="400" h="2108">
                <a:moveTo>
                  <a:pt x="233" y="33"/>
                </a:moveTo>
                <a:lnTo>
                  <a:pt x="233" y="1775"/>
                </a:lnTo>
                <a:cubicBezTo>
                  <a:pt x="233" y="1793"/>
                  <a:pt x="218" y="1808"/>
                  <a:pt x="200" y="1808"/>
                </a:cubicBezTo>
                <a:cubicBezTo>
                  <a:pt x="181" y="1808"/>
                  <a:pt x="166" y="1793"/>
                  <a:pt x="166" y="1775"/>
                </a:cubicBezTo>
                <a:lnTo>
                  <a:pt x="166" y="33"/>
                </a:lnTo>
                <a:cubicBezTo>
                  <a:pt x="166" y="15"/>
                  <a:pt x="181" y="0"/>
                  <a:pt x="200" y="0"/>
                </a:cubicBezTo>
                <a:cubicBezTo>
                  <a:pt x="218" y="0"/>
                  <a:pt x="233" y="15"/>
                  <a:pt x="233" y="33"/>
                </a:cubicBezTo>
                <a:close/>
                <a:moveTo>
                  <a:pt x="400" y="1708"/>
                </a:moveTo>
                <a:lnTo>
                  <a:pt x="200" y="2108"/>
                </a:lnTo>
                <a:lnTo>
                  <a:pt x="0" y="1708"/>
                </a:lnTo>
                <a:lnTo>
                  <a:pt x="400" y="1708"/>
                </a:lnTo>
                <a:close/>
              </a:path>
            </a:pathLst>
          </a:custGeom>
          <a:solidFill>
            <a:srgbClr val="000000"/>
          </a:solidFill>
          <a:ln w="4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6" name="Rectangle 88"/>
          <p:cNvSpPr>
            <a:spLocks noChangeArrowheads="1"/>
          </p:cNvSpPr>
          <p:nvPr/>
        </p:nvSpPr>
        <p:spPr bwMode="auto">
          <a:xfrm>
            <a:off x="3182466" y="3521315"/>
            <a:ext cx="2381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D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7" name="Rectangle 89"/>
          <p:cNvSpPr>
            <a:spLocks noChangeArrowheads="1"/>
          </p:cNvSpPr>
          <p:nvPr/>
        </p:nvSpPr>
        <p:spPr bwMode="auto">
          <a:xfrm>
            <a:off x="3328516" y="3632440"/>
            <a:ext cx="139700" cy="18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2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8" name="Rectangle 90"/>
          <p:cNvSpPr>
            <a:spLocks noChangeArrowheads="1"/>
          </p:cNvSpPr>
          <p:nvPr/>
        </p:nvSpPr>
        <p:spPr bwMode="auto">
          <a:xfrm>
            <a:off x="2950691" y="3772140"/>
            <a:ext cx="7683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852 nm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9" name="76 Elipse"/>
          <p:cNvSpPr/>
          <p:nvPr/>
        </p:nvSpPr>
        <p:spPr>
          <a:xfrm>
            <a:off x="4355976" y="1484784"/>
            <a:ext cx="3456384" cy="2304256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0" name="77 Elipse"/>
          <p:cNvSpPr/>
          <p:nvPr/>
        </p:nvSpPr>
        <p:spPr>
          <a:xfrm>
            <a:off x="4283967" y="3933055"/>
            <a:ext cx="3595225" cy="1807359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81" name="78 Conector recto"/>
          <p:cNvCxnSpPr>
            <a:stCxn id="62" idx="1"/>
          </p:cNvCxnSpPr>
          <p:nvPr/>
        </p:nvCxnSpPr>
        <p:spPr>
          <a:xfrm flipV="1">
            <a:off x="3911128" y="1988840"/>
            <a:ext cx="732880" cy="7609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79 Conector recto"/>
          <p:cNvCxnSpPr>
            <a:stCxn id="62" idx="1"/>
          </p:cNvCxnSpPr>
          <p:nvPr/>
        </p:nvCxnSpPr>
        <p:spPr>
          <a:xfrm>
            <a:off x="3911128" y="2749790"/>
            <a:ext cx="660872" cy="4631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80 Conector recto"/>
          <p:cNvCxnSpPr/>
          <p:nvPr/>
        </p:nvCxnSpPr>
        <p:spPr>
          <a:xfrm>
            <a:off x="6012160" y="2060848"/>
            <a:ext cx="0" cy="576064"/>
          </a:xfrm>
          <a:prstGeom prst="line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81 Conector recto"/>
          <p:cNvCxnSpPr/>
          <p:nvPr/>
        </p:nvCxnSpPr>
        <p:spPr>
          <a:xfrm>
            <a:off x="6012160" y="2636912"/>
            <a:ext cx="0" cy="432048"/>
          </a:xfrm>
          <a:prstGeom prst="line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82 Conector recto"/>
          <p:cNvCxnSpPr/>
          <p:nvPr/>
        </p:nvCxnSpPr>
        <p:spPr>
          <a:xfrm>
            <a:off x="6012160" y="3068960"/>
            <a:ext cx="0" cy="288032"/>
          </a:xfrm>
          <a:prstGeom prst="line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83 Conector recto"/>
          <p:cNvCxnSpPr/>
          <p:nvPr/>
        </p:nvCxnSpPr>
        <p:spPr>
          <a:xfrm flipV="1">
            <a:off x="3923928" y="4293096"/>
            <a:ext cx="648072" cy="5449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84 Conector recto"/>
          <p:cNvCxnSpPr/>
          <p:nvPr/>
        </p:nvCxnSpPr>
        <p:spPr>
          <a:xfrm>
            <a:off x="3923928" y="4838022"/>
            <a:ext cx="576064" cy="3911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85 CuadroTexto"/>
          <p:cNvSpPr txBox="1"/>
          <p:nvPr/>
        </p:nvSpPr>
        <p:spPr>
          <a:xfrm>
            <a:off x="108621" y="241226"/>
            <a:ext cx="8940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</a:t>
            </a:r>
            <a:r>
              <a:rPr lang="en-US" sz="2400" dirty="0" smtClean="0"/>
              <a:t>yperfine levels of the ground state of the </a:t>
            </a:r>
            <a:r>
              <a:rPr lang="en-US" sz="2400" dirty="0"/>
              <a:t>C</a:t>
            </a:r>
            <a:r>
              <a:rPr lang="en-US" sz="2400" dirty="0" smtClean="0"/>
              <a:t>esium 133 atom</a:t>
            </a:r>
          </a:p>
          <a:p>
            <a:endParaRPr lang="es-MX" sz="2400" dirty="0"/>
          </a:p>
        </p:txBody>
      </p:sp>
      <p:sp>
        <p:nvSpPr>
          <p:cNvPr id="89" name="Rectangle 12"/>
          <p:cNvSpPr>
            <a:spLocks noChangeArrowheads="1"/>
          </p:cNvSpPr>
          <p:nvPr/>
        </p:nvSpPr>
        <p:spPr bwMode="auto">
          <a:xfrm>
            <a:off x="6482089" y="4071790"/>
            <a:ext cx="60942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Ι</a:t>
            </a:r>
            <a:r>
              <a:rPr kumimoji="0" lang="en-US" sz="1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vivo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&gt;</a:t>
            </a:r>
          </a:p>
        </p:txBody>
      </p:sp>
      <p:sp>
        <p:nvSpPr>
          <p:cNvPr id="90" name="CuadroTexto 89"/>
          <p:cNvSpPr txBox="1"/>
          <p:nvPr/>
        </p:nvSpPr>
        <p:spPr>
          <a:xfrm>
            <a:off x="3182466" y="5995419"/>
            <a:ext cx="2591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 smtClean="0"/>
              <a:t>Definition</a:t>
            </a:r>
            <a:r>
              <a:rPr lang="es-ES" dirty="0" smtClean="0"/>
              <a:t> of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unit</a:t>
            </a:r>
            <a:r>
              <a:rPr lang="es-ES" dirty="0" smtClean="0"/>
              <a:t> of time,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second</a:t>
            </a:r>
            <a:endParaRPr lang="es-ES" dirty="0"/>
          </a:p>
        </p:txBody>
      </p:sp>
      <p:cxnSp>
        <p:nvCxnSpPr>
          <p:cNvPr id="92" name="Conector curvado 91"/>
          <p:cNvCxnSpPr/>
          <p:nvPr/>
        </p:nvCxnSpPr>
        <p:spPr>
          <a:xfrm rot="5400000" flipH="1" flipV="1">
            <a:off x="4175769" y="4951670"/>
            <a:ext cx="1081708" cy="1005790"/>
          </a:xfrm>
          <a:prstGeom prst="curvedConnector3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4" name="Imagen 9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2636" y="5816130"/>
            <a:ext cx="1030469" cy="93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819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887" y="5248567"/>
            <a:ext cx="1958900" cy="1109149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660" y="3981844"/>
            <a:ext cx="1960633" cy="111013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660" y="2712807"/>
            <a:ext cx="1960633" cy="1110130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3063187" y="2829724"/>
            <a:ext cx="43408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b="1" dirty="0" err="1" smtClean="0">
                <a:solidFill>
                  <a:srgbClr val="FFC000"/>
                </a:solidFill>
              </a:rPr>
              <a:t>Rainer</a:t>
            </a:r>
            <a:r>
              <a:rPr lang="es-ES_tradnl" sz="1600" b="1" dirty="0" smtClean="0">
                <a:solidFill>
                  <a:srgbClr val="FFC000"/>
                </a:solidFill>
              </a:rPr>
              <a:t> </a:t>
            </a:r>
            <a:r>
              <a:rPr lang="es-ES_tradnl" sz="1600" b="1" dirty="0" err="1" smtClean="0">
                <a:solidFill>
                  <a:srgbClr val="FFC000"/>
                </a:solidFill>
              </a:rPr>
              <a:t>Weiss</a:t>
            </a:r>
            <a:endParaRPr lang="es-ES_tradnl" sz="1600" b="1" dirty="0" smtClean="0">
              <a:solidFill>
                <a:srgbClr val="FFC000"/>
              </a:solidFill>
            </a:endParaRPr>
          </a:p>
          <a:p>
            <a:r>
              <a:rPr lang="es-ES_tradnl" sz="12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"</a:t>
            </a:r>
            <a:r>
              <a:rPr lang="es-ES_tradnl" sz="1200" b="1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Space</a:t>
            </a:r>
            <a:r>
              <a:rPr lang="es-ES_tradnl" sz="12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es-ES_tradnl" sz="1200" b="1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is</a:t>
            </a:r>
            <a:r>
              <a:rPr lang="es-ES_tradnl" sz="12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es-ES_tradnl" sz="1200" b="1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enormously</a:t>
            </a:r>
            <a:r>
              <a:rPr lang="es-ES_tradnl" sz="12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es-ES_tradnl" sz="1200" b="1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stiff</a:t>
            </a:r>
            <a:r>
              <a:rPr lang="es-ES_tradnl" sz="12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. </a:t>
            </a:r>
            <a:r>
              <a:rPr lang="es-ES_tradnl" sz="1200" b="1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You</a:t>
            </a:r>
            <a:r>
              <a:rPr lang="es-ES_tradnl" sz="12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es-ES_tradnl" sz="1200" b="1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can't</a:t>
            </a:r>
            <a:r>
              <a:rPr lang="es-ES_tradnl" sz="12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es-ES_tradnl" sz="1200" b="1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squish</a:t>
            </a:r>
            <a:r>
              <a:rPr lang="es-ES_tradnl" sz="12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es-ES_tradnl" sz="1200" b="1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it</a:t>
            </a:r>
            <a:r>
              <a:rPr lang="es-ES_tradnl" sz="12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.”</a:t>
            </a:r>
          </a:p>
          <a:p>
            <a:r>
              <a:rPr lang="es-ES_tradnl" sz="1200" dirty="0">
                <a:solidFill>
                  <a:schemeClr val="bg1"/>
                </a:solidFill>
              </a:rPr>
              <a:t>Massachusetts </a:t>
            </a:r>
            <a:r>
              <a:rPr lang="es-ES_tradnl" sz="1200" dirty="0" err="1">
                <a:solidFill>
                  <a:schemeClr val="bg1"/>
                </a:solidFill>
              </a:rPr>
              <a:t>Institute</a:t>
            </a:r>
            <a:r>
              <a:rPr lang="es-ES_tradnl" sz="1200" dirty="0">
                <a:solidFill>
                  <a:schemeClr val="bg1"/>
                </a:solidFill>
              </a:rPr>
              <a:t> of </a:t>
            </a:r>
            <a:r>
              <a:rPr lang="es-ES_tradnl" sz="1200" dirty="0" err="1">
                <a:solidFill>
                  <a:schemeClr val="bg1"/>
                </a:solidFill>
              </a:rPr>
              <a:t>Technology</a:t>
            </a:r>
            <a:r>
              <a:rPr lang="es-ES_tradnl" sz="1200" dirty="0">
                <a:solidFill>
                  <a:schemeClr val="bg1"/>
                </a:solidFill>
              </a:rPr>
              <a:t> (MIT), Cambridge, MA, USA</a:t>
            </a:r>
            <a:endParaRPr lang="es-ES_tradnl" sz="1200" b="1" dirty="0">
              <a:solidFill>
                <a:schemeClr val="bg1"/>
              </a:solidFill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3063187" y="4182966"/>
            <a:ext cx="43904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b="1" dirty="0">
                <a:solidFill>
                  <a:srgbClr val="FFC000"/>
                </a:solidFill>
              </a:rPr>
              <a:t>Kip S. </a:t>
            </a:r>
            <a:r>
              <a:rPr lang="es-ES_tradnl" sz="1600" b="1" dirty="0" err="1">
                <a:solidFill>
                  <a:srgbClr val="FFC000"/>
                </a:solidFill>
              </a:rPr>
              <a:t>Thorne</a:t>
            </a:r>
            <a:endParaRPr lang="es-ES_tradnl" sz="1600" b="1" dirty="0" smtClean="0">
              <a:solidFill>
                <a:srgbClr val="FFC000"/>
              </a:solidFill>
            </a:endParaRPr>
          </a:p>
          <a:p>
            <a:r>
              <a:rPr lang="es-ES_tradnl" sz="12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"</a:t>
            </a:r>
            <a:r>
              <a:rPr lang="es-ES_tradnl" sz="1200" b="1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Huge</a:t>
            </a:r>
            <a:r>
              <a:rPr lang="es-ES_tradnl" sz="12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es-ES_tradnl" sz="1200" b="1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discoveries</a:t>
            </a:r>
            <a:r>
              <a:rPr lang="es-ES_tradnl" sz="12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are </a:t>
            </a:r>
            <a:r>
              <a:rPr lang="es-ES_tradnl" sz="1200" b="1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really</a:t>
            </a:r>
            <a:r>
              <a:rPr lang="es-ES_tradnl" sz="12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es-ES_tradnl" sz="1200" b="1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the</a:t>
            </a:r>
            <a:r>
              <a:rPr lang="es-ES_tradnl" sz="12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es-ES_tradnl" sz="1200" b="1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result</a:t>
            </a:r>
            <a:r>
              <a:rPr lang="es-ES_tradnl" sz="12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of </a:t>
            </a:r>
            <a:r>
              <a:rPr lang="es-ES_tradnl" sz="1200" b="1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giant</a:t>
            </a:r>
            <a:r>
              <a:rPr lang="es-ES_tradnl" sz="12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es-ES_tradnl" sz="1200" b="1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collaborations</a:t>
            </a:r>
            <a:r>
              <a:rPr lang="es-ES_tradnl" sz="12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"</a:t>
            </a:r>
          </a:p>
          <a:p>
            <a:r>
              <a:rPr lang="es-ES_tradnl" sz="1200" dirty="0">
                <a:solidFill>
                  <a:schemeClr val="bg1"/>
                </a:solidFill>
              </a:rPr>
              <a:t>California </a:t>
            </a:r>
            <a:r>
              <a:rPr lang="es-ES_tradnl" sz="1200" dirty="0" err="1">
                <a:solidFill>
                  <a:schemeClr val="bg1"/>
                </a:solidFill>
              </a:rPr>
              <a:t>Institute</a:t>
            </a:r>
            <a:r>
              <a:rPr lang="es-ES_tradnl" sz="1200" dirty="0">
                <a:solidFill>
                  <a:schemeClr val="bg1"/>
                </a:solidFill>
              </a:rPr>
              <a:t> of </a:t>
            </a:r>
            <a:r>
              <a:rPr lang="es-ES_tradnl" sz="1200" dirty="0" err="1">
                <a:solidFill>
                  <a:schemeClr val="bg1"/>
                </a:solidFill>
              </a:rPr>
              <a:t>Technology</a:t>
            </a:r>
            <a:r>
              <a:rPr lang="es-ES_tradnl" sz="1200" dirty="0">
                <a:solidFill>
                  <a:schemeClr val="bg1"/>
                </a:solidFill>
              </a:rPr>
              <a:t> (</a:t>
            </a:r>
            <a:r>
              <a:rPr lang="es-ES_tradnl" sz="1200" dirty="0" err="1">
                <a:solidFill>
                  <a:schemeClr val="bg1"/>
                </a:solidFill>
              </a:rPr>
              <a:t>Caltech</a:t>
            </a:r>
            <a:r>
              <a:rPr lang="es-ES_tradnl" sz="1200" dirty="0">
                <a:solidFill>
                  <a:schemeClr val="bg1"/>
                </a:solidFill>
              </a:rPr>
              <a:t>), Pasadena, CA, USA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3127852" y="5479975"/>
            <a:ext cx="517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b="1" dirty="0">
                <a:solidFill>
                  <a:srgbClr val="FFC000"/>
                </a:solidFill>
              </a:rPr>
              <a:t>Barry C. </a:t>
            </a:r>
            <a:r>
              <a:rPr lang="es-ES_tradnl" sz="1600" b="1" dirty="0" err="1">
                <a:solidFill>
                  <a:srgbClr val="FFC000"/>
                </a:solidFill>
              </a:rPr>
              <a:t>Barish</a:t>
            </a:r>
            <a:endParaRPr lang="es-ES_tradnl" sz="1600" b="1" dirty="0" smtClean="0">
              <a:solidFill>
                <a:srgbClr val="FFC000"/>
              </a:solidFill>
            </a:endParaRPr>
          </a:p>
          <a:p>
            <a:r>
              <a:rPr lang="es-ES_tradnl" sz="12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"</a:t>
            </a:r>
            <a:r>
              <a:rPr lang="es-ES_tradnl" sz="1200" b="1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The</a:t>
            </a:r>
            <a:r>
              <a:rPr lang="es-ES_tradnl" sz="12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actual </a:t>
            </a:r>
            <a:r>
              <a:rPr lang="es-ES_tradnl" sz="1200" b="1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size</a:t>
            </a:r>
            <a:r>
              <a:rPr lang="es-ES_tradnl" sz="12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of </a:t>
            </a:r>
            <a:r>
              <a:rPr lang="es-ES_tradnl" sz="1200" b="1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the</a:t>
            </a:r>
            <a:r>
              <a:rPr lang="es-ES_tradnl" sz="12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es-ES_tradnl" sz="1200" b="1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signal</a:t>
            </a:r>
            <a:r>
              <a:rPr lang="es-ES_tradnl" sz="12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es-ES_tradnl" sz="1200" b="1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was</a:t>
            </a:r>
            <a:r>
              <a:rPr lang="es-ES_tradnl" sz="12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es-ES_tradnl" sz="1200" b="1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about</a:t>
            </a:r>
            <a:r>
              <a:rPr lang="es-ES_tradnl" sz="12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es-ES_tradnl" sz="1200" b="1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one</a:t>
            </a:r>
            <a:r>
              <a:rPr lang="es-ES_tradnl" sz="12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es-ES_tradnl" sz="1200" b="1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thousandth</a:t>
            </a:r>
            <a:r>
              <a:rPr lang="es-ES_tradnl" sz="12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es-ES_tradnl" sz="1200" b="1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the</a:t>
            </a:r>
            <a:r>
              <a:rPr lang="es-ES_tradnl" sz="12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es-ES_tradnl" sz="1200" b="1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size</a:t>
            </a:r>
            <a:r>
              <a:rPr lang="es-ES_tradnl" sz="12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of a </a:t>
            </a:r>
            <a:r>
              <a:rPr lang="es-ES_tradnl" sz="1200" b="1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proton</a:t>
            </a:r>
            <a:r>
              <a:rPr lang="es-ES_tradnl" sz="12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!"</a:t>
            </a:r>
          </a:p>
          <a:p>
            <a:r>
              <a:rPr lang="es-ES_tradnl" sz="1200" dirty="0">
                <a:solidFill>
                  <a:schemeClr val="bg1"/>
                </a:solidFill>
              </a:rPr>
              <a:t>California </a:t>
            </a:r>
            <a:r>
              <a:rPr lang="es-ES_tradnl" sz="1200" dirty="0" err="1">
                <a:solidFill>
                  <a:schemeClr val="bg1"/>
                </a:solidFill>
              </a:rPr>
              <a:t>Institute</a:t>
            </a:r>
            <a:r>
              <a:rPr lang="es-ES_tradnl" sz="1200" dirty="0">
                <a:solidFill>
                  <a:schemeClr val="bg1"/>
                </a:solidFill>
              </a:rPr>
              <a:t> of </a:t>
            </a:r>
            <a:r>
              <a:rPr lang="es-ES_tradnl" sz="1200" dirty="0" err="1">
                <a:solidFill>
                  <a:schemeClr val="bg1"/>
                </a:solidFill>
              </a:rPr>
              <a:t>Technology</a:t>
            </a:r>
            <a:r>
              <a:rPr lang="es-ES_tradnl" sz="1200" dirty="0">
                <a:solidFill>
                  <a:schemeClr val="bg1"/>
                </a:solidFill>
              </a:rPr>
              <a:t> (</a:t>
            </a:r>
            <a:r>
              <a:rPr lang="es-ES_tradnl" sz="1200" dirty="0" err="1">
                <a:solidFill>
                  <a:schemeClr val="bg1"/>
                </a:solidFill>
              </a:rPr>
              <a:t>Caltech</a:t>
            </a:r>
            <a:r>
              <a:rPr lang="es-ES_tradnl" sz="1200" dirty="0">
                <a:solidFill>
                  <a:schemeClr val="bg1"/>
                </a:solidFill>
              </a:rPr>
              <a:t>), Pasadena, CA, USA</a:t>
            </a: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64332"/>
            <a:ext cx="9144000" cy="227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704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MX"/>
          </a:p>
        </p:txBody>
      </p:sp>
      <p:sp>
        <p:nvSpPr>
          <p:cNvPr id="39939" name="Text Box 68"/>
          <p:cNvSpPr txBox="1">
            <a:spLocks noChangeArrowheads="1"/>
          </p:cNvSpPr>
          <p:nvPr/>
        </p:nvSpPr>
        <p:spPr bwMode="auto">
          <a:xfrm>
            <a:off x="1702267" y="195590"/>
            <a:ext cx="5638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1" lang="es-ES_tradnl" sz="2800" dirty="0" smtClean="0">
                <a:solidFill>
                  <a:schemeClr val="bg1"/>
                </a:solidFill>
              </a:rPr>
              <a:t>Cs-133 </a:t>
            </a:r>
            <a:r>
              <a:rPr kumimoji="1" lang="es-ES_tradnl" sz="2800" dirty="0" err="1" smtClean="0">
                <a:solidFill>
                  <a:schemeClr val="bg1"/>
                </a:solidFill>
              </a:rPr>
              <a:t>Optical</a:t>
            </a:r>
            <a:r>
              <a:rPr kumimoji="1" lang="es-ES_tradnl" sz="2800" dirty="0" smtClean="0">
                <a:solidFill>
                  <a:schemeClr val="bg1"/>
                </a:solidFill>
              </a:rPr>
              <a:t> </a:t>
            </a:r>
            <a:r>
              <a:rPr kumimoji="1" lang="es-ES_tradnl" sz="2800" dirty="0" err="1" smtClean="0">
                <a:solidFill>
                  <a:schemeClr val="bg1"/>
                </a:solidFill>
              </a:rPr>
              <a:t>transitions</a:t>
            </a:r>
            <a:r>
              <a:rPr kumimoji="1" lang="es-ES_tradnl" sz="2800" dirty="0" smtClean="0">
                <a:solidFill>
                  <a:schemeClr val="bg1"/>
                </a:solidFill>
              </a:rPr>
              <a:t> </a:t>
            </a:r>
            <a:r>
              <a:rPr kumimoji="1" lang="es-ES_tradnl" sz="2800" dirty="0" err="1" smtClean="0">
                <a:solidFill>
                  <a:schemeClr val="bg1"/>
                </a:solidFill>
              </a:rPr>
              <a:t>for</a:t>
            </a:r>
            <a:r>
              <a:rPr kumimoji="1" lang="es-ES_tradnl" sz="2800" dirty="0" smtClean="0">
                <a:solidFill>
                  <a:schemeClr val="bg1"/>
                </a:solidFill>
              </a:rPr>
              <a:t> </a:t>
            </a:r>
            <a:r>
              <a:rPr kumimoji="1" lang="es-ES_tradnl" sz="2800" dirty="0" err="1" smtClean="0">
                <a:solidFill>
                  <a:schemeClr val="bg1"/>
                </a:solidFill>
              </a:rPr>
              <a:t>cooling</a:t>
            </a:r>
            <a:r>
              <a:rPr kumimoji="1" lang="es-ES_tradnl" sz="2800" dirty="0" smtClean="0">
                <a:solidFill>
                  <a:schemeClr val="bg1"/>
                </a:solidFill>
              </a:rPr>
              <a:t> </a:t>
            </a:r>
            <a:endParaRPr kumimoji="1" lang="es-ES" sz="2800" dirty="0">
              <a:solidFill>
                <a:schemeClr val="bg1"/>
              </a:solidFill>
            </a:endParaRPr>
          </a:p>
        </p:txBody>
      </p:sp>
      <p:grpSp>
        <p:nvGrpSpPr>
          <p:cNvPr id="39940" name="Group 95"/>
          <p:cNvGrpSpPr>
            <a:grpSpLocks/>
          </p:cNvGrpSpPr>
          <p:nvPr/>
        </p:nvGrpSpPr>
        <p:grpSpPr bwMode="auto">
          <a:xfrm>
            <a:off x="527050" y="990600"/>
            <a:ext cx="7735888" cy="5486400"/>
            <a:chOff x="332" y="624"/>
            <a:chExt cx="4873" cy="3456"/>
          </a:xfrm>
        </p:grpSpPr>
        <p:grpSp>
          <p:nvGrpSpPr>
            <p:cNvPr id="39941" name="Group 4"/>
            <p:cNvGrpSpPr>
              <a:grpSpLocks/>
            </p:cNvGrpSpPr>
            <p:nvPr/>
          </p:nvGrpSpPr>
          <p:grpSpPr bwMode="auto">
            <a:xfrm>
              <a:off x="607" y="1550"/>
              <a:ext cx="833" cy="2091"/>
              <a:chOff x="607" y="1550"/>
              <a:chExt cx="833" cy="2091"/>
            </a:xfrm>
          </p:grpSpPr>
          <p:sp>
            <p:nvSpPr>
              <p:cNvPr id="40022" name="Text Box 5"/>
              <p:cNvSpPr txBox="1">
                <a:spLocks noChangeArrowheads="1"/>
              </p:cNvSpPr>
              <p:nvPr/>
            </p:nvSpPr>
            <p:spPr bwMode="auto">
              <a:xfrm>
                <a:off x="720" y="3408"/>
                <a:ext cx="658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l"/>
                <a:r>
                  <a:rPr lang="es-ES_tradnl" sz="1800" dirty="0" smtClean="0">
                    <a:solidFill>
                      <a:schemeClr val="bg1"/>
                    </a:solidFill>
                  </a:rPr>
                  <a:t>Coulomb</a:t>
                </a:r>
                <a:endParaRPr lang="es-ES_tradnl" sz="2400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40023" name="Group 6"/>
              <p:cNvGrpSpPr>
                <a:grpSpLocks/>
              </p:cNvGrpSpPr>
              <p:nvPr/>
            </p:nvGrpSpPr>
            <p:grpSpPr bwMode="auto">
              <a:xfrm>
                <a:off x="607" y="1550"/>
                <a:ext cx="833" cy="1474"/>
                <a:chOff x="607" y="1550"/>
                <a:chExt cx="833" cy="1474"/>
              </a:xfrm>
            </p:grpSpPr>
            <p:sp>
              <p:nvSpPr>
                <p:cNvPr id="40024" name="Line 7"/>
                <p:cNvSpPr>
                  <a:spLocks noChangeShapeType="1"/>
                </p:cNvSpPr>
                <p:nvPr/>
              </p:nvSpPr>
              <p:spPr bwMode="auto">
                <a:xfrm>
                  <a:off x="912" y="3024"/>
                  <a:ext cx="528" cy="0"/>
                </a:xfrm>
                <a:prstGeom prst="line">
                  <a:avLst/>
                </a:prstGeom>
                <a:noFill/>
                <a:ln w="12700">
                  <a:solidFill>
                    <a:schemeClr val="bg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0025" name="Line 8"/>
                <p:cNvSpPr>
                  <a:spLocks noChangeShapeType="1"/>
                </p:cNvSpPr>
                <p:nvPr/>
              </p:nvSpPr>
              <p:spPr bwMode="auto">
                <a:xfrm flipH="1">
                  <a:off x="912" y="1680"/>
                  <a:ext cx="528" cy="0"/>
                </a:xfrm>
                <a:prstGeom prst="line">
                  <a:avLst/>
                </a:prstGeom>
                <a:noFill/>
                <a:ln w="12700">
                  <a:solidFill>
                    <a:schemeClr val="bg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0026" name="Text Box 9"/>
                <p:cNvSpPr txBox="1">
                  <a:spLocks noChangeArrowheads="1"/>
                </p:cNvSpPr>
                <p:nvPr/>
              </p:nvSpPr>
              <p:spPr bwMode="auto">
                <a:xfrm rot="-5490892">
                  <a:off x="720" y="2298"/>
                  <a:ext cx="595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pPr algn="l" eaLnBrk="1" hangingPunct="1">
                    <a:spcBef>
                      <a:spcPct val="50000"/>
                    </a:spcBef>
                  </a:pPr>
                  <a:r>
                    <a:rPr lang="es-ES_tradnl" sz="1800">
                      <a:solidFill>
                        <a:schemeClr val="bg1"/>
                      </a:solidFill>
                      <a:sym typeface="Symbol" charset="0"/>
                    </a:rPr>
                    <a:t>850nm</a:t>
                  </a:r>
                  <a:endParaRPr lang="es-ES_tradnl" sz="24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027" name="Line 10"/>
                <p:cNvSpPr>
                  <a:spLocks noChangeShapeType="1"/>
                </p:cNvSpPr>
                <p:nvPr/>
              </p:nvSpPr>
              <p:spPr bwMode="auto">
                <a:xfrm>
                  <a:off x="1152" y="1680"/>
                  <a:ext cx="0" cy="1344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 type="triangle" w="med" len="med"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0028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607" y="1550"/>
                  <a:ext cx="116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pPr algn="l" eaLnBrk="1" hangingPunct="1">
                    <a:spcBef>
                      <a:spcPct val="50000"/>
                    </a:spcBef>
                  </a:pPr>
                  <a:endParaRPr lang="es-ES_tradnl" sz="240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39942" name="Group 12"/>
            <p:cNvGrpSpPr>
              <a:grpSpLocks/>
            </p:cNvGrpSpPr>
            <p:nvPr/>
          </p:nvGrpSpPr>
          <p:grpSpPr bwMode="auto">
            <a:xfrm>
              <a:off x="2109" y="624"/>
              <a:ext cx="1871" cy="3024"/>
              <a:chOff x="2109" y="624"/>
              <a:chExt cx="1871" cy="3024"/>
            </a:xfrm>
          </p:grpSpPr>
          <p:sp>
            <p:nvSpPr>
              <p:cNvPr id="39988" name="Text Box 13"/>
              <p:cNvSpPr txBox="1">
                <a:spLocks noChangeArrowheads="1"/>
              </p:cNvSpPr>
              <p:nvPr/>
            </p:nvSpPr>
            <p:spPr bwMode="auto">
              <a:xfrm>
                <a:off x="2636" y="3408"/>
                <a:ext cx="698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l"/>
                <a:r>
                  <a:rPr lang="es-ES_tradnl" sz="1800" dirty="0" smtClean="0">
                    <a:solidFill>
                      <a:schemeClr val="bg1"/>
                    </a:solidFill>
                  </a:rPr>
                  <a:t>Spin-Spin</a:t>
                </a:r>
                <a:endParaRPr lang="es-ES_tradnl" sz="2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9989" name="Text Box 14"/>
              <p:cNvSpPr txBox="1">
                <a:spLocks noChangeArrowheads="1"/>
              </p:cNvSpPr>
              <p:nvPr/>
            </p:nvSpPr>
            <p:spPr bwMode="auto">
              <a:xfrm>
                <a:off x="2784" y="2895"/>
                <a:ext cx="1196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l"/>
                <a:r>
                  <a:rPr lang="es-ES_tradnl" sz="1800" b="1">
                    <a:solidFill>
                      <a:schemeClr val="bg1"/>
                    </a:solidFill>
                  </a:rPr>
                  <a:t>9.192631770 GHz</a:t>
                </a:r>
              </a:p>
            </p:txBody>
          </p:sp>
          <p:grpSp>
            <p:nvGrpSpPr>
              <p:cNvPr id="39990" name="Group 15"/>
              <p:cNvGrpSpPr>
                <a:grpSpLocks/>
              </p:cNvGrpSpPr>
              <p:nvPr/>
            </p:nvGrpSpPr>
            <p:grpSpPr bwMode="auto">
              <a:xfrm>
                <a:off x="2196" y="624"/>
                <a:ext cx="1392" cy="2640"/>
                <a:chOff x="2196" y="624"/>
                <a:chExt cx="1392" cy="2640"/>
              </a:xfrm>
            </p:grpSpPr>
            <p:sp>
              <p:nvSpPr>
                <p:cNvPr id="39992" name="Line 16"/>
                <p:cNvSpPr>
                  <a:spLocks noChangeShapeType="1"/>
                </p:cNvSpPr>
                <p:nvPr/>
              </p:nvSpPr>
              <p:spPr bwMode="auto">
                <a:xfrm>
                  <a:off x="2784" y="2784"/>
                  <a:ext cx="0" cy="44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 type="triangle" w="med" len="med"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39993" name="Line 17"/>
                <p:cNvSpPr>
                  <a:spLocks noChangeShapeType="1"/>
                </p:cNvSpPr>
                <p:nvPr/>
              </p:nvSpPr>
              <p:spPr bwMode="auto">
                <a:xfrm flipV="1">
                  <a:off x="2196" y="1152"/>
                  <a:ext cx="240" cy="144"/>
                </a:xfrm>
                <a:prstGeom prst="line">
                  <a:avLst/>
                </a:prstGeom>
                <a:noFill/>
                <a:ln w="12700">
                  <a:solidFill>
                    <a:schemeClr val="bg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39994" name="Line 18"/>
                <p:cNvSpPr>
                  <a:spLocks noChangeShapeType="1"/>
                </p:cNvSpPr>
                <p:nvPr/>
              </p:nvSpPr>
              <p:spPr bwMode="auto">
                <a:xfrm>
                  <a:off x="2196" y="1296"/>
                  <a:ext cx="240" cy="48"/>
                </a:xfrm>
                <a:prstGeom prst="line">
                  <a:avLst/>
                </a:prstGeom>
                <a:noFill/>
                <a:ln w="12700">
                  <a:solidFill>
                    <a:schemeClr val="bg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39995" name="Line 19"/>
                <p:cNvSpPr>
                  <a:spLocks noChangeShapeType="1"/>
                </p:cNvSpPr>
                <p:nvPr/>
              </p:nvSpPr>
              <p:spPr bwMode="auto">
                <a:xfrm flipV="1">
                  <a:off x="2196" y="960"/>
                  <a:ext cx="240" cy="336"/>
                </a:xfrm>
                <a:prstGeom prst="line">
                  <a:avLst/>
                </a:prstGeom>
                <a:noFill/>
                <a:ln w="12700">
                  <a:solidFill>
                    <a:schemeClr val="bg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39996" name="Line 20"/>
                <p:cNvSpPr>
                  <a:spLocks noChangeShapeType="1"/>
                </p:cNvSpPr>
                <p:nvPr/>
              </p:nvSpPr>
              <p:spPr bwMode="auto">
                <a:xfrm>
                  <a:off x="2196" y="1296"/>
                  <a:ext cx="240" cy="240"/>
                </a:xfrm>
                <a:prstGeom prst="line">
                  <a:avLst/>
                </a:prstGeom>
                <a:noFill/>
                <a:ln w="12700">
                  <a:solidFill>
                    <a:schemeClr val="bg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39997" name="Line 21"/>
                <p:cNvSpPr>
                  <a:spLocks noChangeShapeType="1"/>
                </p:cNvSpPr>
                <p:nvPr/>
              </p:nvSpPr>
              <p:spPr bwMode="auto">
                <a:xfrm flipV="1">
                  <a:off x="2196" y="2784"/>
                  <a:ext cx="192" cy="240"/>
                </a:xfrm>
                <a:prstGeom prst="line">
                  <a:avLst/>
                </a:prstGeom>
                <a:noFill/>
                <a:ln w="12700">
                  <a:solidFill>
                    <a:schemeClr val="bg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39998" name="Line 22"/>
                <p:cNvSpPr>
                  <a:spLocks noChangeShapeType="1"/>
                </p:cNvSpPr>
                <p:nvPr/>
              </p:nvSpPr>
              <p:spPr bwMode="auto">
                <a:xfrm>
                  <a:off x="2196" y="3024"/>
                  <a:ext cx="240" cy="192"/>
                </a:xfrm>
                <a:prstGeom prst="line">
                  <a:avLst/>
                </a:prstGeom>
                <a:noFill/>
                <a:ln w="12700">
                  <a:solidFill>
                    <a:schemeClr val="bg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39999" name="Line 23"/>
                <p:cNvSpPr>
                  <a:spLocks noChangeShapeType="1"/>
                </p:cNvSpPr>
                <p:nvPr/>
              </p:nvSpPr>
              <p:spPr bwMode="auto">
                <a:xfrm>
                  <a:off x="2436" y="960"/>
                  <a:ext cx="1104" cy="0"/>
                </a:xfrm>
                <a:prstGeom prst="line">
                  <a:avLst/>
                </a:prstGeom>
                <a:noFill/>
                <a:ln w="12700">
                  <a:solidFill>
                    <a:schemeClr val="bg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0000" name="Line 24"/>
                <p:cNvSpPr>
                  <a:spLocks noChangeShapeType="1"/>
                </p:cNvSpPr>
                <p:nvPr/>
              </p:nvSpPr>
              <p:spPr bwMode="auto">
                <a:xfrm>
                  <a:off x="2436" y="1152"/>
                  <a:ext cx="1104" cy="0"/>
                </a:xfrm>
                <a:prstGeom prst="line">
                  <a:avLst/>
                </a:prstGeom>
                <a:noFill/>
                <a:ln w="12700">
                  <a:solidFill>
                    <a:schemeClr val="bg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0001" name="Line 25"/>
                <p:cNvSpPr>
                  <a:spLocks noChangeShapeType="1"/>
                </p:cNvSpPr>
                <p:nvPr/>
              </p:nvSpPr>
              <p:spPr bwMode="auto">
                <a:xfrm>
                  <a:off x="2436" y="1344"/>
                  <a:ext cx="1104" cy="0"/>
                </a:xfrm>
                <a:prstGeom prst="line">
                  <a:avLst/>
                </a:prstGeom>
                <a:noFill/>
                <a:ln w="12700">
                  <a:solidFill>
                    <a:schemeClr val="bg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0002" name="Line 26"/>
                <p:cNvSpPr>
                  <a:spLocks noChangeShapeType="1"/>
                </p:cNvSpPr>
                <p:nvPr/>
              </p:nvSpPr>
              <p:spPr bwMode="auto">
                <a:xfrm>
                  <a:off x="2436" y="1536"/>
                  <a:ext cx="1104" cy="0"/>
                </a:xfrm>
                <a:prstGeom prst="line">
                  <a:avLst/>
                </a:prstGeom>
                <a:noFill/>
                <a:ln w="12700">
                  <a:solidFill>
                    <a:schemeClr val="bg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0003" name="Line 27"/>
                <p:cNvSpPr>
                  <a:spLocks noChangeShapeType="1"/>
                </p:cNvSpPr>
                <p:nvPr/>
              </p:nvSpPr>
              <p:spPr bwMode="auto">
                <a:xfrm>
                  <a:off x="2388" y="2784"/>
                  <a:ext cx="1200" cy="0"/>
                </a:xfrm>
                <a:prstGeom prst="line">
                  <a:avLst/>
                </a:prstGeom>
                <a:noFill/>
                <a:ln w="12700">
                  <a:solidFill>
                    <a:schemeClr val="bg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0004" name="Line 28"/>
                <p:cNvSpPr>
                  <a:spLocks noChangeShapeType="1"/>
                </p:cNvSpPr>
                <p:nvPr/>
              </p:nvSpPr>
              <p:spPr bwMode="auto">
                <a:xfrm>
                  <a:off x="2436" y="3216"/>
                  <a:ext cx="1152" cy="0"/>
                </a:xfrm>
                <a:prstGeom prst="line">
                  <a:avLst/>
                </a:prstGeom>
                <a:noFill/>
                <a:ln w="12700">
                  <a:solidFill>
                    <a:schemeClr val="bg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0005" name="Line 29"/>
                <p:cNvSpPr>
                  <a:spLocks noChangeShapeType="1"/>
                </p:cNvSpPr>
                <p:nvPr/>
              </p:nvSpPr>
              <p:spPr bwMode="auto">
                <a:xfrm>
                  <a:off x="2388" y="1776"/>
                  <a:ext cx="1200" cy="0"/>
                </a:xfrm>
                <a:prstGeom prst="line">
                  <a:avLst/>
                </a:prstGeom>
                <a:noFill/>
                <a:ln w="12700">
                  <a:solidFill>
                    <a:schemeClr val="bg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0006" name="Line 30"/>
                <p:cNvSpPr>
                  <a:spLocks noChangeShapeType="1"/>
                </p:cNvSpPr>
                <p:nvPr/>
              </p:nvSpPr>
              <p:spPr bwMode="auto">
                <a:xfrm>
                  <a:off x="2388" y="2160"/>
                  <a:ext cx="1200" cy="0"/>
                </a:xfrm>
                <a:prstGeom prst="line">
                  <a:avLst/>
                </a:prstGeom>
                <a:noFill/>
                <a:ln w="12700">
                  <a:solidFill>
                    <a:schemeClr val="bg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0007" name="Line 31"/>
                <p:cNvSpPr>
                  <a:spLocks noChangeShapeType="1"/>
                </p:cNvSpPr>
                <p:nvPr/>
              </p:nvSpPr>
              <p:spPr bwMode="auto">
                <a:xfrm flipV="1">
                  <a:off x="2196" y="1776"/>
                  <a:ext cx="192" cy="192"/>
                </a:xfrm>
                <a:prstGeom prst="line">
                  <a:avLst/>
                </a:prstGeom>
                <a:noFill/>
                <a:ln w="12700">
                  <a:solidFill>
                    <a:schemeClr val="bg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0008" name="Line 32"/>
                <p:cNvSpPr>
                  <a:spLocks noChangeShapeType="1"/>
                </p:cNvSpPr>
                <p:nvPr/>
              </p:nvSpPr>
              <p:spPr bwMode="auto">
                <a:xfrm>
                  <a:off x="2196" y="1968"/>
                  <a:ext cx="192" cy="192"/>
                </a:xfrm>
                <a:prstGeom prst="line">
                  <a:avLst/>
                </a:prstGeom>
                <a:noFill/>
                <a:ln w="12700">
                  <a:solidFill>
                    <a:schemeClr val="bg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0009" name="Text Box 33"/>
                <p:cNvSpPr txBox="1">
                  <a:spLocks noChangeArrowheads="1"/>
                </p:cNvSpPr>
                <p:nvPr/>
              </p:nvSpPr>
              <p:spPr bwMode="auto">
                <a:xfrm>
                  <a:off x="2436" y="768"/>
                  <a:ext cx="366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pPr algn="l"/>
                  <a:r>
                    <a:rPr lang="es-ES_tradnl" sz="1600">
                      <a:solidFill>
                        <a:schemeClr val="bg1"/>
                      </a:solidFill>
                    </a:rPr>
                    <a:t>F’=5</a:t>
                  </a:r>
                  <a:endParaRPr lang="es-ES_tradnl" sz="24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010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2436" y="960"/>
                  <a:ext cx="366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pPr algn="l"/>
                  <a:r>
                    <a:rPr lang="es-ES_tradnl" sz="1600">
                      <a:solidFill>
                        <a:schemeClr val="bg1"/>
                      </a:solidFill>
                    </a:rPr>
                    <a:t>F’=4</a:t>
                  </a:r>
                  <a:endParaRPr lang="es-ES_tradnl" sz="24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011" name="Text Box 35"/>
                <p:cNvSpPr txBox="1">
                  <a:spLocks noChangeArrowheads="1"/>
                </p:cNvSpPr>
                <p:nvPr/>
              </p:nvSpPr>
              <p:spPr bwMode="auto">
                <a:xfrm>
                  <a:off x="2436" y="1152"/>
                  <a:ext cx="366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pPr algn="l"/>
                  <a:r>
                    <a:rPr lang="es-ES_tradnl" sz="1600">
                      <a:solidFill>
                        <a:schemeClr val="bg1"/>
                      </a:solidFill>
                    </a:rPr>
                    <a:t>F’=3</a:t>
                  </a:r>
                  <a:endParaRPr lang="es-ES_tradnl" sz="24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012" name="Text Box 36"/>
                <p:cNvSpPr txBox="1">
                  <a:spLocks noChangeArrowheads="1"/>
                </p:cNvSpPr>
                <p:nvPr/>
              </p:nvSpPr>
              <p:spPr bwMode="auto">
                <a:xfrm>
                  <a:off x="2436" y="1344"/>
                  <a:ext cx="366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pPr algn="l"/>
                  <a:r>
                    <a:rPr lang="es-ES_tradnl" sz="1600">
                      <a:solidFill>
                        <a:schemeClr val="bg1"/>
                      </a:solidFill>
                    </a:rPr>
                    <a:t>F’=2</a:t>
                  </a:r>
                  <a:endParaRPr lang="es-ES_tradnl" sz="24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013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2436" y="1584"/>
                  <a:ext cx="366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pPr algn="l"/>
                  <a:r>
                    <a:rPr lang="es-ES_tradnl" sz="1600">
                      <a:solidFill>
                        <a:schemeClr val="bg1"/>
                      </a:solidFill>
                    </a:rPr>
                    <a:t>F’=4</a:t>
                  </a:r>
                  <a:endParaRPr lang="es-ES_tradnl" sz="24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014" name="Text Box 38"/>
                <p:cNvSpPr txBox="1">
                  <a:spLocks noChangeArrowheads="1"/>
                </p:cNvSpPr>
                <p:nvPr/>
              </p:nvSpPr>
              <p:spPr bwMode="auto">
                <a:xfrm>
                  <a:off x="2436" y="1920"/>
                  <a:ext cx="366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pPr algn="l"/>
                  <a:r>
                    <a:rPr lang="es-ES_tradnl" sz="1600">
                      <a:solidFill>
                        <a:schemeClr val="bg1"/>
                      </a:solidFill>
                    </a:rPr>
                    <a:t>F’=3</a:t>
                  </a:r>
                  <a:endParaRPr lang="es-ES_tradnl" sz="24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015" name="Text Box 39"/>
                <p:cNvSpPr txBox="1">
                  <a:spLocks noChangeArrowheads="1"/>
                </p:cNvSpPr>
                <p:nvPr/>
              </p:nvSpPr>
              <p:spPr bwMode="auto">
                <a:xfrm>
                  <a:off x="2388" y="2544"/>
                  <a:ext cx="366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pPr algn="l"/>
                  <a:r>
                    <a:rPr lang="es-ES_tradnl" sz="1600">
                      <a:solidFill>
                        <a:schemeClr val="bg1"/>
                      </a:solidFill>
                    </a:rPr>
                    <a:t>F’=4</a:t>
                  </a:r>
                  <a:endParaRPr lang="es-ES_tradnl" sz="24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016" name="Text Box 40"/>
                <p:cNvSpPr txBox="1">
                  <a:spLocks noChangeArrowheads="1"/>
                </p:cNvSpPr>
                <p:nvPr/>
              </p:nvSpPr>
              <p:spPr bwMode="auto">
                <a:xfrm>
                  <a:off x="2388" y="3024"/>
                  <a:ext cx="366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pPr algn="l"/>
                  <a:r>
                    <a:rPr lang="es-ES_tradnl" sz="1600">
                      <a:solidFill>
                        <a:schemeClr val="bg1"/>
                      </a:solidFill>
                    </a:rPr>
                    <a:t>F’=3</a:t>
                  </a:r>
                  <a:endParaRPr lang="es-ES_tradnl" sz="24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017" name="Line 41"/>
                <p:cNvSpPr>
                  <a:spLocks noChangeShapeType="1"/>
                </p:cNvSpPr>
                <p:nvPr/>
              </p:nvSpPr>
              <p:spPr bwMode="auto">
                <a:xfrm>
                  <a:off x="2196" y="624"/>
                  <a:ext cx="12" cy="2640"/>
                </a:xfrm>
                <a:prstGeom prst="line">
                  <a:avLst/>
                </a:prstGeom>
                <a:noFill/>
                <a:ln w="12700">
                  <a:solidFill>
                    <a:schemeClr val="bg1"/>
                  </a:solidFill>
                  <a:prstDash val="dash"/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0018" name="Text Box 42"/>
                <p:cNvSpPr txBox="1">
                  <a:spLocks noChangeArrowheads="1"/>
                </p:cNvSpPr>
                <p:nvPr/>
              </p:nvSpPr>
              <p:spPr bwMode="auto">
                <a:xfrm>
                  <a:off x="3088" y="980"/>
                  <a:ext cx="457" cy="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pPr algn="l" eaLnBrk="1" hangingPunct="1">
                    <a:spcBef>
                      <a:spcPct val="50000"/>
                    </a:spcBef>
                  </a:pPr>
                  <a:r>
                    <a:rPr lang="es-ES_tradnl" sz="1200">
                      <a:solidFill>
                        <a:schemeClr val="bg1"/>
                      </a:solidFill>
                    </a:rPr>
                    <a:t>251MHz</a:t>
                  </a:r>
                  <a:endParaRPr lang="es-ES_tradnl" sz="24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019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3064" y="1156"/>
                  <a:ext cx="457" cy="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pPr algn="l" eaLnBrk="1" hangingPunct="1">
                    <a:spcBef>
                      <a:spcPct val="50000"/>
                    </a:spcBef>
                  </a:pPr>
                  <a:r>
                    <a:rPr lang="es-ES_tradnl" sz="1200">
                      <a:solidFill>
                        <a:schemeClr val="bg1"/>
                      </a:solidFill>
                    </a:rPr>
                    <a:t>200MHz</a:t>
                  </a:r>
                  <a:endParaRPr lang="es-ES_tradnl" sz="24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020" name="Text Box 44"/>
                <p:cNvSpPr txBox="1">
                  <a:spLocks noChangeArrowheads="1"/>
                </p:cNvSpPr>
                <p:nvPr/>
              </p:nvSpPr>
              <p:spPr bwMode="auto">
                <a:xfrm>
                  <a:off x="3084" y="1356"/>
                  <a:ext cx="457" cy="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pPr algn="l" eaLnBrk="1" hangingPunct="1">
                    <a:spcBef>
                      <a:spcPct val="50000"/>
                    </a:spcBef>
                  </a:pPr>
                  <a:r>
                    <a:rPr lang="es-ES_tradnl" sz="1200">
                      <a:solidFill>
                        <a:schemeClr val="bg1"/>
                      </a:solidFill>
                    </a:rPr>
                    <a:t>150MHz</a:t>
                  </a:r>
                  <a:endParaRPr lang="es-ES_tradnl" sz="24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021" name="Text Box 45"/>
                <p:cNvSpPr txBox="1">
                  <a:spLocks noChangeArrowheads="1"/>
                </p:cNvSpPr>
                <p:nvPr/>
              </p:nvSpPr>
              <p:spPr bwMode="auto">
                <a:xfrm>
                  <a:off x="3008" y="1910"/>
                  <a:ext cx="473" cy="1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pPr algn="l" eaLnBrk="1" hangingPunct="1">
                    <a:spcBef>
                      <a:spcPct val="50000"/>
                    </a:spcBef>
                  </a:pPr>
                  <a:r>
                    <a:rPr lang="es-ES_tradnl" sz="1100">
                      <a:solidFill>
                        <a:schemeClr val="bg1"/>
                      </a:solidFill>
                    </a:rPr>
                    <a:t>1167MHz</a:t>
                  </a:r>
                </a:p>
              </p:txBody>
            </p:sp>
          </p:grpSp>
          <p:sp>
            <p:nvSpPr>
              <p:cNvPr id="39991" name="Text Box 46"/>
              <p:cNvSpPr txBox="1">
                <a:spLocks noChangeArrowheads="1"/>
              </p:cNvSpPr>
              <p:nvPr/>
            </p:nvSpPr>
            <p:spPr bwMode="auto">
              <a:xfrm>
                <a:off x="2109" y="3360"/>
                <a:ext cx="24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s-MX" sz="2400" b="1" dirty="0">
                    <a:solidFill>
                      <a:schemeClr val="bg1"/>
                    </a:solidFill>
                  </a:rPr>
                  <a:t>+</a:t>
                </a:r>
                <a:endParaRPr lang="es-ES" sz="2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9943" name="Group 47"/>
            <p:cNvGrpSpPr>
              <a:grpSpLocks/>
            </p:cNvGrpSpPr>
            <p:nvPr/>
          </p:nvGrpSpPr>
          <p:grpSpPr bwMode="auto">
            <a:xfrm>
              <a:off x="3502" y="624"/>
              <a:ext cx="1440" cy="3024"/>
              <a:chOff x="3502" y="624"/>
              <a:chExt cx="1440" cy="3024"/>
            </a:xfrm>
          </p:grpSpPr>
          <p:sp>
            <p:nvSpPr>
              <p:cNvPr id="39968" name="Text Box 48"/>
              <p:cNvSpPr txBox="1">
                <a:spLocks noChangeArrowheads="1"/>
              </p:cNvSpPr>
              <p:nvPr/>
            </p:nvSpPr>
            <p:spPr bwMode="auto">
              <a:xfrm>
                <a:off x="3766" y="3408"/>
                <a:ext cx="974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l"/>
                <a:r>
                  <a:rPr lang="es-ES_tradnl" sz="1800" dirty="0" err="1" smtClean="0">
                    <a:solidFill>
                      <a:schemeClr val="bg1"/>
                    </a:solidFill>
                  </a:rPr>
                  <a:t>Zeeman</a:t>
                </a:r>
                <a:r>
                  <a:rPr lang="es-ES_tradnl" sz="1800" dirty="0" smtClean="0">
                    <a:solidFill>
                      <a:schemeClr val="bg1"/>
                    </a:solidFill>
                  </a:rPr>
                  <a:t> </a:t>
                </a:r>
                <a:r>
                  <a:rPr lang="es-ES_tradnl" sz="1800" dirty="0" err="1" smtClean="0">
                    <a:solidFill>
                      <a:schemeClr val="bg1"/>
                    </a:solidFill>
                  </a:rPr>
                  <a:t>Effect</a:t>
                </a:r>
                <a:endParaRPr lang="es-ES_tradnl" sz="2400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39969" name="Group 49"/>
              <p:cNvGrpSpPr>
                <a:grpSpLocks/>
              </p:cNvGrpSpPr>
              <p:nvPr/>
            </p:nvGrpSpPr>
            <p:grpSpPr bwMode="auto">
              <a:xfrm>
                <a:off x="3540" y="624"/>
                <a:ext cx="1402" cy="2736"/>
                <a:chOff x="3540" y="624"/>
                <a:chExt cx="1402" cy="2736"/>
              </a:xfrm>
            </p:grpSpPr>
            <p:sp>
              <p:nvSpPr>
                <p:cNvPr id="39971" name="AutoShape 50" descr="Horizontal clara"/>
                <p:cNvSpPr>
                  <a:spLocks noChangeArrowheads="1"/>
                </p:cNvSpPr>
                <p:nvPr/>
              </p:nvSpPr>
              <p:spPr bwMode="auto">
                <a:xfrm rot="-5298919">
                  <a:off x="3612" y="792"/>
                  <a:ext cx="144" cy="288"/>
                </a:xfrm>
                <a:prstGeom prst="triangle">
                  <a:avLst>
                    <a:gd name="adj" fmla="val 37412"/>
                  </a:avLst>
                </a:prstGeom>
                <a:pattFill prst="ltHorz">
                  <a:fgClr>
                    <a:schemeClr val="accent1"/>
                  </a:fgClr>
                  <a:bgClr>
                    <a:srgbClr val="FFFFFF"/>
                  </a:bgClr>
                </a:patt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s-MX"/>
                </a:p>
              </p:txBody>
            </p:sp>
            <p:sp>
              <p:nvSpPr>
                <p:cNvPr id="39972" name="AutoShape 51" descr="Horizontal oscura"/>
                <p:cNvSpPr>
                  <a:spLocks noChangeArrowheads="1"/>
                </p:cNvSpPr>
                <p:nvPr/>
              </p:nvSpPr>
              <p:spPr bwMode="auto">
                <a:xfrm rot="-5298919">
                  <a:off x="3612" y="1368"/>
                  <a:ext cx="144" cy="288"/>
                </a:xfrm>
                <a:prstGeom prst="triangle">
                  <a:avLst>
                    <a:gd name="adj" fmla="val 31856"/>
                  </a:avLst>
                </a:prstGeom>
                <a:pattFill prst="dkHorz">
                  <a:fgClr>
                    <a:schemeClr val="accent1"/>
                  </a:fgClr>
                  <a:bgClr>
                    <a:srgbClr val="FFFFFF"/>
                  </a:bgClr>
                </a:patt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s-MX"/>
                </a:p>
              </p:txBody>
            </p:sp>
            <p:sp>
              <p:nvSpPr>
                <p:cNvPr id="39973" name="AutoShape 52" descr="Horizontal oscura"/>
                <p:cNvSpPr>
                  <a:spLocks noChangeArrowheads="1"/>
                </p:cNvSpPr>
                <p:nvPr/>
              </p:nvSpPr>
              <p:spPr bwMode="auto">
                <a:xfrm rot="-5298919">
                  <a:off x="3636" y="1008"/>
                  <a:ext cx="96" cy="288"/>
                </a:xfrm>
                <a:prstGeom prst="triangle">
                  <a:avLst>
                    <a:gd name="adj" fmla="val 31856"/>
                  </a:avLst>
                </a:prstGeom>
                <a:pattFill prst="dkHorz">
                  <a:fgClr>
                    <a:schemeClr val="accent1"/>
                  </a:fgClr>
                  <a:bgClr>
                    <a:srgbClr val="FFFFFF"/>
                  </a:bgClr>
                </a:patt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s-MX"/>
                </a:p>
              </p:txBody>
            </p:sp>
            <p:sp>
              <p:nvSpPr>
                <p:cNvPr id="39974" name="AutoShape 53" descr="Horizontal oscura"/>
                <p:cNvSpPr>
                  <a:spLocks noChangeArrowheads="1"/>
                </p:cNvSpPr>
                <p:nvPr/>
              </p:nvSpPr>
              <p:spPr bwMode="auto">
                <a:xfrm rot="-5298919">
                  <a:off x="3612" y="1176"/>
                  <a:ext cx="144" cy="288"/>
                </a:xfrm>
                <a:prstGeom prst="triangle">
                  <a:avLst>
                    <a:gd name="adj" fmla="val 31856"/>
                  </a:avLst>
                </a:prstGeom>
                <a:pattFill prst="dkHorz">
                  <a:fgClr>
                    <a:schemeClr val="accent1"/>
                  </a:fgClr>
                  <a:bgClr>
                    <a:srgbClr val="FFFFFF"/>
                  </a:bgClr>
                </a:patt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s-MX"/>
                </a:p>
              </p:txBody>
            </p:sp>
            <p:sp>
              <p:nvSpPr>
                <p:cNvPr id="39975" name="AutoShape 54" descr="Horizontal oscura"/>
                <p:cNvSpPr>
                  <a:spLocks noChangeArrowheads="1"/>
                </p:cNvSpPr>
                <p:nvPr/>
              </p:nvSpPr>
              <p:spPr bwMode="auto">
                <a:xfrm rot="-5298919">
                  <a:off x="3612" y="2616"/>
                  <a:ext cx="144" cy="288"/>
                </a:xfrm>
                <a:prstGeom prst="triangle">
                  <a:avLst>
                    <a:gd name="adj" fmla="val 31856"/>
                  </a:avLst>
                </a:prstGeom>
                <a:pattFill prst="dkHorz">
                  <a:fgClr>
                    <a:schemeClr val="accent1"/>
                  </a:fgClr>
                  <a:bgClr>
                    <a:srgbClr val="FFFFFF"/>
                  </a:bgClr>
                </a:patt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s-MX"/>
                </a:p>
              </p:txBody>
            </p:sp>
            <p:sp>
              <p:nvSpPr>
                <p:cNvPr id="39976" name="AutoShape 55" descr="Horizontal oscura"/>
                <p:cNvSpPr>
                  <a:spLocks noChangeArrowheads="1"/>
                </p:cNvSpPr>
                <p:nvPr/>
              </p:nvSpPr>
              <p:spPr bwMode="auto">
                <a:xfrm rot="-5298919">
                  <a:off x="3612" y="3048"/>
                  <a:ext cx="144" cy="288"/>
                </a:xfrm>
                <a:prstGeom prst="triangle">
                  <a:avLst>
                    <a:gd name="adj" fmla="val 31856"/>
                  </a:avLst>
                </a:prstGeom>
                <a:pattFill prst="dkHorz">
                  <a:fgClr>
                    <a:schemeClr val="accent1"/>
                  </a:fgClr>
                  <a:bgClr>
                    <a:srgbClr val="FFFFFF"/>
                  </a:bgClr>
                </a:patt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s-MX"/>
                </a:p>
              </p:txBody>
            </p:sp>
            <p:sp>
              <p:nvSpPr>
                <p:cNvPr id="39977" name="AutoShape 56" descr="Horizontal oscura"/>
                <p:cNvSpPr>
                  <a:spLocks noChangeArrowheads="1"/>
                </p:cNvSpPr>
                <p:nvPr/>
              </p:nvSpPr>
              <p:spPr bwMode="auto">
                <a:xfrm rot="-5298919">
                  <a:off x="3612" y="1608"/>
                  <a:ext cx="144" cy="288"/>
                </a:xfrm>
                <a:prstGeom prst="triangle">
                  <a:avLst>
                    <a:gd name="adj" fmla="val 31856"/>
                  </a:avLst>
                </a:prstGeom>
                <a:pattFill prst="dkHorz">
                  <a:fgClr>
                    <a:schemeClr val="accent1"/>
                  </a:fgClr>
                  <a:bgClr>
                    <a:srgbClr val="FFFFFF"/>
                  </a:bgClr>
                </a:patt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s-MX"/>
                </a:p>
              </p:txBody>
            </p:sp>
            <p:sp>
              <p:nvSpPr>
                <p:cNvPr id="39978" name="AutoShape 57" descr="Horizontal oscura"/>
                <p:cNvSpPr>
                  <a:spLocks noChangeArrowheads="1"/>
                </p:cNvSpPr>
                <p:nvPr/>
              </p:nvSpPr>
              <p:spPr bwMode="auto">
                <a:xfrm rot="-5298919">
                  <a:off x="3612" y="1992"/>
                  <a:ext cx="144" cy="288"/>
                </a:xfrm>
                <a:prstGeom prst="triangle">
                  <a:avLst>
                    <a:gd name="adj" fmla="val 31856"/>
                  </a:avLst>
                </a:prstGeom>
                <a:pattFill prst="dkHorz">
                  <a:fgClr>
                    <a:schemeClr val="accent1"/>
                  </a:fgClr>
                  <a:bgClr>
                    <a:srgbClr val="FFFFFF"/>
                  </a:bgClr>
                </a:patt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s-MX"/>
                </a:p>
              </p:txBody>
            </p:sp>
            <p:sp>
              <p:nvSpPr>
                <p:cNvPr id="39979" name="Text Box 58"/>
                <p:cNvSpPr txBox="1">
                  <a:spLocks noChangeArrowheads="1"/>
                </p:cNvSpPr>
                <p:nvPr/>
              </p:nvSpPr>
              <p:spPr bwMode="auto">
                <a:xfrm>
                  <a:off x="3780" y="816"/>
                  <a:ext cx="1066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pPr algn="l"/>
                  <a:r>
                    <a:rPr lang="es-ES_tradnl" sz="1600" dirty="0">
                      <a:solidFill>
                        <a:schemeClr val="bg1"/>
                      </a:solidFill>
                    </a:rPr>
                    <a:t>11 </a:t>
                  </a:r>
                  <a:r>
                    <a:rPr lang="es-ES_tradnl" sz="1600" dirty="0" err="1" smtClean="0">
                      <a:solidFill>
                        <a:schemeClr val="bg1"/>
                      </a:solidFill>
                    </a:rPr>
                    <a:t>sublevels</a:t>
                  </a:r>
                  <a:endParaRPr lang="es-ES_tradnl" sz="24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980" name="Text Box 59"/>
                <p:cNvSpPr txBox="1">
                  <a:spLocks noChangeArrowheads="1"/>
                </p:cNvSpPr>
                <p:nvPr/>
              </p:nvSpPr>
              <p:spPr bwMode="auto">
                <a:xfrm>
                  <a:off x="3828" y="1008"/>
                  <a:ext cx="1066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r>
                    <a:rPr lang="es-ES_tradnl" sz="1600" dirty="0">
                      <a:solidFill>
                        <a:schemeClr val="bg1"/>
                      </a:solidFill>
                    </a:rPr>
                    <a:t> 9 </a:t>
                  </a:r>
                  <a:r>
                    <a:rPr lang="es-ES_tradnl" sz="1600" dirty="0" err="1" smtClean="0">
                      <a:solidFill>
                        <a:schemeClr val="bg1"/>
                      </a:solidFill>
                    </a:rPr>
                    <a:t>sublevels</a:t>
                  </a:r>
                  <a:endParaRPr lang="es-ES_tradnl" sz="24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981" name="Text Box 60"/>
                <p:cNvSpPr txBox="1">
                  <a:spLocks noChangeArrowheads="1"/>
                </p:cNvSpPr>
                <p:nvPr/>
              </p:nvSpPr>
              <p:spPr bwMode="auto">
                <a:xfrm>
                  <a:off x="3876" y="1200"/>
                  <a:ext cx="1066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r>
                    <a:rPr lang="es-ES_tradnl" sz="1600" dirty="0">
                      <a:solidFill>
                        <a:schemeClr val="bg1"/>
                      </a:solidFill>
                    </a:rPr>
                    <a:t>7 </a:t>
                  </a:r>
                  <a:r>
                    <a:rPr lang="es-ES_tradnl" sz="1600" dirty="0" err="1">
                      <a:solidFill>
                        <a:schemeClr val="bg1"/>
                      </a:solidFill>
                    </a:rPr>
                    <a:t>sublevels</a:t>
                  </a:r>
                  <a:endParaRPr lang="es-ES_tradnl" sz="24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982" name="Text Box 61"/>
                <p:cNvSpPr txBox="1">
                  <a:spLocks noChangeArrowheads="1"/>
                </p:cNvSpPr>
                <p:nvPr/>
              </p:nvSpPr>
              <p:spPr bwMode="auto">
                <a:xfrm>
                  <a:off x="3876" y="1392"/>
                  <a:ext cx="1066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r>
                    <a:rPr lang="es-ES_tradnl" sz="1600" dirty="0">
                      <a:solidFill>
                        <a:schemeClr val="bg1"/>
                      </a:solidFill>
                    </a:rPr>
                    <a:t>5 </a:t>
                  </a:r>
                  <a:r>
                    <a:rPr lang="es-ES_tradnl" sz="1600" dirty="0" err="1">
                      <a:solidFill>
                        <a:schemeClr val="bg1"/>
                      </a:solidFill>
                    </a:rPr>
                    <a:t>sublevels</a:t>
                  </a:r>
                  <a:endParaRPr lang="es-ES_tradnl" sz="24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983" name="Text Box 62"/>
                <p:cNvSpPr txBox="1">
                  <a:spLocks noChangeArrowheads="1"/>
                </p:cNvSpPr>
                <p:nvPr/>
              </p:nvSpPr>
              <p:spPr bwMode="auto">
                <a:xfrm>
                  <a:off x="3876" y="1632"/>
                  <a:ext cx="1066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r>
                    <a:rPr lang="es-ES_tradnl" sz="1600" dirty="0">
                      <a:solidFill>
                        <a:schemeClr val="bg1"/>
                      </a:solidFill>
                    </a:rPr>
                    <a:t>9 </a:t>
                  </a:r>
                  <a:r>
                    <a:rPr lang="es-ES_tradnl" sz="1600" dirty="0" err="1">
                      <a:solidFill>
                        <a:schemeClr val="bg1"/>
                      </a:solidFill>
                    </a:rPr>
                    <a:t>sublevels</a:t>
                  </a:r>
                  <a:endParaRPr lang="es-ES_tradnl" sz="24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984" name="Text Box 63"/>
                <p:cNvSpPr txBox="1">
                  <a:spLocks noChangeArrowheads="1"/>
                </p:cNvSpPr>
                <p:nvPr/>
              </p:nvSpPr>
              <p:spPr bwMode="auto">
                <a:xfrm>
                  <a:off x="3876" y="2016"/>
                  <a:ext cx="1066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r>
                    <a:rPr lang="es-ES_tradnl" sz="1600" dirty="0">
                      <a:solidFill>
                        <a:schemeClr val="bg1"/>
                      </a:solidFill>
                    </a:rPr>
                    <a:t>7 </a:t>
                  </a:r>
                  <a:r>
                    <a:rPr lang="es-ES_tradnl" sz="1600" dirty="0" err="1">
                      <a:solidFill>
                        <a:schemeClr val="bg1"/>
                      </a:solidFill>
                    </a:rPr>
                    <a:t>sublevels</a:t>
                  </a:r>
                  <a:endParaRPr lang="es-ES_tradnl" sz="24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985" name="Text Box 64"/>
                <p:cNvSpPr txBox="1">
                  <a:spLocks noChangeArrowheads="1"/>
                </p:cNvSpPr>
                <p:nvPr/>
              </p:nvSpPr>
              <p:spPr bwMode="auto">
                <a:xfrm>
                  <a:off x="3876" y="2640"/>
                  <a:ext cx="1066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r>
                    <a:rPr lang="es-ES_tradnl" sz="1600" dirty="0">
                      <a:solidFill>
                        <a:schemeClr val="bg1"/>
                      </a:solidFill>
                    </a:rPr>
                    <a:t>9 </a:t>
                  </a:r>
                  <a:r>
                    <a:rPr lang="es-ES_tradnl" sz="1600" dirty="0" err="1">
                      <a:solidFill>
                        <a:schemeClr val="bg1"/>
                      </a:solidFill>
                    </a:rPr>
                    <a:t>sublevels</a:t>
                  </a:r>
                  <a:endParaRPr lang="es-ES_tradnl" sz="24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986" name="Text Box 65"/>
                <p:cNvSpPr txBox="1">
                  <a:spLocks noChangeArrowheads="1"/>
                </p:cNvSpPr>
                <p:nvPr/>
              </p:nvSpPr>
              <p:spPr bwMode="auto">
                <a:xfrm>
                  <a:off x="3876" y="3072"/>
                  <a:ext cx="1066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r>
                    <a:rPr lang="es-ES_tradnl" sz="1600" dirty="0">
                      <a:solidFill>
                        <a:schemeClr val="bg1"/>
                      </a:solidFill>
                    </a:rPr>
                    <a:t>7 </a:t>
                  </a:r>
                  <a:r>
                    <a:rPr lang="es-ES_tradnl" sz="1600" dirty="0" err="1">
                      <a:solidFill>
                        <a:schemeClr val="bg1"/>
                      </a:solidFill>
                    </a:rPr>
                    <a:t>sublevels</a:t>
                  </a:r>
                  <a:endParaRPr lang="es-ES_tradnl" sz="24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987" name="Line 66"/>
                <p:cNvSpPr>
                  <a:spLocks noChangeShapeType="1"/>
                </p:cNvSpPr>
                <p:nvPr/>
              </p:nvSpPr>
              <p:spPr bwMode="auto">
                <a:xfrm>
                  <a:off x="3588" y="624"/>
                  <a:ext cx="12" cy="2736"/>
                </a:xfrm>
                <a:prstGeom prst="line">
                  <a:avLst/>
                </a:prstGeom>
                <a:noFill/>
                <a:ln w="12700">
                  <a:solidFill>
                    <a:schemeClr val="bg1"/>
                  </a:solidFill>
                  <a:prstDash val="dash"/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sp>
            <p:nvSpPr>
              <p:cNvPr id="39970" name="Text Box 67"/>
              <p:cNvSpPr txBox="1">
                <a:spLocks noChangeArrowheads="1"/>
              </p:cNvSpPr>
              <p:nvPr/>
            </p:nvSpPr>
            <p:spPr bwMode="auto">
              <a:xfrm>
                <a:off x="3502" y="3360"/>
                <a:ext cx="24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s-MX" sz="2400" b="1" dirty="0">
                    <a:solidFill>
                      <a:schemeClr val="bg1"/>
                    </a:solidFill>
                  </a:rPr>
                  <a:t>+</a:t>
                </a:r>
                <a:endParaRPr lang="es-ES" sz="24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9944" name="AutoShape 69"/>
            <p:cNvSpPr>
              <a:spLocks noChangeArrowheads="1"/>
            </p:cNvSpPr>
            <p:nvPr/>
          </p:nvSpPr>
          <p:spPr bwMode="auto">
            <a:xfrm>
              <a:off x="2016" y="3744"/>
              <a:ext cx="1584" cy="336"/>
            </a:xfrm>
            <a:prstGeom prst="rightArrow">
              <a:avLst>
                <a:gd name="adj1" fmla="val 50000"/>
                <a:gd name="adj2" fmla="val 117857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 eaLnBrk="0" hangingPunct="0"/>
              <a:r>
                <a:rPr lang="es-ES_tradnl" sz="1800" b="1" dirty="0" smtClean="0">
                  <a:solidFill>
                    <a:srgbClr val="050000"/>
                  </a:solidFill>
                </a:rPr>
                <a:t>INTERACTION</a:t>
              </a:r>
              <a:endParaRPr lang="es-ES_tradnl" sz="1800" b="1" dirty="0">
                <a:solidFill>
                  <a:srgbClr val="050000"/>
                </a:solidFill>
              </a:endParaRPr>
            </a:p>
          </p:txBody>
        </p:sp>
        <p:sp>
          <p:nvSpPr>
            <p:cNvPr id="39945" name="AutoShape 70"/>
            <p:cNvSpPr>
              <a:spLocks noChangeArrowheads="1"/>
            </p:cNvSpPr>
            <p:nvPr/>
          </p:nvSpPr>
          <p:spPr bwMode="auto">
            <a:xfrm rot="-5400000">
              <a:off x="-95" y="1920"/>
              <a:ext cx="1190" cy="336"/>
            </a:xfrm>
            <a:prstGeom prst="rightArrow">
              <a:avLst>
                <a:gd name="adj1" fmla="val 50000"/>
                <a:gd name="adj2" fmla="val 88542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 eaLnBrk="0" hangingPunct="0"/>
              <a:r>
                <a:rPr lang="es-ES_tradnl" b="1" dirty="0" smtClean="0">
                  <a:solidFill>
                    <a:srgbClr val="050000"/>
                  </a:solidFill>
                </a:rPr>
                <a:t>ENERGY</a:t>
              </a:r>
              <a:endParaRPr lang="es-ES_tradnl" b="1" dirty="0">
                <a:solidFill>
                  <a:srgbClr val="050000"/>
                </a:solidFill>
              </a:endParaRPr>
            </a:p>
          </p:txBody>
        </p:sp>
        <p:grpSp>
          <p:nvGrpSpPr>
            <p:cNvPr id="39946" name="Group 71"/>
            <p:cNvGrpSpPr>
              <a:grpSpLocks/>
            </p:cNvGrpSpPr>
            <p:nvPr/>
          </p:nvGrpSpPr>
          <p:grpSpPr bwMode="auto">
            <a:xfrm>
              <a:off x="1325" y="624"/>
              <a:ext cx="3880" cy="3024"/>
              <a:chOff x="1325" y="624"/>
              <a:chExt cx="3880" cy="3024"/>
            </a:xfrm>
          </p:grpSpPr>
          <p:grpSp>
            <p:nvGrpSpPr>
              <p:cNvPr id="39950" name="Group 72"/>
              <p:cNvGrpSpPr>
                <a:grpSpLocks/>
              </p:cNvGrpSpPr>
              <p:nvPr/>
            </p:nvGrpSpPr>
            <p:grpSpPr bwMode="auto">
              <a:xfrm>
                <a:off x="1325" y="624"/>
                <a:ext cx="887" cy="3024"/>
                <a:chOff x="1325" y="624"/>
                <a:chExt cx="887" cy="3024"/>
              </a:xfrm>
            </p:grpSpPr>
            <p:sp>
              <p:nvSpPr>
                <p:cNvPr id="39952" name="Line 73"/>
                <p:cNvSpPr>
                  <a:spLocks noChangeShapeType="1"/>
                </p:cNvSpPr>
                <p:nvPr/>
              </p:nvSpPr>
              <p:spPr bwMode="auto">
                <a:xfrm>
                  <a:off x="1536" y="1296"/>
                  <a:ext cx="672" cy="0"/>
                </a:xfrm>
                <a:prstGeom prst="line">
                  <a:avLst/>
                </a:prstGeom>
                <a:noFill/>
                <a:ln w="12700">
                  <a:solidFill>
                    <a:schemeClr val="bg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39953" name="Line 74"/>
                <p:cNvSpPr>
                  <a:spLocks noChangeShapeType="1"/>
                </p:cNvSpPr>
                <p:nvPr/>
              </p:nvSpPr>
              <p:spPr bwMode="auto">
                <a:xfrm>
                  <a:off x="1536" y="1968"/>
                  <a:ext cx="672" cy="0"/>
                </a:xfrm>
                <a:prstGeom prst="line">
                  <a:avLst/>
                </a:prstGeom>
                <a:noFill/>
                <a:ln w="12700">
                  <a:solidFill>
                    <a:schemeClr val="bg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39954" name="Text Box 75"/>
                <p:cNvSpPr txBox="1">
                  <a:spLocks noChangeArrowheads="1"/>
                </p:cNvSpPr>
                <p:nvPr/>
              </p:nvSpPr>
              <p:spPr bwMode="auto">
                <a:xfrm>
                  <a:off x="1474" y="3408"/>
                  <a:ext cx="738" cy="2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pPr algn="l"/>
                  <a:r>
                    <a:rPr lang="es-ES_tradnl" sz="1800" dirty="0" smtClean="0">
                      <a:solidFill>
                        <a:schemeClr val="bg1"/>
                      </a:solidFill>
                    </a:rPr>
                    <a:t>Spin-</a:t>
                  </a:r>
                  <a:r>
                    <a:rPr lang="es-ES_tradnl" sz="1800" dirty="0" err="1" smtClean="0">
                      <a:solidFill>
                        <a:schemeClr val="bg1"/>
                      </a:solidFill>
                    </a:rPr>
                    <a:t>Orbit</a:t>
                  </a:r>
                  <a:endParaRPr lang="es-ES_tradnl" sz="24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955" name="Line 76"/>
                <p:cNvSpPr>
                  <a:spLocks noChangeShapeType="1"/>
                </p:cNvSpPr>
                <p:nvPr/>
              </p:nvSpPr>
              <p:spPr bwMode="auto">
                <a:xfrm>
                  <a:off x="1440" y="3024"/>
                  <a:ext cx="768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grpSp>
              <p:nvGrpSpPr>
                <p:cNvPr id="39956" name="Group 77"/>
                <p:cNvGrpSpPr>
                  <a:grpSpLocks/>
                </p:cNvGrpSpPr>
                <p:nvPr/>
              </p:nvGrpSpPr>
              <p:grpSpPr bwMode="auto">
                <a:xfrm>
                  <a:off x="1440" y="624"/>
                  <a:ext cx="680" cy="2640"/>
                  <a:chOff x="1440" y="624"/>
                  <a:chExt cx="680" cy="2640"/>
                </a:xfrm>
              </p:grpSpPr>
              <p:sp>
                <p:nvSpPr>
                  <p:cNvPr id="39958" name="Line 7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40" y="1296"/>
                    <a:ext cx="96" cy="384"/>
                  </a:xfrm>
                  <a:prstGeom prst="line">
                    <a:avLst/>
                  </a:prstGeom>
                  <a:noFill/>
                  <a:ln w="12700">
                    <a:solidFill>
                      <a:schemeClr val="bg1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s-ES"/>
                  </a:p>
                </p:txBody>
              </p:sp>
              <p:sp>
                <p:nvSpPr>
                  <p:cNvPr id="39959" name="Line 79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1440" y="1680"/>
                    <a:ext cx="96" cy="288"/>
                  </a:xfrm>
                  <a:prstGeom prst="line">
                    <a:avLst/>
                  </a:prstGeom>
                  <a:noFill/>
                  <a:ln w="12700">
                    <a:solidFill>
                      <a:schemeClr val="bg1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s-ES"/>
                  </a:p>
                </p:txBody>
              </p:sp>
              <p:sp>
                <p:nvSpPr>
                  <p:cNvPr id="39960" name="Text Box 8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536" y="1056"/>
                    <a:ext cx="439" cy="23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1pPr>
                    <a:lvl2pPr marL="742950" indent="-285750" eaLnBrk="0" hangingPunct="0"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2pPr>
                    <a:lvl3pPr marL="1143000" indent="-228600" eaLnBrk="0" hangingPunct="0"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3pPr>
                    <a:lvl4pPr marL="1600200" indent="-228600" eaLnBrk="0" hangingPunct="0"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4pPr>
                    <a:lvl5pPr marL="2057400" indent="-228600" eaLnBrk="0" hangingPunct="0"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9pPr>
                  </a:lstStyle>
                  <a:p>
                    <a:pPr algn="l"/>
                    <a:r>
                      <a:rPr lang="es-ES_tradnl" sz="1800">
                        <a:solidFill>
                          <a:schemeClr val="bg1"/>
                        </a:solidFill>
                      </a:rPr>
                      <a:t>6</a:t>
                    </a:r>
                    <a:r>
                      <a:rPr lang="es-ES_tradnl" sz="1800" baseline="30000">
                        <a:solidFill>
                          <a:schemeClr val="bg1"/>
                        </a:solidFill>
                      </a:rPr>
                      <a:t>2</a:t>
                    </a:r>
                    <a:r>
                      <a:rPr lang="es-ES_tradnl" sz="1800">
                        <a:solidFill>
                          <a:schemeClr val="bg1"/>
                        </a:solidFill>
                      </a:rPr>
                      <a:t>P</a:t>
                    </a:r>
                    <a:r>
                      <a:rPr lang="es-ES_tradnl" sz="1800" baseline="-25000">
                        <a:solidFill>
                          <a:schemeClr val="bg1"/>
                        </a:solidFill>
                      </a:rPr>
                      <a:t>3/2</a:t>
                    </a:r>
                    <a:endParaRPr lang="es-ES_tradnl" sz="18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9961" name="Text Box 8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488" y="1728"/>
                    <a:ext cx="439" cy="23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1pPr>
                    <a:lvl2pPr marL="742950" indent="-285750" eaLnBrk="0" hangingPunct="0"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2pPr>
                    <a:lvl3pPr marL="1143000" indent="-228600" eaLnBrk="0" hangingPunct="0"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3pPr>
                    <a:lvl4pPr marL="1600200" indent="-228600" eaLnBrk="0" hangingPunct="0"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4pPr>
                    <a:lvl5pPr marL="2057400" indent="-228600" eaLnBrk="0" hangingPunct="0"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9pPr>
                  </a:lstStyle>
                  <a:p>
                    <a:pPr algn="l"/>
                    <a:r>
                      <a:rPr lang="es-ES_tradnl" sz="1800">
                        <a:solidFill>
                          <a:schemeClr val="bg1"/>
                        </a:solidFill>
                      </a:rPr>
                      <a:t>6</a:t>
                    </a:r>
                    <a:r>
                      <a:rPr lang="es-ES_tradnl" sz="1800" baseline="30000">
                        <a:solidFill>
                          <a:schemeClr val="bg1"/>
                        </a:solidFill>
                      </a:rPr>
                      <a:t>2</a:t>
                    </a:r>
                    <a:r>
                      <a:rPr lang="es-ES_tradnl" sz="1800">
                        <a:solidFill>
                          <a:schemeClr val="bg1"/>
                        </a:solidFill>
                      </a:rPr>
                      <a:t>P</a:t>
                    </a:r>
                    <a:r>
                      <a:rPr lang="es-ES_tradnl" sz="1800" baseline="-25000">
                        <a:solidFill>
                          <a:schemeClr val="bg1"/>
                        </a:solidFill>
                      </a:rPr>
                      <a:t>1/2</a:t>
                    </a:r>
                    <a:endParaRPr lang="es-ES_tradnl" sz="18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9962" name="Text Box 8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440" y="2782"/>
                    <a:ext cx="439" cy="23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1pPr>
                    <a:lvl2pPr marL="742950" indent="-285750" eaLnBrk="0" hangingPunct="0"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2pPr>
                    <a:lvl3pPr marL="1143000" indent="-228600" eaLnBrk="0" hangingPunct="0"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3pPr>
                    <a:lvl4pPr marL="1600200" indent="-228600" eaLnBrk="0" hangingPunct="0"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4pPr>
                    <a:lvl5pPr marL="2057400" indent="-228600" eaLnBrk="0" hangingPunct="0"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9pPr>
                  </a:lstStyle>
                  <a:p>
                    <a:pPr algn="l"/>
                    <a:r>
                      <a:rPr lang="es-ES_tradnl" sz="1800">
                        <a:solidFill>
                          <a:schemeClr val="bg1"/>
                        </a:solidFill>
                      </a:rPr>
                      <a:t>6</a:t>
                    </a:r>
                    <a:r>
                      <a:rPr lang="es-ES_tradnl" sz="1800" baseline="30000">
                        <a:solidFill>
                          <a:schemeClr val="bg1"/>
                        </a:solidFill>
                      </a:rPr>
                      <a:t>2</a:t>
                    </a:r>
                    <a:r>
                      <a:rPr lang="es-ES_tradnl" sz="1800">
                        <a:solidFill>
                          <a:schemeClr val="bg1"/>
                        </a:solidFill>
                      </a:rPr>
                      <a:t>S</a:t>
                    </a:r>
                    <a:r>
                      <a:rPr lang="es-ES_tradnl" sz="1800" baseline="-25000">
                        <a:solidFill>
                          <a:schemeClr val="bg1"/>
                        </a:solidFill>
                      </a:rPr>
                      <a:t>1/2</a:t>
                    </a:r>
                    <a:endParaRPr lang="es-ES_tradnl" sz="18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9963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1440" y="624"/>
                    <a:ext cx="0" cy="2640"/>
                  </a:xfrm>
                  <a:prstGeom prst="line">
                    <a:avLst/>
                  </a:prstGeom>
                  <a:noFill/>
                  <a:ln w="12700">
                    <a:solidFill>
                      <a:schemeClr val="bg1"/>
                    </a:solidFill>
                    <a:prstDash val="dash"/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s-ES"/>
                  </a:p>
                </p:txBody>
              </p:sp>
              <p:sp>
                <p:nvSpPr>
                  <p:cNvPr id="39964" name="Line 84"/>
                  <p:cNvSpPr>
                    <a:spLocks noChangeShapeType="1"/>
                  </p:cNvSpPr>
                  <p:nvPr/>
                </p:nvSpPr>
                <p:spPr bwMode="auto">
                  <a:xfrm>
                    <a:off x="2120" y="1300"/>
                    <a:ext cx="0" cy="670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 type="triangle" w="med" len="med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s-ES"/>
                  </a:p>
                </p:txBody>
              </p:sp>
              <p:sp>
                <p:nvSpPr>
                  <p:cNvPr id="39965" name="Line 85"/>
                  <p:cNvSpPr>
                    <a:spLocks noChangeShapeType="1"/>
                  </p:cNvSpPr>
                  <p:nvPr/>
                </p:nvSpPr>
                <p:spPr bwMode="auto">
                  <a:xfrm>
                    <a:off x="2110" y="1970"/>
                    <a:ext cx="0" cy="1050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 type="triangle" w="med" len="med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s-ES"/>
                  </a:p>
                </p:txBody>
              </p:sp>
              <p:sp>
                <p:nvSpPr>
                  <p:cNvPr id="39966" name="Text Box 86"/>
                  <p:cNvSpPr txBox="1">
                    <a:spLocks noChangeArrowheads="1"/>
                  </p:cNvSpPr>
                  <p:nvPr/>
                </p:nvSpPr>
                <p:spPr bwMode="auto">
                  <a:xfrm rot="-5400000">
                    <a:off x="1640" y="1528"/>
                    <a:ext cx="683" cy="23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1pPr>
                    <a:lvl2pPr marL="742950" indent="-285750" eaLnBrk="0" hangingPunct="0"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2pPr>
                    <a:lvl3pPr marL="1143000" indent="-228600" eaLnBrk="0" hangingPunct="0"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3pPr>
                    <a:lvl4pPr marL="1600200" indent="-228600" eaLnBrk="0" hangingPunct="0"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4pPr>
                    <a:lvl5pPr marL="2057400" indent="-228600" eaLnBrk="0" hangingPunct="0"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9pPr>
                  </a:lstStyle>
                  <a:p>
                    <a:pPr algn="l" eaLnBrk="1" hangingPunct="1">
                      <a:spcBef>
                        <a:spcPct val="50000"/>
                      </a:spcBef>
                    </a:pPr>
                    <a:r>
                      <a:rPr lang="es-ES_tradnl" sz="1800">
                        <a:solidFill>
                          <a:schemeClr val="bg1"/>
                        </a:solidFill>
                        <a:sym typeface="Symbol" charset="0"/>
                      </a:rPr>
                      <a:t>100GHz</a:t>
                    </a:r>
                    <a:endParaRPr lang="es-ES_tradnl" sz="24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9967" name="Text Box 87"/>
                  <p:cNvSpPr txBox="1">
                    <a:spLocks noChangeArrowheads="1"/>
                  </p:cNvSpPr>
                  <p:nvPr/>
                </p:nvSpPr>
                <p:spPr bwMode="auto">
                  <a:xfrm rot="-5468026">
                    <a:off x="1676" y="2353"/>
                    <a:ext cx="595" cy="23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1pPr>
                    <a:lvl2pPr marL="742950" indent="-285750" eaLnBrk="0" hangingPunct="0"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2pPr>
                    <a:lvl3pPr marL="1143000" indent="-228600" eaLnBrk="0" hangingPunct="0"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3pPr>
                    <a:lvl4pPr marL="1600200" indent="-228600" eaLnBrk="0" hangingPunct="0"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4pPr>
                    <a:lvl5pPr marL="2057400" indent="-228600" eaLnBrk="0" hangingPunct="0"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9pPr>
                  </a:lstStyle>
                  <a:p>
                    <a:pPr algn="l" eaLnBrk="1" hangingPunct="1">
                      <a:spcBef>
                        <a:spcPct val="50000"/>
                      </a:spcBef>
                    </a:pPr>
                    <a:r>
                      <a:rPr lang="es-ES_tradnl" sz="1800">
                        <a:solidFill>
                          <a:schemeClr val="bg1"/>
                        </a:solidFill>
                        <a:sym typeface="Symbol" charset="0"/>
                      </a:rPr>
                      <a:t>894nm</a:t>
                    </a:r>
                    <a:endParaRPr lang="es-ES_tradnl" sz="2400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9957" name="Text Box 88"/>
                <p:cNvSpPr txBox="1">
                  <a:spLocks noChangeArrowheads="1"/>
                </p:cNvSpPr>
                <p:nvPr/>
              </p:nvSpPr>
              <p:spPr bwMode="auto">
                <a:xfrm>
                  <a:off x="1325" y="3360"/>
                  <a:ext cx="240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s-MX" sz="2400" b="1" dirty="0">
                      <a:solidFill>
                        <a:schemeClr val="bg1"/>
                      </a:solidFill>
                    </a:rPr>
                    <a:t>+</a:t>
                  </a:r>
                  <a:endParaRPr lang="es-ES" sz="2400" b="1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39951" name="Text Box 89"/>
              <p:cNvSpPr txBox="1">
                <a:spLocks noChangeArrowheads="1"/>
              </p:cNvSpPr>
              <p:nvPr/>
            </p:nvSpPr>
            <p:spPr bwMode="auto">
              <a:xfrm rot="16172769">
                <a:off x="4545" y="2001"/>
                <a:ext cx="1030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l" eaLnBrk="1" hangingPunct="1">
                  <a:spcBef>
                    <a:spcPct val="50000"/>
                  </a:spcBef>
                </a:pPr>
                <a:r>
                  <a:rPr lang="es-ES_tradnl" sz="2400" dirty="0" err="1" smtClean="0">
                    <a:solidFill>
                      <a:schemeClr val="bg1"/>
                    </a:solidFill>
                  </a:rPr>
                  <a:t>Not</a:t>
                </a:r>
                <a:r>
                  <a:rPr lang="es-ES_tradnl" sz="2400" dirty="0" smtClean="0">
                    <a:solidFill>
                      <a:schemeClr val="bg1"/>
                    </a:solidFill>
                  </a:rPr>
                  <a:t> at </a:t>
                </a:r>
                <a:r>
                  <a:rPr lang="es-ES_tradnl" sz="2400" dirty="0" err="1" smtClean="0">
                    <a:solidFill>
                      <a:schemeClr val="bg1"/>
                    </a:solidFill>
                  </a:rPr>
                  <a:t>scale</a:t>
                </a:r>
                <a:endParaRPr lang="es-ES_tradnl" sz="24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9947" name="Line 92"/>
            <p:cNvSpPr>
              <a:spLocks noChangeShapeType="1"/>
            </p:cNvSpPr>
            <p:nvPr/>
          </p:nvSpPr>
          <p:spPr bwMode="auto">
            <a:xfrm flipV="1">
              <a:off x="2880" y="1164"/>
              <a:ext cx="0" cy="162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9948" name="Line 93"/>
            <p:cNvSpPr>
              <a:spLocks noChangeShapeType="1"/>
            </p:cNvSpPr>
            <p:nvPr/>
          </p:nvSpPr>
          <p:spPr bwMode="auto">
            <a:xfrm>
              <a:off x="3036" y="1152"/>
              <a:ext cx="12" cy="1632"/>
            </a:xfrm>
            <a:prstGeom prst="line">
              <a:avLst/>
            </a:prstGeom>
            <a:noFill/>
            <a:ln w="9525">
              <a:solidFill>
                <a:srgbClr val="FFCC00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9949" name="Line 94"/>
            <p:cNvSpPr>
              <a:spLocks noChangeShapeType="1"/>
            </p:cNvSpPr>
            <p:nvPr/>
          </p:nvSpPr>
          <p:spPr bwMode="auto">
            <a:xfrm flipH="1">
              <a:off x="3168" y="1152"/>
              <a:ext cx="0" cy="2064"/>
            </a:xfrm>
            <a:prstGeom prst="line">
              <a:avLst/>
            </a:prstGeom>
            <a:noFill/>
            <a:ln w="9525">
              <a:solidFill>
                <a:srgbClr val="FFCC00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</p:grpSp>
      <p:pic>
        <p:nvPicPr>
          <p:cNvPr id="97" name="Imagen 9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5301208"/>
            <a:ext cx="1365860" cy="146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794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000099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05102" y="5561784"/>
            <a:ext cx="803402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3 CuadroTexto"/>
          <p:cNvSpPr txBox="1"/>
          <p:nvPr/>
        </p:nvSpPr>
        <p:spPr>
          <a:xfrm>
            <a:off x="395536" y="116632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solidFill>
                  <a:schemeClr val="bg1"/>
                </a:solidFill>
              </a:rPr>
              <a:t>ULTRA COLD MATTER </a:t>
            </a:r>
            <a:r>
              <a:rPr lang="es-MX" sz="2000" b="1" dirty="0" err="1" smtClean="0">
                <a:solidFill>
                  <a:schemeClr val="bg1"/>
                </a:solidFill>
              </a:rPr>
              <a:t>for</a:t>
            </a:r>
            <a:r>
              <a:rPr lang="es-MX" sz="2400" b="1" dirty="0" smtClean="0">
                <a:solidFill>
                  <a:schemeClr val="bg1"/>
                </a:solidFill>
              </a:rPr>
              <a:t> ULTRA PRECISE CLOCKS</a:t>
            </a:r>
          </a:p>
        </p:txBody>
      </p:sp>
      <p:grpSp>
        <p:nvGrpSpPr>
          <p:cNvPr id="5" name="4 Grupo"/>
          <p:cNvGrpSpPr/>
          <p:nvPr/>
        </p:nvGrpSpPr>
        <p:grpSpPr>
          <a:xfrm>
            <a:off x="251520" y="4159737"/>
            <a:ext cx="2088232" cy="2050119"/>
            <a:chOff x="3635896" y="1700808"/>
            <a:chExt cx="2952328" cy="2847135"/>
          </a:xfrm>
        </p:grpSpPr>
        <p:pic>
          <p:nvPicPr>
            <p:cNvPr id="6" name="Picture 9" descr="MOT 020"/>
            <p:cNvPicPr>
              <a:picLocks noChangeAspect="1" noChangeArrowheads="1"/>
            </p:cNvPicPr>
            <p:nvPr/>
          </p:nvPicPr>
          <p:blipFill>
            <a:blip r:embed="rId3" cstate="print"/>
            <a:srcRect l="5704" t="11015" r="4825" b="1563"/>
            <a:stretch>
              <a:fillRect/>
            </a:stretch>
          </p:blipFill>
          <p:spPr bwMode="auto">
            <a:xfrm>
              <a:off x="3635896" y="1700808"/>
              <a:ext cx="2952328" cy="2460200"/>
            </a:xfrm>
            <a:prstGeom prst="rect">
              <a:avLst/>
            </a:prstGeom>
            <a:noFill/>
          </p:spPr>
        </p:pic>
        <p:sp>
          <p:nvSpPr>
            <p:cNvPr id="7" name="6 CuadroTexto"/>
            <p:cNvSpPr txBox="1"/>
            <p:nvPr/>
          </p:nvSpPr>
          <p:spPr>
            <a:xfrm>
              <a:off x="3635896" y="4120513"/>
              <a:ext cx="2952327" cy="427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400" b="1" dirty="0" smtClean="0"/>
                <a:t>CENAM CsF-1</a:t>
              </a:r>
              <a:endParaRPr lang="es-MX" sz="1400" b="1" dirty="0"/>
            </a:p>
          </p:txBody>
        </p:sp>
      </p:grpSp>
      <p:sp>
        <p:nvSpPr>
          <p:cNvPr id="8" name="Line 774"/>
          <p:cNvSpPr>
            <a:spLocks noChangeShapeType="1"/>
          </p:cNvSpPr>
          <p:nvPr/>
        </p:nvSpPr>
        <p:spPr bwMode="auto">
          <a:xfrm rot="10800000" flipH="1" flipV="1">
            <a:off x="6335690" y="5038478"/>
            <a:ext cx="807213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s-MX" sz="700"/>
          </a:p>
        </p:txBody>
      </p:sp>
      <p:sp>
        <p:nvSpPr>
          <p:cNvPr id="9" name="Line 775"/>
          <p:cNvSpPr>
            <a:spLocks noChangeShapeType="1"/>
          </p:cNvSpPr>
          <p:nvPr/>
        </p:nvSpPr>
        <p:spPr bwMode="auto">
          <a:xfrm flipH="1" flipV="1">
            <a:off x="6669709" y="5378824"/>
            <a:ext cx="473194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s-MX" sz="700"/>
          </a:p>
        </p:txBody>
      </p:sp>
      <p:sp>
        <p:nvSpPr>
          <p:cNvPr id="10" name="Line 774"/>
          <p:cNvSpPr>
            <a:spLocks noChangeShapeType="1"/>
          </p:cNvSpPr>
          <p:nvPr/>
        </p:nvSpPr>
        <p:spPr bwMode="auto">
          <a:xfrm flipV="1">
            <a:off x="7139144" y="5039654"/>
            <a:ext cx="0" cy="340504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s-MX" sz="700"/>
          </a:p>
        </p:txBody>
      </p:sp>
      <p:sp>
        <p:nvSpPr>
          <p:cNvPr id="11" name="Line 315"/>
          <p:cNvSpPr>
            <a:spLocks noChangeShapeType="1"/>
          </p:cNvSpPr>
          <p:nvPr/>
        </p:nvSpPr>
        <p:spPr bwMode="auto">
          <a:xfrm flipV="1">
            <a:off x="5319430" y="2842480"/>
            <a:ext cx="0" cy="936385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s-MX" sz="700"/>
          </a:p>
        </p:txBody>
      </p:sp>
      <p:sp>
        <p:nvSpPr>
          <p:cNvPr id="12" name="Line 315"/>
          <p:cNvSpPr>
            <a:spLocks noChangeShapeType="1"/>
          </p:cNvSpPr>
          <p:nvPr/>
        </p:nvSpPr>
        <p:spPr bwMode="auto">
          <a:xfrm flipV="1">
            <a:off x="3724926" y="3539010"/>
            <a:ext cx="0" cy="2128148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s-MX" sz="700"/>
          </a:p>
        </p:txBody>
      </p:sp>
      <p:grpSp>
        <p:nvGrpSpPr>
          <p:cNvPr id="13" name="Group 256"/>
          <p:cNvGrpSpPr>
            <a:grpSpLocks/>
          </p:cNvGrpSpPr>
          <p:nvPr/>
        </p:nvGrpSpPr>
        <p:grpSpPr bwMode="auto">
          <a:xfrm>
            <a:off x="3317541" y="1120717"/>
            <a:ext cx="254080" cy="260265"/>
            <a:chOff x="8352" y="8496"/>
            <a:chExt cx="432" cy="432"/>
          </a:xfrm>
        </p:grpSpPr>
        <p:sp>
          <p:nvSpPr>
            <p:cNvPr id="14" name="Oval 257"/>
            <p:cNvSpPr>
              <a:spLocks noChangeArrowheads="1"/>
            </p:cNvSpPr>
            <p:nvPr/>
          </p:nvSpPr>
          <p:spPr bwMode="auto">
            <a:xfrm>
              <a:off x="8352" y="8496"/>
              <a:ext cx="432" cy="432"/>
            </a:xfrm>
            <a:prstGeom prst="ellips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MX" sz="700"/>
            </a:p>
          </p:txBody>
        </p:sp>
        <p:grpSp>
          <p:nvGrpSpPr>
            <p:cNvPr id="15" name="Group 258"/>
            <p:cNvGrpSpPr>
              <a:grpSpLocks/>
            </p:cNvGrpSpPr>
            <p:nvPr/>
          </p:nvGrpSpPr>
          <p:grpSpPr bwMode="auto">
            <a:xfrm>
              <a:off x="8425" y="8568"/>
              <a:ext cx="288" cy="288"/>
              <a:chOff x="8352" y="9072"/>
              <a:chExt cx="288" cy="288"/>
            </a:xfrm>
          </p:grpSpPr>
          <p:sp>
            <p:nvSpPr>
              <p:cNvPr id="16" name="Line 259"/>
              <p:cNvSpPr>
                <a:spLocks noChangeShapeType="1"/>
              </p:cNvSpPr>
              <p:nvPr/>
            </p:nvSpPr>
            <p:spPr bwMode="auto">
              <a:xfrm>
                <a:off x="8352" y="9072"/>
                <a:ext cx="288" cy="288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MX" sz="700"/>
              </a:p>
            </p:txBody>
          </p:sp>
          <p:sp>
            <p:nvSpPr>
              <p:cNvPr id="17" name="Line 260"/>
              <p:cNvSpPr>
                <a:spLocks noChangeShapeType="1"/>
              </p:cNvSpPr>
              <p:nvPr/>
            </p:nvSpPr>
            <p:spPr bwMode="auto">
              <a:xfrm flipH="1">
                <a:off x="8352" y="9072"/>
                <a:ext cx="288" cy="288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MX" sz="700"/>
              </a:p>
            </p:txBody>
          </p:sp>
        </p:grpSp>
      </p:grpSp>
      <p:sp>
        <p:nvSpPr>
          <p:cNvPr id="18" name="Oval 261"/>
          <p:cNvSpPr>
            <a:spLocks noChangeArrowheads="1"/>
          </p:cNvSpPr>
          <p:nvPr/>
        </p:nvSpPr>
        <p:spPr bwMode="auto">
          <a:xfrm>
            <a:off x="4204982" y="2077940"/>
            <a:ext cx="100650" cy="102604"/>
          </a:xfrm>
          <a:prstGeom prst="ellips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s-MX" sz="700"/>
          </a:p>
        </p:txBody>
      </p:sp>
      <p:sp>
        <p:nvSpPr>
          <p:cNvPr id="19" name="Oval 263"/>
          <p:cNvSpPr>
            <a:spLocks noChangeArrowheads="1"/>
          </p:cNvSpPr>
          <p:nvPr/>
        </p:nvSpPr>
        <p:spPr bwMode="auto">
          <a:xfrm>
            <a:off x="4238124" y="2112975"/>
            <a:ext cx="33141" cy="33785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s-MX" sz="700"/>
          </a:p>
        </p:txBody>
      </p:sp>
      <p:sp>
        <p:nvSpPr>
          <p:cNvPr id="20" name="Line 264"/>
          <p:cNvSpPr>
            <a:spLocks noChangeShapeType="1"/>
          </p:cNvSpPr>
          <p:nvPr/>
        </p:nvSpPr>
        <p:spPr bwMode="auto">
          <a:xfrm flipV="1">
            <a:off x="4255308" y="1732589"/>
            <a:ext cx="0" cy="346603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MX" sz="700"/>
          </a:p>
        </p:txBody>
      </p:sp>
      <p:sp>
        <p:nvSpPr>
          <p:cNvPr id="21" name="Oval 265"/>
          <p:cNvSpPr>
            <a:spLocks noChangeArrowheads="1"/>
          </p:cNvSpPr>
          <p:nvPr/>
        </p:nvSpPr>
        <p:spPr bwMode="auto">
          <a:xfrm>
            <a:off x="4034368" y="2077940"/>
            <a:ext cx="99423" cy="102604"/>
          </a:xfrm>
          <a:prstGeom prst="ellips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s-MX" sz="700"/>
          </a:p>
        </p:txBody>
      </p:sp>
      <p:sp>
        <p:nvSpPr>
          <p:cNvPr id="22" name="Oval 267"/>
          <p:cNvSpPr>
            <a:spLocks noChangeArrowheads="1"/>
          </p:cNvSpPr>
          <p:nvPr/>
        </p:nvSpPr>
        <p:spPr bwMode="auto">
          <a:xfrm>
            <a:off x="4067509" y="2112975"/>
            <a:ext cx="33141" cy="33785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s-MX" sz="700"/>
          </a:p>
        </p:txBody>
      </p:sp>
      <p:sp>
        <p:nvSpPr>
          <p:cNvPr id="23" name="Line 268"/>
          <p:cNvSpPr>
            <a:spLocks noChangeShapeType="1"/>
          </p:cNvSpPr>
          <p:nvPr/>
        </p:nvSpPr>
        <p:spPr bwMode="auto">
          <a:xfrm flipV="1">
            <a:off x="4084693" y="1732589"/>
            <a:ext cx="0" cy="346603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MX" sz="700"/>
          </a:p>
        </p:txBody>
      </p:sp>
      <p:grpSp>
        <p:nvGrpSpPr>
          <p:cNvPr id="24" name="Group 269"/>
          <p:cNvGrpSpPr>
            <a:grpSpLocks/>
          </p:cNvGrpSpPr>
          <p:nvPr/>
        </p:nvGrpSpPr>
        <p:grpSpPr bwMode="auto">
          <a:xfrm>
            <a:off x="4170614" y="3067697"/>
            <a:ext cx="169387" cy="172676"/>
            <a:chOff x="7920" y="12672"/>
            <a:chExt cx="288" cy="288"/>
          </a:xfrm>
        </p:grpSpPr>
        <p:sp>
          <p:nvSpPr>
            <p:cNvPr id="25" name="Rectangle 270"/>
            <p:cNvSpPr>
              <a:spLocks noChangeArrowheads="1"/>
            </p:cNvSpPr>
            <p:nvPr/>
          </p:nvSpPr>
          <p:spPr bwMode="auto">
            <a:xfrm>
              <a:off x="7920" y="12672"/>
              <a:ext cx="288" cy="288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MX" sz="700"/>
            </a:p>
          </p:txBody>
        </p:sp>
        <p:sp>
          <p:nvSpPr>
            <p:cNvPr id="26" name="Line 271"/>
            <p:cNvSpPr>
              <a:spLocks noChangeShapeType="1"/>
            </p:cNvSpPr>
            <p:nvPr/>
          </p:nvSpPr>
          <p:spPr bwMode="auto">
            <a:xfrm>
              <a:off x="7920" y="12672"/>
              <a:ext cx="288" cy="28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MX" sz="700"/>
            </a:p>
          </p:txBody>
        </p:sp>
      </p:grpSp>
      <p:sp>
        <p:nvSpPr>
          <p:cNvPr id="27" name="Line 272"/>
          <p:cNvSpPr>
            <a:spLocks noChangeShapeType="1"/>
          </p:cNvSpPr>
          <p:nvPr/>
        </p:nvSpPr>
        <p:spPr bwMode="auto">
          <a:xfrm>
            <a:off x="2063074" y="3530683"/>
            <a:ext cx="32566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s-MX" sz="700"/>
          </a:p>
        </p:txBody>
      </p:sp>
      <p:sp>
        <p:nvSpPr>
          <p:cNvPr id="28" name="Rectangle 273"/>
          <p:cNvSpPr>
            <a:spLocks noChangeArrowheads="1"/>
          </p:cNvSpPr>
          <p:nvPr/>
        </p:nvSpPr>
        <p:spPr bwMode="auto">
          <a:xfrm>
            <a:off x="1565956" y="3404304"/>
            <a:ext cx="509389" cy="257762"/>
          </a:xfrm>
          <a:prstGeom prst="rect">
            <a:avLst/>
          </a:prstGeom>
          <a:solidFill>
            <a:srgbClr val="FF0000">
              <a:alpha val="50195"/>
            </a:srgbClr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z="700"/>
          </a:p>
        </p:txBody>
      </p:sp>
      <p:grpSp>
        <p:nvGrpSpPr>
          <p:cNvPr id="29" name="Group 274"/>
          <p:cNvGrpSpPr>
            <a:grpSpLocks/>
          </p:cNvGrpSpPr>
          <p:nvPr/>
        </p:nvGrpSpPr>
        <p:grpSpPr bwMode="auto">
          <a:xfrm>
            <a:off x="2228780" y="3431832"/>
            <a:ext cx="424695" cy="203958"/>
            <a:chOff x="8188" y="9988"/>
            <a:chExt cx="720" cy="340"/>
          </a:xfrm>
        </p:grpSpPr>
        <p:sp>
          <p:nvSpPr>
            <p:cNvPr id="30" name="Rectangle 275"/>
            <p:cNvSpPr>
              <a:spLocks noChangeArrowheads="1"/>
            </p:cNvSpPr>
            <p:nvPr/>
          </p:nvSpPr>
          <p:spPr bwMode="auto">
            <a:xfrm>
              <a:off x="8188" y="9988"/>
              <a:ext cx="720" cy="340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MX" sz="700"/>
            </a:p>
          </p:txBody>
        </p:sp>
        <p:sp>
          <p:nvSpPr>
            <p:cNvPr id="31" name="AutoShape 276"/>
            <p:cNvSpPr>
              <a:spLocks noChangeArrowheads="1"/>
            </p:cNvSpPr>
            <p:nvPr/>
          </p:nvSpPr>
          <p:spPr bwMode="auto">
            <a:xfrm>
              <a:off x="8352" y="10080"/>
              <a:ext cx="432" cy="144"/>
            </a:xfrm>
            <a:prstGeom prst="rightArrow">
              <a:avLst>
                <a:gd name="adj1" fmla="val 50000"/>
                <a:gd name="adj2" fmla="val 75000"/>
              </a:avLst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MX" sz="700"/>
            </a:p>
          </p:txBody>
        </p:sp>
      </p:grpSp>
      <p:sp>
        <p:nvSpPr>
          <p:cNvPr id="32" name="Line 277"/>
          <p:cNvSpPr>
            <a:spLocks noChangeShapeType="1"/>
          </p:cNvSpPr>
          <p:nvPr/>
        </p:nvSpPr>
        <p:spPr bwMode="auto">
          <a:xfrm>
            <a:off x="4255308" y="2153016"/>
            <a:ext cx="0" cy="1191763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s-MX" sz="700"/>
          </a:p>
        </p:txBody>
      </p:sp>
      <p:sp>
        <p:nvSpPr>
          <p:cNvPr id="33" name="Rectangle 278"/>
          <p:cNvSpPr>
            <a:spLocks noChangeArrowheads="1"/>
          </p:cNvSpPr>
          <p:nvPr/>
        </p:nvSpPr>
        <p:spPr bwMode="auto">
          <a:xfrm>
            <a:off x="3972996" y="2722345"/>
            <a:ext cx="400147" cy="16767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MX" sz="700"/>
          </a:p>
        </p:txBody>
      </p:sp>
      <p:sp>
        <p:nvSpPr>
          <p:cNvPr id="34" name="AutoShape 279"/>
          <p:cNvSpPr>
            <a:spLocks noChangeArrowheads="1"/>
          </p:cNvSpPr>
          <p:nvPr/>
        </p:nvSpPr>
        <p:spPr bwMode="auto">
          <a:xfrm>
            <a:off x="3996317" y="1382233"/>
            <a:ext cx="338774" cy="350356"/>
          </a:xfrm>
          <a:prstGeom prst="flowChartExtra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MX" sz="700"/>
          </a:p>
        </p:txBody>
      </p:sp>
      <p:sp>
        <p:nvSpPr>
          <p:cNvPr id="35" name="Line 286"/>
          <p:cNvSpPr>
            <a:spLocks noChangeShapeType="1"/>
          </p:cNvSpPr>
          <p:nvPr/>
        </p:nvSpPr>
        <p:spPr bwMode="auto">
          <a:xfrm flipV="1">
            <a:off x="3443967" y="1379868"/>
            <a:ext cx="0" cy="510756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MX" sz="700"/>
          </a:p>
        </p:txBody>
      </p:sp>
      <p:sp>
        <p:nvSpPr>
          <p:cNvPr id="36" name="Text Box 287"/>
          <p:cNvSpPr txBox="1">
            <a:spLocks noChangeArrowheads="1"/>
          </p:cNvSpPr>
          <p:nvPr/>
        </p:nvSpPr>
        <p:spPr bwMode="auto">
          <a:xfrm>
            <a:off x="4340001" y="2062925"/>
            <a:ext cx="177980" cy="13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>
              <a:spcBef>
                <a:spcPts val="500"/>
              </a:spcBef>
              <a:spcAft>
                <a:spcPts val="500"/>
              </a:spcAft>
            </a:pPr>
            <a:r>
              <a:rPr lang="en-US" sz="700"/>
              <a:t>PD</a:t>
            </a:r>
          </a:p>
        </p:txBody>
      </p:sp>
      <p:sp>
        <p:nvSpPr>
          <p:cNvPr id="37" name="Text Box 288"/>
          <p:cNvSpPr txBox="1">
            <a:spLocks noChangeArrowheads="1"/>
          </p:cNvSpPr>
          <p:nvPr/>
        </p:nvSpPr>
        <p:spPr bwMode="auto">
          <a:xfrm>
            <a:off x="4425922" y="2722345"/>
            <a:ext cx="168160" cy="171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sz="700">
                <a:solidFill>
                  <a:srgbClr val="000000"/>
                </a:solidFill>
              </a:rPr>
              <a:t>Cs</a:t>
            </a:r>
            <a:endParaRPr lang="en-US" sz="700"/>
          </a:p>
        </p:txBody>
      </p:sp>
      <p:sp>
        <p:nvSpPr>
          <p:cNvPr id="38" name="Text Box 289"/>
          <p:cNvSpPr txBox="1">
            <a:spLocks noChangeArrowheads="1"/>
          </p:cNvSpPr>
          <p:nvPr/>
        </p:nvSpPr>
        <p:spPr bwMode="auto">
          <a:xfrm>
            <a:off x="4306860" y="2407025"/>
            <a:ext cx="154658" cy="108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sz="700">
                <a:solidFill>
                  <a:srgbClr val="000000"/>
                </a:solidFill>
              </a:rPr>
              <a:t>BS</a:t>
            </a:r>
            <a:endParaRPr lang="en-US" sz="700"/>
          </a:p>
        </p:txBody>
      </p:sp>
      <p:sp>
        <p:nvSpPr>
          <p:cNvPr id="39" name="Text Box 290"/>
          <p:cNvSpPr txBox="1">
            <a:spLocks noChangeArrowheads="1"/>
          </p:cNvSpPr>
          <p:nvPr/>
        </p:nvSpPr>
        <p:spPr bwMode="auto">
          <a:xfrm>
            <a:off x="4192708" y="3378028"/>
            <a:ext cx="115380" cy="117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>
              <a:spcBef>
                <a:spcPts val="500"/>
              </a:spcBef>
              <a:spcAft>
                <a:spcPts val="500"/>
              </a:spcAft>
            </a:pPr>
            <a:r>
              <a:rPr lang="en-US" sz="700">
                <a:solidFill>
                  <a:srgbClr val="000000"/>
                </a:solidFill>
              </a:rPr>
              <a:t>M</a:t>
            </a:r>
            <a:endParaRPr lang="en-US" sz="700"/>
          </a:p>
        </p:txBody>
      </p:sp>
      <p:sp>
        <p:nvSpPr>
          <p:cNvPr id="40" name="Text Box 291"/>
          <p:cNvSpPr txBox="1">
            <a:spLocks noChangeArrowheads="1"/>
          </p:cNvSpPr>
          <p:nvPr/>
        </p:nvSpPr>
        <p:spPr bwMode="auto">
          <a:xfrm>
            <a:off x="2301200" y="3744360"/>
            <a:ext cx="267583" cy="112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en-US" sz="700">
                <a:solidFill>
                  <a:srgbClr val="000000"/>
                </a:solidFill>
              </a:rPr>
              <a:t>OI</a:t>
            </a:r>
            <a:endParaRPr lang="en-US" sz="700"/>
          </a:p>
        </p:txBody>
      </p:sp>
      <p:sp>
        <p:nvSpPr>
          <p:cNvPr id="41" name="Text Box 292"/>
          <p:cNvSpPr txBox="1">
            <a:spLocks noChangeArrowheads="1"/>
          </p:cNvSpPr>
          <p:nvPr/>
        </p:nvSpPr>
        <p:spPr bwMode="auto">
          <a:xfrm>
            <a:off x="4209892" y="1477329"/>
            <a:ext cx="251626" cy="131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DA</a:t>
            </a:r>
          </a:p>
        </p:txBody>
      </p:sp>
      <p:sp>
        <p:nvSpPr>
          <p:cNvPr id="42" name="Line 293"/>
          <p:cNvSpPr>
            <a:spLocks noChangeShapeType="1"/>
          </p:cNvSpPr>
          <p:nvPr/>
        </p:nvSpPr>
        <p:spPr bwMode="auto">
          <a:xfrm>
            <a:off x="4085921" y="3349249"/>
            <a:ext cx="340001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s-MX" sz="700"/>
          </a:p>
        </p:txBody>
      </p:sp>
      <p:sp>
        <p:nvSpPr>
          <p:cNvPr id="43" name="Line 294"/>
          <p:cNvSpPr>
            <a:spLocks noChangeShapeType="1"/>
          </p:cNvSpPr>
          <p:nvPr/>
        </p:nvSpPr>
        <p:spPr bwMode="auto">
          <a:xfrm flipV="1">
            <a:off x="4085921" y="2153016"/>
            <a:ext cx="0" cy="1009777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MX" sz="700"/>
          </a:p>
        </p:txBody>
      </p:sp>
      <p:sp>
        <p:nvSpPr>
          <p:cNvPr id="44" name="Line 295"/>
          <p:cNvSpPr>
            <a:spLocks noChangeShapeType="1"/>
          </p:cNvSpPr>
          <p:nvPr/>
        </p:nvSpPr>
        <p:spPr bwMode="auto">
          <a:xfrm flipH="1">
            <a:off x="4085921" y="3154034"/>
            <a:ext cx="169387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s-MX" sz="700"/>
          </a:p>
        </p:txBody>
      </p:sp>
      <p:sp>
        <p:nvSpPr>
          <p:cNvPr id="45" name="Text Box 296"/>
          <p:cNvSpPr txBox="1">
            <a:spLocks noChangeArrowheads="1"/>
          </p:cNvSpPr>
          <p:nvPr/>
        </p:nvSpPr>
        <p:spPr bwMode="auto">
          <a:xfrm>
            <a:off x="4067509" y="1633739"/>
            <a:ext cx="112925" cy="116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sz="700"/>
          </a:p>
        </p:txBody>
      </p:sp>
      <p:sp>
        <p:nvSpPr>
          <p:cNvPr id="46" name="Text Box 297"/>
          <p:cNvSpPr txBox="1">
            <a:spLocks noChangeArrowheads="1"/>
          </p:cNvSpPr>
          <p:nvPr/>
        </p:nvSpPr>
        <p:spPr bwMode="auto">
          <a:xfrm>
            <a:off x="4227076" y="1633739"/>
            <a:ext cx="114153" cy="116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sz="700"/>
          </a:p>
        </p:txBody>
      </p:sp>
      <p:sp>
        <p:nvSpPr>
          <p:cNvPr id="47" name="Text Box 299"/>
          <p:cNvSpPr txBox="1">
            <a:spLocks noChangeArrowheads="1"/>
          </p:cNvSpPr>
          <p:nvPr/>
        </p:nvSpPr>
        <p:spPr bwMode="auto">
          <a:xfrm>
            <a:off x="3912851" y="3140270"/>
            <a:ext cx="103105" cy="113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>
              <a:spcBef>
                <a:spcPts val="500"/>
              </a:spcBef>
              <a:spcAft>
                <a:spcPts val="500"/>
              </a:spcAft>
            </a:pPr>
            <a:r>
              <a:rPr lang="en-US" sz="700" dirty="0">
                <a:solidFill>
                  <a:srgbClr val="000000"/>
                </a:solidFill>
              </a:rPr>
              <a:t>M</a:t>
            </a:r>
            <a:endParaRPr lang="en-US" sz="700" dirty="0"/>
          </a:p>
        </p:txBody>
      </p:sp>
      <p:sp>
        <p:nvSpPr>
          <p:cNvPr id="48" name="Text Box 300"/>
          <p:cNvSpPr txBox="1">
            <a:spLocks noChangeArrowheads="1"/>
          </p:cNvSpPr>
          <p:nvPr/>
        </p:nvSpPr>
        <p:spPr bwMode="auto">
          <a:xfrm>
            <a:off x="4364550" y="3091470"/>
            <a:ext cx="153431" cy="106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en-US" sz="700" dirty="0"/>
              <a:t>BS</a:t>
            </a:r>
          </a:p>
        </p:txBody>
      </p:sp>
      <p:sp>
        <p:nvSpPr>
          <p:cNvPr id="49" name="Line 301"/>
          <p:cNvSpPr>
            <a:spLocks noChangeShapeType="1"/>
          </p:cNvSpPr>
          <p:nvPr/>
        </p:nvSpPr>
        <p:spPr bwMode="auto">
          <a:xfrm flipH="1">
            <a:off x="3570394" y="1268367"/>
            <a:ext cx="597764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MX" sz="700"/>
          </a:p>
        </p:txBody>
      </p:sp>
      <p:sp>
        <p:nvSpPr>
          <p:cNvPr id="50" name="Line 302"/>
          <p:cNvSpPr>
            <a:spLocks noChangeShapeType="1"/>
          </p:cNvSpPr>
          <p:nvPr/>
        </p:nvSpPr>
        <p:spPr bwMode="auto">
          <a:xfrm>
            <a:off x="4166932" y="1267116"/>
            <a:ext cx="0" cy="113866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s-MX" sz="700"/>
          </a:p>
        </p:txBody>
      </p:sp>
      <p:grpSp>
        <p:nvGrpSpPr>
          <p:cNvPr id="226" name="Group 303"/>
          <p:cNvGrpSpPr>
            <a:grpSpLocks/>
          </p:cNvGrpSpPr>
          <p:nvPr/>
        </p:nvGrpSpPr>
        <p:grpSpPr bwMode="auto">
          <a:xfrm rot="10800000">
            <a:off x="2725898" y="1066912"/>
            <a:ext cx="340001" cy="344100"/>
            <a:chOff x="8352" y="7488"/>
            <a:chExt cx="576" cy="576"/>
          </a:xfrm>
        </p:grpSpPr>
        <p:sp>
          <p:nvSpPr>
            <p:cNvPr id="52" name="AutoShape 304"/>
            <p:cNvSpPr>
              <a:spLocks noChangeArrowheads="1"/>
            </p:cNvSpPr>
            <p:nvPr/>
          </p:nvSpPr>
          <p:spPr bwMode="auto">
            <a:xfrm rot="5400000">
              <a:off x="8352" y="7488"/>
              <a:ext cx="576" cy="576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MX" sz="700"/>
            </a:p>
          </p:txBody>
        </p:sp>
        <p:grpSp>
          <p:nvGrpSpPr>
            <p:cNvPr id="233" name="Group 305"/>
            <p:cNvGrpSpPr>
              <a:grpSpLocks/>
            </p:cNvGrpSpPr>
            <p:nvPr/>
          </p:nvGrpSpPr>
          <p:grpSpPr bwMode="auto">
            <a:xfrm>
              <a:off x="8408" y="7724"/>
              <a:ext cx="288" cy="144"/>
              <a:chOff x="8352" y="8640"/>
              <a:chExt cx="288" cy="144"/>
            </a:xfrm>
          </p:grpSpPr>
          <p:sp>
            <p:nvSpPr>
              <p:cNvPr id="54" name="Line 306"/>
              <p:cNvSpPr>
                <a:spLocks noChangeShapeType="1"/>
              </p:cNvSpPr>
              <p:nvPr/>
            </p:nvSpPr>
            <p:spPr bwMode="auto">
              <a:xfrm>
                <a:off x="8352" y="8784"/>
                <a:ext cx="144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MX" sz="700"/>
              </a:p>
            </p:txBody>
          </p:sp>
          <p:sp>
            <p:nvSpPr>
              <p:cNvPr id="55" name="Line 307"/>
              <p:cNvSpPr>
                <a:spLocks noChangeShapeType="1"/>
              </p:cNvSpPr>
              <p:nvPr/>
            </p:nvSpPr>
            <p:spPr bwMode="auto">
              <a:xfrm flipV="1">
                <a:off x="8496" y="8640"/>
                <a:ext cx="0" cy="144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MX" sz="700"/>
              </a:p>
            </p:txBody>
          </p:sp>
          <p:sp>
            <p:nvSpPr>
              <p:cNvPr id="56" name="Line 308"/>
              <p:cNvSpPr>
                <a:spLocks noChangeShapeType="1"/>
              </p:cNvSpPr>
              <p:nvPr/>
            </p:nvSpPr>
            <p:spPr bwMode="auto">
              <a:xfrm>
                <a:off x="8496" y="8640"/>
                <a:ext cx="144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MX" sz="700"/>
              </a:p>
            </p:txBody>
          </p:sp>
        </p:grpSp>
      </p:grpSp>
      <p:sp>
        <p:nvSpPr>
          <p:cNvPr id="57" name="Text Box 309"/>
          <p:cNvSpPr txBox="1">
            <a:spLocks noChangeArrowheads="1"/>
          </p:cNvSpPr>
          <p:nvPr/>
        </p:nvSpPr>
        <p:spPr bwMode="auto">
          <a:xfrm>
            <a:off x="2665754" y="1040636"/>
            <a:ext cx="281085" cy="113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LPF</a:t>
            </a:r>
          </a:p>
        </p:txBody>
      </p:sp>
      <p:sp>
        <p:nvSpPr>
          <p:cNvPr id="58" name="Text Box 310"/>
          <p:cNvSpPr txBox="1">
            <a:spLocks noChangeArrowheads="1"/>
          </p:cNvSpPr>
          <p:nvPr/>
        </p:nvSpPr>
        <p:spPr bwMode="auto">
          <a:xfrm>
            <a:off x="3236530" y="984328"/>
            <a:ext cx="389099" cy="1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>
              <a:spcBef>
                <a:spcPts val="500"/>
              </a:spcBef>
              <a:spcAft>
                <a:spcPts val="500"/>
              </a:spcAft>
            </a:pPr>
            <a:r>
              <a:rPr lang="en-US" sz="700" dirty="0">
                <a:solidFill>
                  <a:schemeClr val="bg1"/>
                </a:solidFill>
              </a:rPr>
              <a:t>Mixer</a:t>
            </a:r>
          </a:p>
        </p:txBody>
      </p:sp>
      <p:sp>
        <p:nvSpPr>
          <p:cNvPr id="59" name="Text Box 311"/>
          <p:cNvSpPr txBox="1">
            <a:spLocks noChangeArrowheads="1"/>
          </p:cNvSpPr>
          <p:nvPr/>
        </p:nvSpPr>
        <p:spPr bwMode="auto">
          <a:xfrm>
            <a:off x="4085921" y="1599954"/>
            <a:ext cx="254080" cy="172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en-US" sz="700">
                <a:solidFill>
                  <a:srgbClr val="000000"/>
                </a:solidFill>
              </a:rPr>
              <a:t>-     +</a:t>
            </a:r>
            <a:endParaRPr lang="en-US" sz="700"/>
          </a:p>
        </p:txBody>
      </p:sp>
      <p:sp>
        <p:nvSpPr>
          <p:cNvPr id="60" name="Text Box 313"/>
          <p:cNvSpPr txBox="1">
            <a:spLocks noChangeArrowheads="1"/>
          </p:cNvSpPr>
          <p:nvPr/>
        </p:nvSpPr>
        <p:spPr bwMode="auto">
          <a:xfrm>
            <a:off x="1565689" y="3381799"/>
            <a:ext cx="4860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700" dirty="0">
                <a:solidFill>
                  <a:srgbClr val="000000"/>
                </a:solidFill>
              </a:rPr>
              <a:t>Cooling</a:t>
            </a:r>
          </a:p>
          <a:p>
            <a:pPr algn="ctr"/>
            <a:r>
              <a:rPr lang="en-US" sz="700" dirty="0">
                <a:solidFill>
                  <a:srgbClr val="000000"/>
                </a:solidFill>
              </a:rPr>
              <a:t>Laser</a:t>
            </a:r>
            <a:endParaRPr lang="en-US" sz="700" dirty="0"/>
          </a:p>
        </p:txBody>
      </p:sp>
      <p:sp>
        <p:nvSpPr>
          <p:cNvPr id="61" name="Line 315"/>
          <p:cNvSpPr>
            <a:spLocks noChangeShapeType="1"/>
          </p:cNvSpPr>
          <p:nvPr/>
        </p:nvSpPr>
        <p:spPr bwMode="auto">
          <a:xfrm flipV="1">
            <a:off x="3293485" y="2509205"/>
            <a:ext cx="0" cy="1021511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s-MX" sz="700"/>
          </a:p>
        </p:txBody>
      </p:sp>
      <p:sp>
        <p:nvSpPr>
          <p:cNvPr id="62" name="Text Box 335"/>
          <p:cNvSpPr txBox="1">
            <a:spLocks noChangeArrowheads="1"/>
          </p:cNvSpPr>
          <p:nvPr/>
        </p:nvSpPr>
        <p:spPr bwMode="auto">
          <a:xfrm>
            <a:off x="2394486" y="1960310"/>
            <a:ext cx="389100" cy="11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en-US" sz="700" dirty="0">
                <a:solidFill>
                  <a:srgbClr val="000000"/>
                </a:solidFill>
              </a:rPr>
              <a:t>90 MHz</a:t>
            </a:r>
            <a:endParaRPr lang="en-US" sz="700" dirty="0"/>
          </a:p>
        </p:txBody>
      </p:sp>
      <p:sp>
        <p:nvSpPr>
          <p:cNvPr id="63" name="Line 344"/>
          <p:cNvSpPr>
            <a:spLocks noChangeShapeType="1"/>
          </p:cNvSpPr>
          <p:nvPr/>
        </p:nvSpPr>
        <p:spPr bwMode="auto">
          <a:xfrm flipH="1">
            <a:off x="3093073" y="2035337"/>
            <a:ext cx="220951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MX" sz="700"/>
          </a:p>
        </p:txBody>
      </p:sp>
      <p:sp>
        <p:nvSpPr>
          <p:cNvPr id="64" name="Text Box 345"/>
          <p:cNvSpPr txBox="1">
            <a:spLocks noChangeArrowheads="1"/>
          </p:cNvSpPr>
          <p:nvPr/>
        </p:nvSpPr>
        <p:spPr bwMode="auto">
          <a:xfrm>
            <a:off x="3499193" y="1791387"/>
            <a:ext cx="389099" cy="11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en-US" sz="700" dirty="0">
                <a:solidFill>
                  <a:schemeClr val="bg1"/>
                </a:solidFill>
              </a:rPr>
              <a:t>200 kHz</a:t>
            </a:r>
          </a:p>
        </p:txBody>
      </p:sp>
      <p:sp>
        <p:nvSpPr>
          <p:cNvPr id="65" name="Line 346"/>
          <p:cNvSpPr>
            <a:spLocks noChangeShapeType="1"/>
          </p:cNvSpPr>
          <p:nvPr/>
        </p:nvSpPr>
        <p:spPr bwMode="auto">
          <a:xfrm flipV="1">
            <a:off x="3044708" y="2515885"/>
            <a:ext cx="1614426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MX" sz="700"/>
          </a:p>
        </p:txBody>
      </p:sp>
      <p:sp>
        <p:nvSpPr>
          <p:cNvPr id="66" name="Line 350"/>
          <p:cNvSpPr>
            <a:spLocks noChangeShapeType="1"/>
          </p:cNvSpPr>
          <p:nvPr/>
        </p:nvSpPr>
        <p:spPr bwMode="auto">
          <a:xfrm>
            <a:off x="4170614" y="2412030"/>
            <a:ext cx="169387" cy="172676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s-MX" sz="700"/>
          </a:p>
        </p:txBody>
      </p:sp>
      <p:sp>
        <p:nvSpPr>
          <p:cNvPr id="67" name="Line 359"/>
          <p:cNvSpPr>
            <a:spLocks noChangeShapeType="1"/>
          </p:cNvSpPr>
          <p:nvPr/>
        </p:nvSpPr>
        <p:spPr bwMode="auto">
          <a:xfrm flipH="1">
            <a:off x="3070805" y="1248347"/>
            <a:ext cx="250514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MX" sz="700"/>
          </a:p>
        </p:txBody>
      </p:sp>
      <p:sp>
        <p:nvSpPr>
          <p:cNvPr id="68" name="Line 360"/>
          <p:cNvSpPr>
            <a:spLocks noChangeShapeType="1"/>
          </p:cNvSpPr>
          <p:nvPr/>
        </p:nvSpPr>
        <p:spPr bwMode="auto">
          <a:xfrm flipH="1">
            <a:off x="2063074" y="1239588"/>
            <a:ext cx="681231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es-MX" sz="700"/>
          </a:p>
        </p:txBody>
      </p:sp>
      <p:sp>
        <p:nvSpPr>
          <p:cNvPr id="69" name="Rectangle 363"/>
          <p:cNvSpPr>
            <a:spLocks noChangeArrowheads="1"/>
          </p:cNvSpPr>
          <p:nvPr/>
        </p:nvSpPr>
        <p:spPr bwMode="auto">
          <a:xfrm>
            <a:off x="1575776" y="1098194"/>
            <a:ext cx="478703" cy="282788"/>
          </a:xfrm>
          <a:prstGeom prst="rect">
            <a:avLst/>
          </a:prstGeom>
          <a:solidFill>
            <a:srgbClr val="FFFF00">
              <a:alpha val="50195"/>
            </a:srgbClr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700">
                <a:solidFill>
                  <a:srgbClr val="000000"/>
                </a:solidFill>
              </a:rPr>
              <a:t>Servo Loop</a:t>
            </a:r>
            <a:endParaRPr lang="en-US" sz="700"/>
          </a:p>
        </p:txBody>
      </p:sp>
      <p:sp>
        <p:nvSpPr>
          <p:cNvPr id="70" name="Line 364"/>
          <p:cNvSpPr>
            <a:spLocks noChangeShapeType="1"/>
          </p:cNvSpPr>
          <p:nvPr/>
        </p:nvSpPr>
        <p:spPr bwMode="auto">
          <a:xfrm>
            <a:off x="3869891" y="3017646"/>
            <a:ext cx="254080" cy="172676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s-MX" sz="700"/>
          </a:p>
        </p:txBody>
      </p:sp>
      <p:sp>
        <p:nvSpPr>
          <p:cNvPr id="71" name="Text Box 379"/>
          <p:cNvSpPr txBox="1">
            <a:spLocks noChangeArrowheads="1"/>
          </p:cNvSpPr>
          <p:nvPr/>
        </p:nvSpPr>
        <p:spPr bwMode="auto">
          <a:xfrm>
            <a:off x="3057310" y="3630787"/>
            <a:ext cx="153430" cy="106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en-US" sz="700" dirty="0"/>
              <a:t>BS</a:t>
            </a:r>
          </a:p>
        </p:txBody>
      </p:sp>
      <p:sp>
        <p:nvSpPr>
          <p:cNvPr id="72" name="Line 719"/>
          <p:cNvSpPr>
            <a:spLocks noChangeShapeType="1"/>
          </p:cNvSpPr>
          <p:nvPr/>
        </p:nvSpPr>
        <p:spPr bwMode="auto">
          <a:xfrm rot="5400000">
            <a:off x="2471596" y="2402679"/>
            <a:ext cx="0" cy="334019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s-MX" sz="700"/>
          </a:p>
        </p:txBody>
      </p:sp>
      <p:sp>
        <p:nvSpPr>
          <p:cNvPr id="73" name="Line 719"/>
          <p:cNvSpPr>
            <a:spLocks noChangeShapeType="1"/>
          </p:cNvSpPr>
          <p:nvPr/>
        </p:nvSpPr>
        <p:spPr bwMode="auto">
          <a:xfrm rot="5400000">
            <a:off x="2703923" y="2332454"/>
            <a:ext cx="0" cy="361854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s-MX" sz="700"/>
          </a:p>
        </p:txBody>
      </p:sp>
      <p:sp>
        <p:nvSpPr>
          <p:cNvPr id="74" name="Line 719"/>
          <p:cNvSpPr>
            <a:spLocks noChangeShapeType="1"/>
          </p:cNvSpPr>
          <p:nvPr/>
        </p:nvSpPr>
        <p:spPr bwMode="auto">
          <a:xfrm rot="5400000">
            <a:off x="2733574" y="2418412"/>
            <a:ext cx="56308" cy="246245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s-MX" sz="700"/>
          </a:p>
        </p:txBody>
      </p:sp>
      <p:grpSp>
        <p:nvGrpSpPr>
          <p:cNvPr id="241" name="Group 419"/>
          <p:cNvGrpSpPr>
            <a:grpSpLocks/>
          </p:cNvGrpSpPr>
          <p:nvPr/>
        </p:nvGrpSpPr>
        <p:grpSpPr bwMode="auto">
          <a:xfrm rot="10800000">
            <a:off x="3209980" y="2416732"/>
            <a:ext cx="169387" cy="172676"/>
            <a:chOff x="7920" y="12672"/>
            <a:chExt cx="288" cy="288"/>
          </a:xfrm>
        </p:grpSpPr>
        <p:sp>
          <p:nvSpPr>
            <p:cNvPr id="76" name="Rectangle 420"/>
            <p:cNvSpPr>
              <a:spLocks noChangeArrowheads="1"/>
            </p:cNvSpPr>
            <p:nvPr/>
          </p:nvSpPr>
          <p:spPr bwMode="auto">
            <a:xfrm>
              <a:off x="7920" y="12672"/>
              <a:ext cx="288" cy="288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MX" sz="700"/>
            </a:p>
          </p:txBody>
        </p:sp>
        <p:sp>
          <p:nvSpPr>
            <p:cNvPr id="77" name="Line 421"/>
            <p:cNvSpPr>
              <a:spLocks noChangeShapeType="1"/>
            </p:cNvSpPr>
            <p:nvPr/>
          </p:nvSpPr>
          <p:spPr bwMode="auto">
            <a:xfrm>
              <a:off x="7920" y="12672"/>
              <a:ext cx="288" cy="28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MX" sz="700"/>
            </a:p>
          </p:txBody>
        </p:sp>
      </p:grpSp>
      <p:sp>
        <p:nvSpPr>
          <p:cNvPr id="78" name="Line 757"/>
          <p:cNvSpPr>
            <a:spLocks noChangeShapeType="1"/>
          </p:cNvSpPr>
          <p:nvPr/>
        </p:nvSpPr>
        <p:spPr bwMode="auto">
          <a:xfrm rot="16200000" flipH="1">
            <a:off x="2891957" y="2224959"/>
            <a:ext cx="141394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MX" sz="700"/>
          </a:p>
        </p:txBody>
      </p:sp>
      <p:grpSp>
        <p:nvGrpSpPr>
          <p:cNvPr id="242" name="Group 758"/>
          <p:cNvGrpSpPr>
            <a:grpSpLocks/>
          </p:cNvGrpSpPr>
          <p:nvPr/>
        </p:nvGrpSpPr>
        <p:grpSpPr bwMode="auto">
          <a:xfrm rot="16200000">
            <a:off x="2765561" y="2410516"/>
            <a:ext cx="396654" cy="166933"/>
            <a:chOff x="1176" y="1006"/>
            <a:chExt cx="317" cy="136"/>
          </a:xfrm>
        </p:grpSpPr>
        <p:sp>
          <p:nvSpPr>
            <p:cNvPr id="80" name="Text Box 759"/>
            <p:cNvSpPr txBox="1">
              <a:spLocks noChangeArrowheads="1"/>
            </p:cNvSpPr>
            <p:nvPr/>
          </p:nvSpPr>
          <p:spPr bwMode="auto">
            <a:xfrm rot="10800000">
              <a:off x="1199" y="1025"/>
              <a:ext cx="227" cy="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/>
              <a:r>
                <a:rPr lang="en-US" sz="700" dirty="0">
                  <a:solidFill>
                    <a:srgbClr val="000000"/>
                  </a:solidFill>
                </a:rPr>
                <a:t>AOM</a:t>
              </a:r>
              <a:endParaRPr lang="en-US" sz="700" dirty="0"/>
            </a:p>
          </p:txBody>
        </p:sp>
        <p:grpSp>
          <p:nvGrpSpPr>
            <p:cNvPr id="246" name="Group 760"/>
            <p:cNvGrpSpPr>
              <a:grpSpLocks/>
            </p:cNvGrpSpPr>
            <p:nvPr/>
          </p:nvGrpSpPr>
          <p:grpSpPr bwMode="auto">
            <a:xfrm>
              <a:off x="1176" y="1006"/>
              <a:ext cx="317" cy="136"/>
              <a:chOff x="2699" y="1933"/>
              <a:chExt cx="317" cy="136"/>
            </a:xfrm>
          </p:grpSpPr>
          <p:sp>
            <p:nvSpPr>
              <p:cNvPr id="82" name="Rectangle 761"/>
              <p:cNvSpPr>
                <a:spLocks noChangeArrowheads="1"/>
              </p:cNvSpPr>
              <p:nvPr/>
            </p:nvSpPr>
            <p:spPr bwMode="auto">
              <a:xfrm>
                <a:off x="2699" y="1933"/>
                <a:ext cx="272" cy="136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endParaRPr lang="es-MX" sz="700"/>
              </a:p>
            </p:txBody>
          </p:sp>
          <p:sp>
            <p:nvSpPr>
              <p:cNvPr id="83" name="Rectangle 762"/>
              <p:cNvSpPr>
                <a:spLocks noChangeArrowheads="1"/>
              </p:cNvSpPr>
              <p:nvPr/>
            </p:nvSpPr>
            <p:spPr bwMode="auto">
              <a:xfrm>
                <a:off x="2971" y="1979"/>
                <a:ext cx="45" cy="46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endParaRPr lang="es-MX" sz="700"/>
              </a:p>
            </p:txBody>
          </p:sp>
        </p:grpSp>
      </p:grpSp>
      <p:sp>
        <p:nvSpPr>
          <p:cNvPr id="84" name="Oval 417"/>
          <p:cNvSpPr>
            <a:spLocks noChangeArrowheads="1"/>
          </p:cNvSpPr>
          <p:nvPr/>
        </p:nvSpPr>
        <p:spPr bwMode="auto">
          <a:xfrm rot="5400000">
            <a:off x="2440815" y="2487013"/>
            <a:ext cx="340346" cy="55235"/>
          </a:xfrm>
          <a:prstGeom prst="ellips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MX" sz="700"/>
          </a:p>
        </p:txBody>
      </p:sp>
      <p:sp>
        <p:nvSpPr>
          <p:cNvPr id="85" name="Rectangle 318"/>
          <p:cNvSpPr>
            <a:spLocks noChangeArrowheads="1"/>
          </p:cNvSpPr>
          <p:nvPr/>
        </p:nvSpPr>
        <p:spPr bwMode="auto">
          <a:xfrm rot="5400000">
            <a:off x="2275723" y="2487627"/>
            <a:ext cx="340346" cy="54008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MX" sz="700"/>
          </a:p>
        </p:txBody>
      </p:sp>
      <p:sp>
        <p:nvSpPr>
          <p:cNvPr id="86" name="Text Box 319"/>
          <p:cNvSpPr txBox="1">
            <a:spLocks noChangeArrowheads="1"/>
          </p:cNvSpPr>
          <p:nvPr/>
        </p:nvSpPr>
        <p:spPr bwMode="auto">
          <a:xfrm>
            <a:off x="2333180" y="2716127"/>
            <a:ext cx="222167" cy="11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en-US" sz="700" dirty="0" smtClean="0">
                <a:solidFill>
                  <a:srgbClr val="000000"/>
                </a:solidFill>
                <a:latin typeface="Symbol" pitchFamily="18" charset="2"/>
              </a:rPr>
              <a:t>l</a:t>
            </a:r>
            <a:r>
              <a:rPr lang="en-US" sz="700" dirty="0" smtClean="0">
                <a:solidFill>
                  <a:srgbClr val="000000"/>
                </a:solidFill>
              </a:rPr>
              <a:t>/4</a:t>
            </a:r>
            <a:endParaRPr lang="en-US" sz="700" dirty="0"/>
          </a:p>
        </p:txBody>
      </p:sp>
      <p:sp>
        <p:nvSpPr>
          <p:cNvPr id="87" name="Text Box 290"/>
          <p:cNvSpPr txBox="1">
            <a:spLocks noChangeArrowheads="1"/>
          </p:cNvSpPr>
          <p:nvPr/>
        </p:nvSpPr>
        <p:spPr bwMode="auto">
          <a:xfrm>
            <a:off x="2173545" y="2453318"/>
            <a:ext cx="115380" cy="117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>
              <a:spcBef>
                <a:spcPts val="500"/>
              </a:spcBef>
              <a:spcAft>
                <a:spcPts val="500"/>
              </a:spcAft>
            </a:pPr>
            <a:r>
              <a:rPr lang="en-US" sz="700" dirty="0">
                <a:solidFill>
                  <a:srgbClr val="000000"/>
                </a:solidFill>
              </a:rPr>
              <a:t>M</a:t>
            </a:r>
            <a:endParaRPr lang="en-US" sz="700" dirty="0"/>
          </a:p>
        </p:txBody>
      </p:sp>
      <p:sp>
        <p:nvSpPr>
          <p:cNvPr id="88" name="Line 293"/>
          <p:cNvSpPr>
            <a:spLocks noChangeShapeType="1"/>
          </p:cNvSpPr>
          <p:nvPr/>
        </p:nvSpPr>
        <p:spPr bwMode="auto">
          <a:xfrm rot="5400000">
            <a:off x="2133893" y="2517759"/>
            <a:ext cx="346602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s-MX" sz="700"/>
          </a:p>
        </p:txBody>
      </p:sp>
      <p:sp>
        <p:nvSpPr>
          <p:cNvPr id="89" name="Line 293"/>
          <p:cNvSpPr>
            <a:spLocks noChangeShapeType="1"/>
          </p:cNvSpPr>
          <p:nvPr/>
        </p:nvSpPr>
        <p:spPr bwMode="auto">
          <a:xfrm rot="5400000">
            <a:off x="2482964" y="2499636"/>
            <a:ext cx="85126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s-MX" sz="700"/>
          </a:p>
        </p:txBody>
      </p:sp>
      <p:sp>
        <p:nvSpPr>
          <p:cNvPr id="90" name="Text Box 379"/>
          <p:cNvSpPr txBox="1">
            <a:spLocks noChangeArrowheads="1"/>
          </p:cNvSpPr>
          <p:nvPr/>
        </p:nvSpPr>
        <p:spPr bwMode="auto">
          <a:xfrm>
            <a:off x="3388722" y="2360721"/>
            <a:ext cx="220941" cy="106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en-US" sz="700" dirty="0" smtClean="0"/>
              <a:t>PBS</a:t>
            </a:r>
            <a:endParaRPr lang="en-US" sz="700" dirty="0"/>
          </a:p>
        </p:txBody>
      </p:sp>
      <p:sp>
        <p:nvSpPr>
          <p:cNvPr id="91" name="Text Box 837"/>
          <p:cNvSpPr txBox="1">
            <a:spLocks noChangeArrowheads="1"/>
          </p:cNvSpPr>
          <p:nvPr/>
        </p:nvSpPr>
        <p:spPr bwMode="auto">
          <a:xfrm>
            <a:off x="2533591" y="2225452"/>
            <a:ext cx="168159" cy="11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en-US" sz="700" dirty="0">
                <a:solidFill>
                  <a:srgbClr val="000000"/>
                </a:solidFill>
              </a:rPr>
              <a:t>L</a:t>
            </a:r>
            <a:endParaRPr lang="en-US" sz="700" dirty="0"/>
          </a:p>
        </p:txBody>
      </p:sp>
      <p:sp>
        <p:nvSpPr>
          <p:cNvPr id="92" name="Rectangle 318"/>
          <p:cNvSpPr>
            <a:spLocks noChangeArrowheads="1"/>
          </p:cNvSpPr>
          <p:nvPr/>
        </p:nvSpPr>
        <p:spPr bwMode="auto">
          <a:xfrm>
            <a:off x="3126475" y="2675685"/>
            <a:ext cx="333865" cy="55056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MX" sz="700"/>
          </a:p>
        </p:txBody>
      </p:sp>
      <p:sp>
        <p:nvSpPr>
          <p:cNvPr id="93" name="Text Box 319"/>
          <p:cNvSpPr txBox="1">
            <a:spLocks noChangeArrowheads="1"/>
          </p:cNvSpPr>
          <p:nvPr/>
        </p:nvSpPr>
        <p:spPr bwMode="auto">
          <a:xfrm>
            <a:off x="3460494" y="2659376"/>
            <a:ext cx="222167" cy="11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en-US" sz="700" dirty="0">
                <a:solidFill>
                  <a:srgbClr val="000000"/>
                </a:solidFill>
                <a:latin typeface="Symbol" pitchFamily="18" charset="2"/>
              </a:rPr>
              <a:t>l</a:t>
            </a:r>
            <a:r>
              <a:rPr lang="en-US" sz="700" dirty="0">
                <a:solidFill>
                  <a:srgbClr val="000000"/>
                </a:solidFill>
              </a:rPr>
              <a:t>/2</a:t>
            </a:r>
            <a:endParaRPr lang="en-US" sz="700" dirty="0"/>
          </a:p>
        </p:txBody>
      </p:sp>
      <p:grpSp>
        <p:nvGrpSpPr>
          <p:cNvPr id="247" name="Group 376"/>
          <p:cNvGrpSpPr>
            <a:grpSpLocks/>
          </p:cNvGrpSpPr>
          <p:nvPr/>
        </p:nvGrpSpPr>
        <p:grpSpPr bwMode="auto">
          <a:xfrm>
            <a:off x="3648567" y="3438089"/>
            <a:ext cx="169387" cy="172676"/>
            <a:chOff x="7920" y="12672"/>
            <a:chExt cx="288" cy="288"/>
          </a:xfrm>
        </p:grpSpPr>
        <p:sp>
          <p:nvSpPr>
            <p:cNvPr id="95" name="Rectangle 377"/>
            <p:cNvSpPr>
              <a:spLocks noChangeArrowheads="1"/>
            </p:cNvSpPr>
            <p:nvPr/>
          </p:nvSpPr>
          <p:spPr bwMode="auto">
            <a:xfrm>
              <a:off x="7920" y="12672"/>
              <a:ext cx="288" cy="288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MX" sz="700"/>
            </a:p>
          </p:txBody>
        </p:sp>
        <p:sp>
          <p:nvSpPr>
            <p:cNvPr id="96" name="Line 378"/>
            <p:cNvSpPr>
              <a:spLocks noChangeShapeType="1"/>
            </p:cNvSpPr>
            <p:nvPr/>
          </p:nvSpPr>
          <p:spPr bwMode="auto">
            <a:xfrm>
              <a:off x="7920" y="12672"/>
              <a:ext cx="288" cy="28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MX" sz="700"/>
            </a:p>
          </p:txBody>
        </p:sp>
      </p:grpSp>
      <p:sp>
        <p:nvSpPr>
          <p:cNvPr id="97" name="Oval 417"/>
          <p:cNvSpPr>
            <a:spLocks noChangeArrowheads="1"/>
          </p:cNvSpPr>
          <p:nvPr/>
        </p:nvSpPr>
        <p:spPr bwMode="auto">
          <a:xfrm>
            <a:off x="3126475" y="3214987"/>
            <a:ext cx="333865" cy="56308"/>
          </a:xfrm>
          <a:prstGeom prst="ellips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MX" sz="700"/>
          </a:p>
        </p:txBody>
      </p:sp>
      <p:sp>
        <p:nvSpPr>
          <p:cNvPr id="98" name="Oval 417"/>
          <p:cNvSpPr>
            <a:spLocks noChangeArrowheads="1"/>
          </p:cNvSpPr>
          <p:nvPr/>
        </p:nvSpPr>
        <p:spPr bwMode="auto">
          <a:xfrm>
            <a:off x="3126475" y="2877141"/>
            <a:ext cx="333865" cy="56308"/>
          </a:xfrm>
          <a:prstGeom prst="ellips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MX" sz="700"/>
          </a:p>
        </p:txBody>
      </p:sp>
      <p:sp>
        <p:nvSpPr>
          <p:cNvPr id="99" name="Text Box 837"/>
          <p:cNvSpPr txBox="1">
            <a:spLocks noChangeArrowheads="1"/>
          </p:cNvSpPr>
          <p:nvPr/>
        </p:nvSpPr>
        <p:spPr bwMode="auto">
          <a:xfrm>
            <a:off x="2946839" y="2838571"/>
            <a:ext cx="168159" cy="11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en-US" sz="700" dirty="0">
                <a:solidFill>
                  <a:srgbClr val="000000"/>
                </a:solidFill>
              </a:rPr>
              <a:t>L</a:t>
            </a:r>
            <a:endParaRPr lang="en-US" sz="700" dirty="0"/>
          </a:p>
        </p:txBody>
      </p:sp>
      <p:sp>
        <p:nvSpPr>
          <p:cNvPr id="100" name="Text Box 837"/>
          <p:cNvSpPr txBox="1">
            <a:spLocks noChangeArrowheads="1"/>
          </p:cNvSpPr>
          <p:nvPr/>
        </p:nvSpPr>
        <p:spPr bwMode="auto">
          <a:xfrm>
            <a:off x="2946839" y="3179075"/>
            <a:ext cx="168159" cy="11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en-US" sz="700" dirty="0">
                <a:solidFill>
                  <a:srgbClr val="000000"/>
                </a:solidFill>
              </a:rPr>
              <a:t>L</a:t>
            </a:r>
            <a:endParaRPr lang="en-US" sz="700" dirty="0"/>
          </a:p>
        </p:txBody>
      </p:sp>
      <p:sp>
        <p:nvSpPr>
          <p:cNvPr id="101" name="Line 719"/>
          <p:cNvSpPr>
            <a:spLocks noChangeShapeType="1"/>
          </p:cNvSpPr>
          <p:nvPr/>
        </p:nvSpPr>
        <p:spPr bwMode="auto">
          <a:xfrm rot="5400000">
            <a:off x="2900827" y="4636233"/>
            <a:ext cx="0" cy="334019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s-MX" sz="700"/>
          </a:p>
        </p:txBody>
      </p:sp>
      <p:sp>
        <p:nvSpPr>
          <p:cNvPr id="102" name="Line 719"/>
          <p:cNvSpPr>
            <a:spLocks noChangeShapeType="1"/>
          </p:cNvSpPr>
          <p:nvPr/>
        </p:nvSpPr>
        <p:spPr bwMode="auto">
          <a:xfrm rot="5400000">
            <a:off x="3133155" y="4566007"/>
            <a:ext cx="0" cy="361854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s-MX" sz="700"/>
          </a:p>
        </p:txBody>
      </p:sp>
      <p:sp>
        <p:nvSpPr>
          <p:cNvPr id="103" name="Line 719"/>
          <p:cNvSpPr>
            <a:spLocks noChangeShapeType="1"/>
          </p:cNvSpPr>
          <p:nvPr/>
        </p:nvSpPr>
        <p:spPr bwMode="auto">
          <a:xfrm rot="5400000">
            <a:off x="3162806" y="4651966"/>
            <a:ext cx="56308" cy="246245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s-MX" sz="700"/>
          </a:p>
        </p:txBody>
      </p:sp>
      <p:sp>
        <p:nvSpPr>
          <p:cNvPr id="104" name="Line 757"/>
          <p:cNvSpPr>
            <a:spLocks noChangeShapeType="1"/>
          </p:cNvSpPr>
          <p:nvPr/>
        </p:nvSpPr>
        <p:spPr bwMode="auto">
          <a:xfrm rot="16200000" flipH="1">
            <a:off x="3321189" y="4458512"/>
            <a:ext cx="141394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MX" sz="700"/>
          </a:p>
        </p:txBody>
      </p:sp>
      <p:grpSp>
        <p:nvGrpSpPr>
          <p:cNvPr id="251" name="Group 758"/>
          <p:cNvGrpSpPr>
            <a:grpSpLocks/>
          </p:cNvGrpSpPr>
          <p:nvPr/>
        </p:nvGrpSpPr>
        <p:grpSpPr bwMode="auto">
          <a:xfrm rot="16200000">
            <a:off x="3194792" y="4644070"/>
            <a:ext cx="396654" cy="166933"/>
            <a:chOff x="1176" y="1006"/>
            <a:chExt cx="317" cy="136"/>
          </a:xfrm>
        </p:grpSpPr>
        <p:sp>
          <p:nvSpPr>
            <p:cNvPr id="106" name="Text Box 759"/>
            <p:cNvSpPr txBox="1">
              <a:spLocks noChangeArrowheads="1"/>
            </p:cNvSpPr>
            <p:nvPr/>
          </p:nvSpPr>
          <p:spPr bwMode="auto">
            <a:xfrm rot="10800000">
              <a:off x="1199" y="1025"/>
              <a:ext cx="227" cy="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/>
              <a:r>
                <a:rPr lang="en-US" sz="700" dirty="0">
                  <a:solidFill>
                    <a:srgbClr val="000000"/>
                  </a:solidFill>
                </a:rPr>
                <a:t>AOM</a:t>
              </a:r>
              <a:endParaRPr lang="en-US" sz="700" dirty="0"/>
            </a:p>
          </p:txBody>
        </p:sp>
        <p:grpSp>
          <p:nvGrpSpPr>
            <p:cNvPr id="252" name="Group 760"/>
            <p:cNvGrpSpPr>
              <a:grpSpLocks/>
            </p:cNvGrpSpPr>
            <p:nvPr/>
          </p:nvGrpSpPr>
          <p:grpSpPr bwMode="auto">
            <a:xfrm>
              <a:off x="1176" y="1006"/>
              <a:ext cx="317" cy="136"/>
              <a:chOff x="2699" y="1933"/>
              <a:chExt cx="317" cy="136"/>
            </a:xfrm>
          </p:grpSpPr>
          <p:sp>
            <p:nvSpPr>
              <p:cNvPr id="108" name="Rectangle 761"/>
              <p:cNvSpPr>
                <a:spLocks noChangeArrowheads="1"/>
              </p:cNvSpPr>
              <p:nvPr/>
            </p:nvSpPr>
            <p:spPr bwMode="auto">
              <a:xfrm>
                <a:off x="2699" y="1933"/>
                <a:ext cx="272" cy="136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endParaRPr lang="es-MX" sz="700"/>
              </a:p>
            </p:txBody>
          </p:sp>
          <p:sp>
            <p:nvSpPr>
              <p:cNvPr id="109" name="Rectangle 762"/>
              <p:cNvSpPr>
                <a:spLocks noChangeArrowheads="1"/>
              </p:cNvSpPr>
              <p:nvPr/>
            </p:nvSpPr>
            <p:spPr bwMode="auto">
              <a:xfrm>
                <a:off x="2971" y="1979"/>
                <a:ext cx="45" cy="46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endParaRPr lang="es-MX" sz="700"/>
              </a:p>
            </p:txBody>
          </p:sp>
        </p:grpSp>
      </p:grpSp>
      <p:sp>
        <p:nvSpPr>
          <p:cNvPr id="110" name="Oval 417"/>
          <p:cNvSpPr>
            <a:spLocks noChangeArrowheads="1"/>
          </p:cNvSpPr>
          <p:nvPr/>
        </p:nvSpPr>
        <p:spPr bwMode="auto">
          <a:xfrm rot="5400000">
            <a:off x="2870046" y="4720567"/>
            <a:ext cx="340346" cy="55235"/>
          </a:xfrm>
          <a:prstGeom prst="ellips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MX" sz="700"/>
          </a:p>
        </p:txBody>
      </p:sp>
      <p:sp>
        <p:nvSpPr>
          <p:cNvPr id="111" name="Rectangle 318"/>
          <p:cNvSpPr>
            <a:spLocks noChangeArrowheads="1"/>
          </p:cNvSpPr>
          <p:nvPr/>
        </p:nvSpPr>
        <p:spPr bwMode="auto">
          <a:xfrm rot="5400000">
            <a:off x="2704954" y="4721181"/>
            <a:ext cx="340346" cy="54008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MX" sz="700"/>
          </a:p>
        </p:txBody>
      </p:sp>
      <p:sp>
        <p:nvSpPr>
          <p:cNvPr id="112" name="Text Box 319"/>
          <p:cNvSpPr txBox="1">
            <a:spLocks noChangeArrowheads="1"/>
          </p:cNvSpPr>
          <p:nvPr/>
        </p:nvSpPr>
        <p:spPr bwMode="auto">
          <a:xfrm>
            <a:off x="2762411" y="4957776"/>
            <a:ext cx="222167" cy="11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en-US" sz="700" dirty="0" smtClean="0">
                <a:solidFill>
                  <a:srgbClr val="000000"/>
                </a:solidFill>
                <a:latin typeface="Symbol" pitchFamily="18" charset="2"/>
              </a:rPr>
              <a:t>l</a:t>
            </a:r>
            <a:r>
              <a:rPr lang="en-US" sz="700" dirty="0" smtClean="0">
                <a:solidFill>
                  <a:srgbClr val="000000"/>
                </a:solidFill>
              </a:rPr>
              <a:t>/4</a:t>
            </a:r>
            <a:endParaRPr lang="en-US" sz="700" dirty="0"/>
          </a:p>
        </p:txBody>
      </p:sp>
      <p:sp>
        <p:nvSpPr>
          <p:cNvPr id="113" name="Text Box 290"/>
          <p:cNvSpPr txBox="1">
            <a:spLocks noChangeArrowheads="1"/>
          </p:cNvSpPr>
          <p:nvPr/>
        </p:nvSpPr>
        <p:spPr bwMode="auto">
          <a:xfrm>
            <a:off x="2602776" y="4739135"/>
            <a:ext cx="115380" cy="117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>
              <a:spcBef>
                <a:spcPts val="500"/>
              </a:spcBef>
              <a:spcAft>
                <a:spcPts val="500"/>
              </a:spcAft>
            </a:pPr>
            <a:r>
              <a:rPr lang="en-US" sz="700" dirty="0">
                <a:solidFill>
                  <a:srgbClr val="000000"/>
                </a:solidFill>
              </a:rPr>
              <a:t>M</a:t>
            </a:r>
            <a:endParaRPr lang="en-US" sz="700" dirty="0"/>
          </a:p>
        </p:txBody>
      </p:sp>
      <p:sp>
        <p:nvSpPr>
          <p:cNvPr id="114" name="Line 293"/>
          <p:cNvSpPr>
            <a:spLocks noChangeShapeType="1"/>
          </p:cNvSpPr>
          <p:nvPr/>
        </p:nvSpPr>
        <p:spPr bwMode="auto">
          <a:xfrm rot="5400000">
            <a:off x="2563124" y="4803576"/>
            <a:ext cx="346602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s-MX" sz="700"/>
          </a:p>
        </p:txBody>
      </p:sp>
      <p:sp>
        <p:nvSpPr>
          <p:cNvPr id="115" name="Line 293"/>
          <p:cNvSpPr>
            <a:spLocks noChangeShapeType="1"/>
          </p:cNvSpPr>
          <p:nvPr/>
        </p:nvSpPr>
        <p:spPr bwMode="auto">
          <a:xfrm rot="5400000">
            <a:off x="2912196" y="4733190"/>
            <a:ext cx="85126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s-MX" sz="700"/>
          </a:p>
        </p:txBody>
      </p:sp>
      <p:sp>
        <p:nvSpPr>
          <p:cNvPr id="116" name="Text Box 379"/>
          <p:cNvSpPr txBox="1">
            <a:spLocks noChangeArrowheads="1"/>
          </p:cNvSpPr>
          <p:nvPr/>
        </p:nvSpPr>
        <p:spPr bwMode="auto">
          <a:xfrm>
            <a:off x="3817954" y="4594275"/>
            <a:ext cx="220941" cy="106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en-US" sz="700" dirty="0" smtClean="0"/>
              <a:t>PBS</a:t>
            </a:r>
            <a:endParaRPr lang="en-US" sz="700" dirty="0"/>
          </a:p>
        </p:txBody>
      </p:sp>
      <p:sp>
        <p:nvSpPr>
          <p:cNvPr id="117" name="Text Box 837"/>
          <p:cNvSpPr txBox="1">
            <a:spLocks noChangeArrowheads="1"/>
          </p:cNvSpPr>
          <p:nvPr/>
        </p:nvSpPr>
        <p:spPr bwMode="auto">
          <a:xfrm>
            <a:off x="2962823" y="4459006"/>
            <a:ext cx="168159" cy="11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en-US" sz="700" dirty="0">
                <a:solidFill>
                  <a:srgbClr val="000000"/>
                </a:solidFill>
              </a:rPr>
              <a:t>L</a:t>
            </a:r>
            <a:endParaRPr lang="en-US" sz="700" dirty="0"/>
          </a:p>
        </p:txBody>
      </p:sp>
      <p:sp>
        <p:nvSpPr>
          <p:cNvPr id="118" name="Line 346"/>
          <p:cNvSpPr>
            <a:spLocks noChangeShapeType="1"/>
          </p:cNvSpPr>
          <p:nvPr/>
        </p:nvSpPr>
        <p:spPr bwMode="auto">
          <a:xfrm flipV="1">
            <a:off x="3472202" y="4747619"/>
            <a:ext cx="751543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s-MX" sz="700"/>
          </a:p>
        </p:txBody>
      </p:sp>
      <p:sp>
        <p:nvSpPr>
          <p:cNvPr id="119" name="Oval 417"/>
          <p:cNvSpPr>
            <a:spLocks noChangeArrowheads="1"/>
          </p:cNvSpPr>
          <p:nvPr/>
        </p:nvSpPr>
        <p:spPr bwMode="auto">
          <a:xfrm>
            <a:off x="3555707" y="4137556"/>
            <a:ext cx="333865" cy="56308"/>
          </a:xfrm>
          <a:prstGeom prst="ellips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MX" sz="700"/>
          </a:p>
        </p:txBody>
      </p:sp>
      <p:sp>
        <p:nvSpPr>
          <p:cNvPr id="120" name="Oval 417"/>
          <p:cNvSpPr>
            <a:spLocks noChangeArrowheads="1"/>
          </p:cNvSpPr>
          <p:nvPr/>
        </p:nvSpPr>
        <p:spPr bwMode="auto">
          <a:xfrm>
            <a:off x="3555707" y="3799710"/>
            <a:ext cx="333865" cy="56308"/>
          </a:xfrm>
          <a:prstGeom prst="ellips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MX" sz="700"/>
          </a:p>
        </p:txBody>
      </p:sp>
      <p:sp>
        <p:nvSpPr>
          <p:cNvPr id="121" name="Text Box 837"/>
          <p:cNvSpPr txBox="1">
            <a:spLocks noChangeArrowheads="1"/>
          </p:cNvSpPr>
          <p:nvPr/>
        </p:nvSpPr>
        <p:spPr bwMode="auto">
          <a:xfrm>
            <a:off x="3889726" y="3768671"/>
            <a:ext cx="168159" cy="11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en-US" sz="700" dirty="0">
                <a:solidFill>
                  <a:srgbClr val="000000"/>
                </a:solidFill>
              </a:rPr>
              <a:t>L</a:t>
            </a:r>
            <a:endParaRPr lang="en-US" sz="700" dirty="0"/>
          </a:p>
        </p:txBody>
      </p:sp>
      <p:sp>
        <p:nvSpPr>
          <p:cNvPr id="122" name="Text Box 837"/>
          <p:cNvSpPr txBox="1">
            <a:spLocks noChangeArrowheads="1"/>
          </p:cNvSpPr>
          <p:nvPr/>
        </p:nvSpPr>
        <p:spPr bwMode="auto">
          <a:xfrm>
            <a:off x="3889726" y="4109174"/>
            <a:ext cx="168159" cy="11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en-US" sz="700" dirty="0">
                <a:solidFill>
                  <a:srgbClr val="000000"/>
                </a:solidFill>
              </a:rPr>
              <a:t>L</a:t>
            </a:r>
            <a:endParaRPr lang="en-US" sz="700" dirty="0"/>
          </a:p>
        </p:txBody>
      </p:sp>
      <p:sp>
        <p:nvSpPr>
          <p:cNvPr id="123" name="Rectangle 318"/>
          <p:cNvSpPr>
            <a:spLocks noChangeArrowheads="1"/>
          </p:cNvSpPr>
          <p:nvPr/>
        </p:nvSpPr>
        <p:spPr bwMode="auto">
          <a:xfrm>
            <a:off x="3555707" y="4419094"/>
            <a:ext cx="333865" cy="55056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MX" sz="700"/>
          </a:p>
        </p:txBody>
      </p:sp>
      <p:sp>
        <p:nvSpPr>
          <p:cNvPr id="124" name="Text Box 319"/>
          <p:cNvSpPr txBox="1">
            <a:spLocks noChangeArrowheads="1"/>
          </p:cNvSpPr>
          <p:nvPr/>
        </p:nvSpPr>
        <p:spPr bwMode="auto">
          <a:xfrm>
            <a:off x="3889726" y="4392927"/>
            <a:ext cx="222167" cy="11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en-US" sz="700" dirty="0">
                <a:solidFill>
                  <a:srgbClr val="000000"/>
                </a:solidFill>
                <a:latin typeface="Symbol" pitchFamily="18" charset="2"/>
              </a:rPr>
              <a:t>l</a:t>
            </a:r>
            <a:r>
              <a:rPr lang="en-US" sz="700" dirty="0">
                <a:solidFill>
                  <a:srgbClr val="000000"/>
                </a:solidFill>
              </a:rPr>
              <a:t>/2</a:t>
            </a:r>
            <a:endParaRPr lang="en-US" sz="700" dirty="0"/>
          </a:p>
        </p:txBody>
      </p:sp>
      <p:sp>
        <p:nvSpPr>
          <p:cNvPr id="125" name="Line 773"/>
          <p:cNvSpPr>
            <a:spLocks noChangeShapeType="1"/>
          </p:cNvSpPr>
          <p:nvPr/>
        </p:nvSpPr>
        <p:spPr bwMode="auto">
          <a:xfrm flipH="1" flipV="1">
            <a:off x="4018033" y="4747512"/>
            <a:ext cx="208665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s-MX" sz="700"/>
          </a:p>
        </p:txBody>
      </p:sp>
      <p:sp>
        <p:nvSpPr>
          <p:cNvPr id="126" name="Line 774"/>
          <p:cNvSpPr>
            <a:spLocks noChangeShapeType="1"/>
          </p:cNvSpPr>
          <p:nvPr/>
        </p:nvSpPr>
        <p:spPr bwMode="auto">
          <a:xfrm flipH="1" flipV="1">
            <a:off x="4646484" y="4577339"/>
            <a:ext cx="473194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s-MX" sz="700"/>
          </a:p>
        </p:txBody>
      </p:sp>
      <p:sp>
        <p:nvSpPr>
          <p:cNvPr id="127" name="Line 775"/>
          <p:cNvSpPr>
            <a:spLocks noChangeShapeType="1"/>
          </p:cNvSpPr>
          <p:nvPr/>
        </p:nvSpPr>
        <p:spPr bwMode="auto">
          <a:xfrm flipH="1" flipV="1">
            <a:off x="4646484" y="4917685"/>
            <a:ext cx="473194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s-MX" sz="700"/>
          </a:p>
        </p:txBody>
      </p:sp>
      <p:sp>
        <p:nvSpPr>
          <p:cNvPr id="128" name="Line 777"/>
          <p:cNvSpPr>
            <a:spLocks noChangeShapeType="1"/>
          </p:cNvSpPr>
          <p:nvPr/>
        </p:nvSpPr>
        <p:spPr bwMode="auto">
          <a:xfrm>
            <a:off x="4254316" y="4577964"/>
            <a:ext cx="390327" cy="339722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s-MX" sz="700"/>
          </a:p>
        </p:txBody>
      </p:sp>
      <p:sp>
        <p:nvSpPr>
          <p:cNvPr id="129" name="Line 778"/>
          <p:cNvSpPr>
            <a:spLocks noChangeShapeType="1"/>
          </p:cNvSpPr>
          <p:nvPr/>
        </p:nvSpPr>
        <p:spPr bwMode="auto">
          <a:xfrm flipV="1">
            <a:off x="4254316" y="4577964"/>
            <a:ext cx="390327" cy="339722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s-MX" sz="700"/>
          </a:p>
        </p:txBody>
      </p:sp>
      <p:sp>
        <p:nvSpPr>
          <p:cNvPr id="130" name="Oval 782"/>
          <p:cNvSpPr>
            <a:spLocks noChangeArrowheads="1"/>
          </p:cNvSpPr>
          <p:nvPr/>
        </p:nvSpPr>
        <p:spPr bwMode="auto">
          <a:xfrm rot="5400000">
            <a:off x="4086910" y="4719582"/>
            <a:ext cx="339722" cy="55235"/>
          </a:xfrm>
          <a:prstGeom prst="ellips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MX" sz="700"/>
          </a:p>
        </p:txBody>
      </p:sp>
      <p:sp>
        <p:nvSpPr>
          <p:cNvPr id="131" name="Oval 783"/>
          <p:cNvSpPr>
            <a:spLocks noChangeArrowheads="1"/>
          </p:cNvSpPr>
          <p:nvPr/>
        </p:nvSpPr>
        <p:spPr bwMode="auto">
          <a:xfrm rot="5400000">
            <a:off x="4477237" y="4719582"/>
            <a:ext cx="339722" cy="55235"/>
          </a:xfrm>
          <a:prstGeom prst="ellips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MX" sz="700"/>
          </a:p>
        </p:txBody>
      </p:sp>
      <p:sp>
        <p:nvSpPr>
          <p:cNvPr id="132" name="Text Box 791"/>
          <p:cNvSpPr txBox="1">
            <a:spLocks noChangeArrowheads="1"/>
          </p:cNvSpPr>
          <p:nvPr/>
        </p:nvSpPr>
        <p:spPr bwMode="auto">
          <a:xfrm>
            <a:off x="4365130" y="4447020"/>
            <a:ext cx="168159" cy="113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en-US" sz="700" dirty="0">
                <a:solidFill>
                  <a:srgbClr val="000000"/>
                </a:solidFill>
              </a:rPr>
              <a:t>SF</a:t>
            </a:r>
            <a:endParaRPr lang="en-US" sz="700" dirty="0"/>
          </a:p>
        </p:txBody>
      </p:sp>
      <p:sp>
        <p:nvSpPr>
          <p:cNvPr id="133" name="Line 293"/>
          <p:cNvSpPr>
            <a:spLocks noChangeShapeType="1"/>
          </p:cNvSpPr>
          <p:nvPr/>
        </p:nvSpPr>
        <p:spPr bwMode="auto">
          <a:xfrm flipV="1">
            <a:off x="4446425" y="4588897"/>
            <a:ext cx="0" cy="14187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s-MX" sz="700"/>
          </a:p>
        </p:txBody>
      </p:sp>
      <p:sp>
        <p:nvSpPr>
          <p:cNvPr id="134" name="Line 293"/>
          <p:cNvSpPr>
            <a:spLocks noChangeShapeType="1"/>
          </p:cNvSpPr>
          <p:nvPr/>
        </p:nvSpPr>
        <p:spPr bwMode="auto">
          <a:xfrm flipV="1">
            <a:off x="4446425" y="4764824"/>
            <a:ext cx="0" cy="14187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s-MX" sz="700"/>
          </a:p>
        </p:txBody>
      </p:sp>
      <p:sp>
        <p:nvSpPr>
          <p:cNvPr id="135" name="Line 719"/>
          <p:cNvSpPr>
            <a:spLocks noChangeShapeType="1"/>
          </p:cNvSpPr>
          <p:nvPr/>
        </p:nvSpPr>
        <p:spPr bwMode="auto">
          <a:xfrm rot="5400000">
            <a:off x="2900827" y="5560299"/>
            <a:ext cx="0" cy="334019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s-MX" sz="700"/>
          </a:p>
        </p:txBody>
      </p:sp>
      <p:sp>
        <p:nvSpPr>
          <p:cNvPr id="136" name="Line 719"/>
          <p:cNvSpPr>
            <a:spLocks noChangeShapeType="1"/>
          </p:cNvSpPr>
          <p:nvPr/>
        </p:nvSpPr>
        <p:spPr bwMode="auto">
          <a:xfrm rot="5400000">
            <a:off x="3133155" y="5490074"/>
            <a:ext cx="0" cy="361854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s-MX" sz="700"/>
          </a:p>
        </p:txBody>
      </p:sp>
      <p:sp>
        <p:nvSpPr>
          <p:cNvPr id="137" name="Line 719"/>
          <p:cNvSpPr>
            <a:spLocks noChangeShapeType="1"/>
          </p:cNvSpPr>
          <p:nvPr/>
        </p:nvSpPr>
        <p:spPr bwMode="auto">
          <a:xfrm rot="5400000">
            <a:off x="3162806" y="5576032"/>
            <a:ext cx="56308" cy="246245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s-MX" sz="700"/>
          </a:p>
        </p:txBody>
      </p:sp>
      <p:sp>
        <p:nvSpPr>
          <p:cNvPr id="138" name="Line 757"/>
          <p:cNvSpPr>
            <a:spLocks noChangeShapeType="1"/>
          </p:cNvSpPr>
          <p:nvPr/>
        </p:nvSpPr>
        <p:spPr bwMode="auto">
          <a:xfrm rot="16200000" flipH="1">
            <a:off x="3321189" y="5382578"/>
            <a:ext cx="141394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MX" sz="700"/>
          </a:p>
        </p:txBody>
      </p:sp>
      <p:grpSp>
        <p:nvGrpSpPr>
          <p:cNvPr id="51" name="Group 758"/>
          <p:cNvGrpSpPr>
            <a:grpSpLocks/>
          </p:cNvGrpSpPr>
          <p:nvPr/>
        </p:nvGrpSpPr>
        <p:grpSpPr bwMode="auto">
          <a:xfrm rot="16200000">
            <a:off x="3194792" y="5568136"/>
            <a:ext cx="396654" cy="166933"/>
            <a:chOff x="1176" y="1006"/>
            <a:chExt cx="317" cy="136"/>
          </a:xfrm>
        </p:grpSpPr>
        <p:sp>
          <p:nvSpPr>
            <p:cNvPr id="140" name="Text Box 759"/>
            <p:cNvSpPr txBox="1">
              <a:spLocks noChangeArrowheads="1"/>
            </p:cNvSpPr>
            <p:nvPr/>
          </p:nvSpPr>
          <p:spPr bwMode="auto">
            <a:xfrm rot="10800000">
              <a:off x="1199" y="1025"/>
              <a:ext cx="227" cy="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/>
              <a:r>
                <a:rPr lang="en-US" sz="700" dirty="0">
                  <a:solidFill>
                    <a:srgbClr val="000000"/>
                  </a:solidFill>
                </a:rPr>
                <a:t>AOM</a:t>
              </a:r>
              <a:endParaRPr lang="en-US" sz="700" dirty="0"/>
            </a:p>
          </p:txBody>
        </p:sp>
        <p:grpSp>
          <p:nvGrpSpPr>
            <p:cNvPr id="53" name="Group 760"/>
            <p:cNvGrpSpPr>
              <a:grpSpLocks/>
            </p:cNvGrpSpPr>
            <p:nvPr/>
          </p:nvGrpSpPr>
          <p:grpSpPr bwMode="auto">
            <a:xfrm>
              <a:off x="1176" y="1006"/>
              <a:ext cx="317" cy="136"/>
              <a:chOff x="2699" y="1933"/>
              <a:chExt cx="317" cy="136"/>
            </a:xfrm>
          </p:grpSpPr>
          <p:sp>
            <p:nvSpPr>
              <p:cNvPr id="142" name="Rectangle 761"/>
              <p:cNvSpPr>
                <a:spLocks noChangeArrowheads="1"/>
              </p:cNvSpPr>
              <p:nvPr/>
            </p:nvSpPr>
            <p:spPr bwMode="auto">
              <a:xfrm>
                <a:off x="2699" y="1933"/>
                <a:ext cx="272" cy="136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endParaRPr lang="es-MX" sz="700"/>
              </a:p>
            </p:txBody>
          </p:sp>
          <p:sp>
            <p:nvSpPr>
              <p:cNvPr id="143" name="Rectangle 762"/>
              <p:cNvSpPr>
                <a:spLocks noChangeArrowheads="1"/>
              </p:cNvSpPr>
              <p:nvPr/>
            </p:nvSpPr>
            <p:spPr bwMode="auto">
              <a:xfrm>
                <a:off x="2971" y="1979"/>
                <a:ext cx="45" cy="46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endParaRPr lang="es-MX" sz="700"/>
              </a:p>
            </p:txBody>
          </p:sp>
        </p:grpSp>
      </p:grpSp>
      <p:sp>
        <p:nvSpPr>
          <p:cNvPr id="144" name="Oval 417"/>
          <p:cNvSpPr>
            <a:spLocks noChangeArrowheads="1"/>
          </p:cNvSpPr>
          <p:nvPr/>
        </p:nvSpPr>
        <p:spPr bwMode="auto">
          <a:xfrm rot="5400000">
            <a:off x="2870046" y="5644633"/>
            <a:ext cx="340346" cy="55235"/>
          </a:xfrm>
          <a:prstGeom prst="ellips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MX" sz="700"/>
          </a:p>
        </p:txBody>
      </p:sp>
      <p:sp>
        <p:nvSpPr>
          <p:cNvPr id="145" name="Rectangle 318"/>
          <p:cNvSpPr>
            <a:spLocks noChangeArrowheads="1"/>
          </p:cNvSpPr>
          <p:nvPr/>
        </p:nvSpPr>
        <p:spPr bwMode="auto">
          <a:xfrm rot="5400000">
            <a:off x="2704954" y="5645247"/>
            <a:ext cx="340346" cy="54008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MX" sz="700"/>
          </a:p>
        </p:txBody>
      </p:sp>
      <p:sp>
        <p:nvSpPr>
          <p:cNvPr id="146" name="Text Box 319"/>
          <p:cNvSpPr txBox="1">
            <a:spLocks noChangeArrowheads="1"/>
          </p:cNvSpPr>
          <p:nvPr/>
        </p:nvSpPr>
        <p:spPr bwMode="auto">
          <a:xfrm>
            <a:off x="2762411" y="5881842"/>
            <a:ext cx="222167" cy="11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en-US" sz="700" dirty="0" smtClean="0">
                <a:solidFill>
                  <a:srgbClr val="000000"/>
                </a:solidFill>
                <a:latin typeface="Symbol" pitchFamily="18" charset="2"/>
              </a:rPr>
              <a:t>l</a:t>
            </a:r>
            <a:r>
              <a:rPr lang="en-US" sz="700" dirty="0" smtClean="0">
                <a:solidFill>
                  <a:srgbClr val="000000"/>
                </a:solidFill>
              </a:rPr>
              <a:t>/4</a:t>
            </a:r>
            <a:endParaRPr lang="en-US" sz="700" dirty="0"/>
          </a:p>
        </p:txBody>
      </p:sp>
      <p:sp>
        <p:nvSpPr>
          <p:cNvPr id="147" name="Text Box 290"/>
          <p:cNvSpPr txBox="1">
            <a:spLocks noChangeArrowheads="1"/>
          </p:cNvSpPr>
          <p:nvPr/>
        </p:nvSpPr>
        <p:spPr bwMode="auto">
          <a:xfrm>
            <a:off x="2602776" y="5663201"/>
            <a:ext cx="115380" cy="117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>
              <a:spcBef>
                <a:spcPts val="500"/>
              </a:spcBef>
              <a:spcAft>
                <a:spcPts val="500"/>
              </a:spcAft>
            </a:pPr>
            <a:r>
              <a:rPr lang="en-US" sz="700" dirty="0">
                <a:solidFill>
                  <a:srgbClr val="000000"/>
                </a:solidFill>
              </a:rPr>
              <a:t>M</a:t>
            </a:r>
            <a:endParaRPr lang="en-US" sz="700" dirty="0"/>
          </a:p>
        </p:txBody>
      </p:sp>
      <p:sp>
        <p:nvSpPr>
          <p:cNvPr id="148" name="Line 293"/>
          <p:cNvSpPr>
            <a:spLocks noChangeShapeType="1"/>
          </p:cNvSpPr>
          <p:nvPr/>
        </p:nvSpPr>
        <p:spPr bwMode="auto">
          <a:xfrm rot="5400000">
            <a:off x="2563124" y="5727642"/>
            <a:ext cx="346602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s-MX" sz="700"/>
          </a:p>
        </p:txBody>
      </p:sp>
      <p:sp>
        <p:nvSpPr>
          <p:cNvPr id="149" name="Line 293"/>
          <p:cNvSpPr>
            <a:spLocks noChangeShapeType="1"/>
          </p:cNvSpPr>
          <p:nvPr/>
        </p:nvSpPr>
        <p:spPr bwMode="auto">
          <a:xfrm rot="5400000">
            <a:off x="2912196" y="5657256"/>
            <a:ext cx="85126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s-MX" sz="700"/>
          </a:p>
        </p:txBody>
      </p:sp>
      <p:sp>
        <p:nvSpPr>
          <p:cNvPr id="150" name="Text Box 379"/>
          <p:cNvSpPr txBox="1">
            <a:spLocks noChangeArrowheads="1"/>
          </p:cNvSpPr>
          <p:nvPr/>
        </p:nvSpPr>
        <p:spPr bwMode="auto">
          <a:xfrm>
            <a:off x="3817954" y="5518341"/>
            <a:ext cx="220941" cy="106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en-US" sz="700" dirty="0" smtClean="0"/>
              <a:t>PBS</a:t>
            </a:r>
            <a:endParaRPr lang="en-US" sz="700" dirty="0"/>
          </a:p>
        </p:txBody>
      </p:sp>
      <p:sp>
        <p:nvSpPr>
          <p:cNvPr id="151" name="Text Box 837"/>
          <p:cNvSpPr txBox="1">
            <a:spLocks noChangeArrowheads="1"/>
          </p:cNvSpPr>
          <p:nvPr/>
        </p:nvSpPr>
        <p:spPr bwMode="auto">
          <a:xfrm>
            <a:off x="2962823" y="5383072"/>
            <a:ext cx="168159" cy="11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en-US" sz="700" dirty="0">
                <a:solidFill>
                  <a:srgbClr val="000000"/>
                </a:solidFill>
              </a:rPr>
              <a:t>L</a:t>
            </a:r>
            <a:endParaRPr lang="en-US" sz="700" dirty="0"/>
          </a:p>
        </p:txBody>
      </p:sp>
      <p:sp>
        <p:nvSpPr>
          <p:cNvPr id="152" name="Line 346"/>
          <p:cNvSpPr>
            <a:spLocks noChangeShapeType="1"/>
          </p:cNvSpPr>
          <p:nvPr/>
        </p:nvSpPr>
        <p:spPr bwMode="auto">
          <a:xfrm flipV="1">
            <a:off x="3472202" y="5671685"/>
            <a:ext cx="751543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s-MX" sz="700"/>
          </a:p>
        </p:txBody>
      </p:sp>
      <p:sp>
        <p:nvSpPr>
          <p:cNvPr id="153" name="Rectangle 318"/>
          <p:cNvSpPr>
            <a:spLocks noChangeArrowheads="1"/>
          </p:cNvSpPr>
          <p:nvPr/>
        </p:nvSpPr>
        <p:spPr bwMode="auto">
          <a:xfrm>
            <a:off x="3555707" y="5343160"/>
            <a:ext cx="333865" cy="55056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MX" sz="700"/>
          </a:p>
        </p:txBody>
      </p:sp>
      <p:sp>
        <p:nvSpPr>
          <p:cNvPr id="154" name="Text Box 319"/>
          <p:cNvSpPr txBox="1">
            <a:spLocks noChangeArrowheads="1"/>
          </p:cNvSpPr>
          <p:nvPr/>
        </p:nvSpPr>
        <p:spPr bwMode="auto">
          <a:xfrm>
            <a:off x="3889726" y="5316994"/>
            <a:ext cx="222167" cy="11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en-US" sz="700" dirty="0">
                <a:solidFill>
                  <a:srgbClr val="000000"/>
                </a:solidFill>
                <a:latin typeface="Symbol" pitchFamily="18" charset="2"/>
              </a:rPr>
              <a:t>l</a:t>
            </a:r>
            <a:r>
              <a:rPr lang="en-US" sz="700" dirty="0">
                <a:solidFill>
                  <a:srgbClr val="000000"/>
                </a:solidFill>
              </a:rPr>
              <a:t>/2</a:t>
            </a:r>
            <a:endParaRPr lang="en-US" sz="700" dirty="0"/>
          </a:p>
        </p:txBody>
      </p:sp>
      <p:sp>
        <p:nvSpPr>
          <p:cNvPr id="155" name="Line 773"/>
          <p:cNvSpPr>
            <a:spLocks noChangeShapeType="1"/>
          </p:cNvSpPr>
          <p:nvPr/>
        </p:nvSpPr>
        <p:spPr bwMode="auto">
          <a:xfrm flipH="1" flipV="1">
            <a:off x="4018033" y="5671579"/>
            <a:ext cx="208665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s-MX" sz="700"/>
          </a:p>
        </p:txBody>
      </p:sp>
      <p:sp>
        <p:nvSpPr>
          <p:cNvPr id="156" name="Line 774"/>
          <p:cNvSpPr>
            <a:spLocks noChangeShapeType="1"/>
          </p:cNvSpPr>
          <p:nvPr/>
        </p:nvSpPr>
        <p:spPr bwMode="auto">
          <a:xfrm flipH="1" flipV="1">
            <a:off x="4646484" y="5501406"/>
            <a:ext cx="473194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s-MX" sz="700"/>
          </a:p>
        </p:txBody>
      </p:sp>
      <p:sp>
        <p:nvSpPr>
          <p:cNvPr id="157" name="Line 775"/>
          <p:cNvSpPr>
            <a:spLocks noChangeShapeType="1"/>
          </p:cNvSpPr>
          <p:nvPr/>
        </p:nvSpPr>
        <p:spPr bwMode="auto">
          <a:xfrm flipH="1" flipV="1">
            <a:off x="4646484" y="5841752"/>
            <a:ext cx="473194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s-MX" sz="700"/>
          </a:p>
        </p:txBody>
      </p:sp>
      <p:sp>
        <p:nvSpPr>
          <p:cNvPr id="158" name="Line 777"/>
          <p:cNvSpPr>
            <a:spLocks noChangeShapeType="1"/>
          </p:cNvSpPr>
          <p:nvPr/>
        </p:nvSpPr>
        <p:spPr bwMode="auto">
          <a:xfrm>
            <a:off x="4254316" y="5502030"/>
            <a:ext cx="390327" cy="339722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s-MX" sz="700"/>
          </a:p>
        </p:txBody>
      </p:sp>
      <p:sp>
        <p:nvSpPr>
          <p:cNvPr id="159" name="Line 778"/>
          <p:cNvSpPr>
            <a:spLocks noChangeShapeType="1"/>
          </p:cNvSpPr>
          <p:nvPr/>
        </p:nvSpPr>
        <p:spPr bwMode="auto">
          <a:xfrm flipV="1">
            <a:off x="4254316" y="5502030"/>
            <a:ext cx="390327" cy="339722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s-MX" sz="700"/>
          </a:p>
        </p:txBody>
      </p:sp>
      <p:sp>
        <p:nvSpPr>
          <p:cNvPr id="160" name="Oval 782"/>
          <p:cNvSpPr>
            <a:spLocks noChangeArrowheads="1"/>
          </p:cNvSpPr>
          <p:nvPr/>
        </p:nvSpPr>
        <p:spPr bwMode="auto">
          <a:xfrm rot="5400000">
            <a:off x="4086910" y="5643649"/>
            <a:ext cx="339722" cy="55235"/>
          </a:xfrm>
          <a:prstGeom prst="ellips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MX" sz="700"/>
          </a:p>
        </p:txBody>
      </p:sp>
      <p:sp>
        <p:nvSpPr>
          <p:cNvPr id="161" name="Oval 783"/>
          <p:cNvSpPr>
            <a:spLocks noChangeArrowheads="1"/>
          </p:cNvSpPr>
          <p:nvPr/>
        </p:nvSpPr>
        <p:spPr bwMode="auto">
          <a:xfrm rot="5400000">
            <a:off x="4477237" y="5643649"/>
            <a:ext cx="339722" cy="55235"/>
          </a:xfrm>
          <a:prstGeom prst="ellips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MX" sz="700"/>
          </a:p>
        </p:txBody>
      </p:sp>
      <p:sp>
        <p:nvSpPr>
          <p:cNvPr id="162" name="Text Box 791"/>
          <p:cNvSpPr txBox="1">
            <a:spLocks noChangeArrowheads="1"/>
          </p:cNvSpPr>
          <p:nvPr/>
        </p:nvSpPr>
        <p:spPr bwMode="auto">
          <a:xfrm>
            <a:off x="4365130" y="5376324"/>
            <a:ext cx="168159" cy="113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en-US" sz="700" dirty="0">
                <a:solidFill>
                  <a:srgbClr val="000000"/>
                </a:solidFill>
              </a:rPr>
              <a:t>SF</a:t>
            </a:r>
            <a:endParaRPr lang="en-US" sz="700" dirty="0"/>
          </a:p>
        </p:txBody>
      </p:sp>
      <p:sp>
        <p:nvSpPr>
          <p:cNvPr id="163" name="Text Box 796"/>
          <p:cNvSpPr txBox="1">
            <a:spLocks noChangeArrowheads="1"/>
          </p:cNvSpPr>
          <p:nvPr/>
        </p:nvSpPr>
        <p:spPr bwMode="auto">
          <a:xfrm>
            <a:off x="5097287" y="4553672"/>
            <a:ext cx="48282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700" dirty="0"/>
              <a:t>Vertical</a:t>
            </a:r>
          </a:p>
          <a:p>
            <a:pPr algn="ctr"/>
            <a:r>
              <a:rPr lang="en-US" sz="700" dirty="0"/>
              <a:t>up</a:t>
            </a:r>
          </a:p>
        </p:txBody>
      </p:sp>
      <p:sp>
        <p:nvSpPr>
          <p:cNvPr id="164" name="Text Box 796"/>
          <p:cNvSpPr txBox="1">
            <a:spLocks noChangeArrowheads="1"/>
          </p:cNvSpPr>
          <p:nvPr/>
        </p:nvSpPr>
        <p:spPr bwMode="auto">
          <a:xfrm>
            <a:off x="5082517" y="5489776"/>
            <a:ext cx="48282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700" dirty="0"/>
              <a:t>Vertical</a:t>
            </a:r>
          </a:p>
          <a:p>
            <a:pPr algn="ctr"/>
            <a:r>
              <a:rPr lang="en-US" sz="700" dirty="0" smtClean="0"/>
              <a:t>down</a:t>
            </a:r>
            <a:endParaRPr lang="en-US" sz="700" dirty="0"/>
          </a:p>
        </p:txBody>
      </p:sp>
      <p:sp>
        <p:nvSpPr>
          <p:cNvPr id="165" name="Line 293"/>
          <p:cNvSpPr>
            <a:spLocks noChangeShapeType="1"/>
          </p:cNvSpPr>
          <p:nvPr/>
        </p:nvSpPr>
        <p:spPr bwMode="auto">
          <a:xfrm flipV="1">
            <a:off x="4446425" y="5512963"/>
            <a:ext cx="0" cy="14187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s-MX" sz="700"/>
          </a:p>
        </p:txBody>
      </p:sp>
      <p:sp>
        <p:nvSpPr>
          <p:cNvPr id="166" name="Line 293"/>
          <p:cNvSpPr>
            <a:spLocks noChangeShapeType="1"/>
          </p:cNvSpPr>
          <p:nvPr/>
        </p:nvSpPr>
        <p:spPr bwMode="auto">
          <a:xfrm flipV="1">
            <a:off x="4446425" y="5688890"/>
            <a:ext cx="0" cy="14187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s-MX" sz="700"/>
          </a:p>
        </p:txBody>
      </p:sp>
      <p:sp>
        <p:nvSpPr>
          <p:cNvPr id="167" name="Text Box 790"/>
          <p:cNvSpPr txBox="1">
            <a:spLocks noChangeArrowheads="1"/>
          </p:cNvSpPr>
          <p:nvPr/>
        </p:nvSpPr>
        <p:spPr bwMode="auto">
          <a:xfrm>
            <a:off x="2776329" y="4191642"/>
            <a:ext cx="479931" cy="114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en-US" sz="700" dirty="0">
                <a:solidFill>
                  <a:srgbClr val="000000"/>
                </a:solidFill>
              </a:rPr>
              <a:t>84 MHz + </a:t>
            </a:r>
            <a:r>
              <a:rPr lang="en-US" sz="700" dirty="0">
                <a:solidFill>
                  <a:srgbClr val="000000"/>
                </a:solidFill>
                <a:latin typeface="Symbol" pitchFamily="18" charset="2"/>
              </a:rPr>
              <a:t>d</a:t>
            </a:r>
            <a:endParaRPr lang="en-US" sz="700" dirty="0">
              <a:latin typeface="Symbol" pitchFamily="18" charset="2"/>
            </a:endParaRPr>
          </a:p>
        </p:txBody>
      </p:sp>
      <p:sp>
        <p:nvSpPr>
          <p:cNvPr id="168" name="Text Box 790"/>
          <p:cNvSpPr txBox="1">
            <a:spLocks noChangeArrowheads="1"/>
          </p:cNvSpPr>
          <p:nvPr/>
        </p:nvSpPr>
        <p:spPr bwMode="auto">
          <a:xfrm>
            <a:off x="2786135" y="5128027"/>
            <a:ext cx="479931" cy="113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en-US" sz="700" dirty="0">
                <a:solidFill>
                  <a:srgbClr val="000000"/>
                </a:solidFill>
              </a:rPr>
              <a:t>84 MHz </a:t>
            </a:r>
            <a:r>
              <a:rPr lang="en-US" sz="700" dirty="0" smtClean="0">
                <a:solidFill>
                  <a:srgbClr val="000000"/>
                </a:solidFill>
              </a:rPr>
              <a:t>- </a:t>
            </a:r>
            <a:r>
              <a:rPr lang="en-US" sz="700" dirty="0">
                <a:solidFill>
                  <a:srgbClr val="000000"/>
                </a:solidFill>
                <a:latin typeface="Symbol" pitchFamily="18" charset="2"/>
              </a:rPr>
              <a:t>d</a:t>
            </a:r>
            <a:endParaRPr lang="en-US" sz="700" dirty="0">
              <a:latin typeface="Symbol" pitchFamily="18" charset="2"/>
            </a:endParaRPr>
          </a:p>
        </p:txBody>
      </p:sp>
      <p:sp>
        <p:nvSpPr>
          <p:cNvPr id="169" name="Line 774"/>
          <p:cNvSpPr>
            <a:spLocks noChangeShapeType="1"/>
          </p:cNvSpPr>
          <p:nvPr/>
        </p:nvSpPr>
        <p:spPr bwMode="auto">
          <a:xfrm flipV="1">
            <a:off x="5122814" y="4574709"/>
            <a:ext cx="0" cy="340504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s-MX" sz="700"/>
          </a:p>
        </p:txBody>
      </p:sp>
      <p:sp>
        <p:nvSpPr>
          <p:cNvPr id="170" name="Line 774"/>
          <p:cNvSpPr>
            <a:spLocks noChangeShapeType="1"/>
          </p:cNvSpPr>
          <p:nvPr/>
        </p:nvSpPr>
        <p:spPr bwMode="auto">
          <a:xfrm flipV="1">
            <a:off x="5115919" y="5502582"/>
            <a:ext cx="0" cy="340504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s-MX" sz="700"/>
          </a:p>
        </p:txBody>
      </p:sp>
      <p:sp>
        <p:nvSpPr>
          <p:cNvPr id="171" name="Line 378"/>
          <p:cNvSpPr>
            <a:spLocks noChangeShapeType="1"/>
          </p:cNvSpPr>
          <p:nvPr/>
        </p:nvSpPr>
        <p:spPr bwMode="auto">
          <a:xfrm rot="5400000">
            <a:off x="3217691" y="3455529"/>
            <a:ext cx="172676" cy="16938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s-MX" sz="700"/>
          </a:p>
        </p:txBody>
      </p:sp>
      <p:sp>
        <p:nvSpPr>
          <p:cNvPr id="172" name="Rectangle 318"/>
          <p:cNvSpPr>
            <a:spLocks noChangeArrowheads="1"/>
          </p:cNvSpPr>
          <p:nvPr/>
        </p:nvSpPr>
        <p:spPr bwMode="auto">
          <a:xfrm rot="5400000">
            <a:off x="3356023" y="3505484"/>
            <a:ext cx="340346" cy="54008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MX" sz="700"/>
          </a:p>
        </p:txBody>
      </p:sp>
      <p:sp>
        <p:nvSpPr>
          <p:cNvPr id="173" name="Text Box 319"/>
          <p:cNvSpPr txBox="1">
            <a:spLocks noChangeArrowheads="1"/>
          </p:cNvSpPr>
          <p:nvPr/>
        </p:nvSpPr>
        <p:spPr bwMode="auto">
          <a:xfrm>
            <a:off x="3333487" y="3742152"/>
            <a:ext cx="222167" cy="11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en-US" sz="700" dirty="0">
                <a:solidFill>
                  <a:srgbClr val="000000"/>
                </a:solidFill>
                <a:latin typeface="Symbol" pitchFamily="18" charset="2"/>
              </a:rPr>
              <a:t>l</a:t>
            </a:r>
            <a:r>
              <a:rPr lang="en-US" sz="700" dirty="0">
                <a:solidFill>
                  <a:srgbClr val="000000"/>
                </a:solidFill>
              </a:rPr>
              <a:t>/2</a:t>
            </a:r>
            <a:endParaRPr lang="en-US" sz="700" dirty="0"/>
          </a:p>
        </p:txBody>
      </p:sp>
      <p:grpSp>
        <p:nvGrpSpPr>
          <p:cNvPr id="256" name="Group 419"/>
          <p:cNvGrpSpPr>
            <a:grpSpLocks/>
          </p:cNvGrpSpPr>
          <p:nvPr/>
        </p:nvGrpSpPr>
        <p:grpSpPr bwMode="auto">
          <a:xfrm rot="5400000">
            <a:off x="3637567" y="5588203"/>
            <a:ext cx="172676" cy="169387"/>
            <a:chOff x="7920" y="12672"/>
            <a:chExt cx="288" cy="288"/>
          </a:xfrm>
        </p:grpSpPr>
        <p:sp>
          <p:nvSpPr>
            <p:cNvPr id="175" name="Rectangle 420"/>
            <p:cNvSpPr>
              <a:spLocks noChangeArrowheads="1"/>
            </p:cNvSpPr>
            <p:nvPr/>
          </p:nvSpPr>
          <p:spPr bwMode="auto">
            <a:xfrm>
              <a:off x="7920" y="12672"/>
              <a:ext cx="288" cy="288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MX" sz="700"/>
            </a:p>
          </p:txBody>
        </p:sp>
        <p:sp>
          <p:nvSpPr>
            <p:cNvPr id="176" name="Line 421"/>
            <p:cNvSpPr>
              <a:spLocks noChangeShapeType="1"/>
            </p:cNvSpPr>
            <p:nvPr/>
          </p:nvSpPr>
          <p:spPr bwMode="auto">
            <a:xfrm>
              <a:off x="7920" y="12672"/>
              <a:ext cx="288" cy="28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MX" sz="700"/>
            </a:p>
          </p:txBody>
        </p:sp>
      </p:grpSp>
      <p:grpSp>
        <p:nvGrpSpPr>
          <p:cNvPr id="257" name="Group 419"/>
          <p:cNvGrpSpPr>
            <a:grpSpLocks/>
          </p:cNvGrpSpPr>
          <p:nvPr/>
        </p:nvGrpSpPr>
        <p:grpSpPr bwMode="auto">
          <a:xfrm rot="5400000">
            <a:off x="3637567" y="4664137"/>
            <a:ext cx="172676" cy="169387"/>
            <a:chOff x="7920" y="12672"/>
            <a:chExt cx="288" cy="288"/>
          </a:xfrm>
        </p:grpSpPr>
        <p:sp>
          <p:nvSpPr>
            <p:cNvPr id="178" name="Rectangle 420"/>
            <p:cNvSpPr>
              <a:spLocks noChangeArrowheads="1"/>
            </p:cNvSpPr>
            <p:nvPr/>
          </p:nvSpPr>
          <p:spPr bwMode="auto">
            <a:xfrm>
              <a:off x="7920" y="12672"/>
              <a:ext cx="288" cy="288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MX" sz="700"/>
            </a:p>
          </p:txBody>
        </p:sp>
        <p:sp>
          <p:nvSpPr>
            <p:cNvPr id="179" name="Line 421"/>
            <p:cNvSpPr>
              <a:spLocks noChangeShapeType="1"/>
            </p:cNvSpPr>
            <p:nvPr/>
          </p:nvSpPr>
          <p:spPr bwMode="auto">
            <a:xfrm>
              <a:off x="7920" y="12672"/>
              <a:ext cx="288" cy="28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MX" sz="700"/>
            </a:p>
          </p:txBody>
        </p:sp>
      </p:grpSp>
      <p:sp>
        <p:nvSpPr>
          <p:cNvPr id="180" name="Text Box 379"/>
          <p:cNvSpPr txBox="1">
            <a:spLocks noChangeArrowheads="1"/>
          </p:cNvSpPr>
          <p:nvPr/>
        </p:nvSpPr>
        <p:spPr bwMode="auto">
          <a:xfrm>
            <a:off x="3627504" y="3312008"/>
            <a:ext cx="220941" cy="106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en-US" sz="700" dirty="0" smtClean="0"/>
              <a:t>PBS</a:t>
            </a:r>
            <a:endParaRPr lang="en-US" sz="700" dirty="0"/>
          </a:p>
        </p:txBody>
      </p:sp>
      <p:grpSp>
        <p:nvGrpSpPr>
          <p:cNvPr id="261" name="456 Grupo"/>
          <p:cNvGrpSpPr/>
          <p:nvPr/>
        </p:nvGrpSpPr>
        <p:grpSpPr>
          <a:xfrm rot="5400000">
            <a:off x="5057379" y="2440212"/>
            <a:ext cx="519278" cy="307776"/>
            <a:chOff x="6199199" y="1613089"/>
            <a:chExt cx="658813" cy="398059"/>
          </a:xfrm>
        </p:grpSpPr>
        <p:sp>
          <p:nvSpPr>
            <p:cNvPr id="182" name="Rectangle 273"/>
            <p:cNvSpPr>
              <a:spLocks noChangeArrowheads="1"/>
            </p:cNvSpPr>
            <p:nvPr/>
          </p:nvSpPr>
          <p:spPr bwMode="auto">
            <a:xfrm>
              <a:off x="6199199" y="1643050"/>
              <a:ext cx="658813" cy="327025"/>
            </a:xfrm>
            <a:prstGeom prst="rect">
              <a:avLst/>
            </a:prstGeom>
            <a:solidFill>
              <a:srgbClr val="FF0000">
                <a:alpha val="50195"/>
              </a:srgbClr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700"/>
            </a:p>
          </p:txBody>
        </p:sp>
        <p:sp>
          <p:nvSpPr>
            <p:cNvPr id="183" name="Text Box 313"/>
            <p:cNvSpPr txBox="1">
              <a:spLocks noChangeArrowheads="1"/>
            </p:cNvSpPr>
            <p:nvPr/>
          </p:nvSpPr>
          <p:spPr bwMode="auto">
            <a:xfrm>
              <a:off x="6248460" y="1613089"/>
              <a:ext cx="519013" cy="3980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700">
                  <a:solidFill>
                    <a:srgbClr val="000000"/>
                  </a:solidFill>
                </a:rPr>
                <a:t>Slave</a:t>
              </a:r>
            </a:p>
            <a:p>
              <a:pPr algn="ctr"/>
              <a:r>
                <a:rPr lang="en-US" sz="700">
                  <a:solidFill>
                    <a:srgbClr val="000000"/>
                  </a:solidFill>
                </a:rPr>
                <a:t>Laser</a:t>
              </a:r>
              <a:endParaRPr lang="en-US" sz="700"/>
            </a:p>
          </p:txBody>
        </p:sp>
      </p:grpSp>
      <p:sp>
        <p:nvSpPr>
          <p:cNvPr id="184" name="Rectangle 318"/>
          <p:cNvSpPr>
            <a:spLocks noChangeArrowheads="1"/>
          </p:cNvSpPr>
          <p:nvPr/>
        </p:nvSpPr>
        <p:spPr bwMode="auto">
          <a:xfrm>
            <a:off x="5152420" y="3082769"/>
            <a:ext cx="333865" cy="55056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MX" sz="700"/>
          </a:p>
        </p:txBody>
      </p:sp>
      <p:sp>
        <p:nvSpPr>
          <p:cNvPr id="185" name="Text Box 319"/>
          <p:cNvSpPr txBox="1">
            <a:spLocks noChangeArrowheads="1"/>
          </p:cNvSpPr>
          <p:nvPr/>
        </p:nvSpPr>
        <p:spPr bwMode="auto">
          <a:xfrm>
            <a:off x="5486439" y="3066460"/>
            <a:ext cx="222167" cy="11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en-US" sz="700" dirty="0">
                <a:solidFill>
                  <a:srgbClr val="000000"/>
                </a:solidFill>
                <a:latin typeface="Symbol" pitchFamily="18" charset="2"/>
              </a:rPr>
              <a:t>l</a:t>
            </a:r>
            <a:r>
              <a:rPr lang="en-US" sz="700" dirty="0">
                <a:solidFill>
                  <a:srgbClr val="000000"/>
                </a:solidFill>
              </a:rPr>
              <a:t>/2</a:t>
            </a:r>
            <a:endParaRPr lang="en-US" sz="700" dirty="0"/>
          </a:p>
        </p:txBody>
      </p:sp>
      <p:grpSp>
        <p:nvGrpSpPr>
          <p:cNvPr id="262" name="Group 376"/>
          <p:cNvGrpSpPr>
            <a:grpSpLocks/>
          </p:cNvGrpSpPr>
          <p:nvPr/>
        </p:nvGrpSpPr>
        <p:grpSpPr bwMode="auto">
          <a:xfrm rot="16200000">
            <a:off x="5234281" y="3455529"/>
            <a:ext cx="172676" cy="169387"/>
            <a:chOff x="7920" y="12672"/>
            <a:chExt cx="288" cy="288"/>
          </a:xfrm>
        </p:grpSpPr>
        <p:sp>
          <p:nvSpPr>
            <p:cNvPr id="187" name="Rectangle 377"/>
            <p:cNvSpPr>
              <a:spLocks noChangeArrowheads="1"/>
            </p:cNvSpPr>
            <p:nvPr/>
          </p:nvSpPr>
          <p:spPr bwMode="auto">
            <a:xfrm>
              <a:off x="7920" y="12672"/>
              <a:ext cx="288" cy="288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MX" sz="700"/>
            </a:p>
          </p:txBody>
        </p:sp>
        <p:sp>
          <p:nvSpPr>
            <p:cNvPr id="188" name="Line 378"/>
            <p:cNvSpPr>
              <a:spLocks noChangeShapeType="1"/>
            </p:cNvSpPr>
            <p:nvPr/>
          </p:nvSpPr>
          <p:spPr bwMode="auto">
            <a:xfrm>
              <a:off x="7920" y="12672"/>
              <a:ext cx="288" cy="28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MX" sz="700"/>
            </a:p>
          </p:txBody>
        </p:sp>
      </p:grpSp>
      <p:sp>
        <p:nvSpPr>
          <p:cNvPr id="189" name="Rectangle 318"/>
          <p:cNvSpPr>
            <a:spLocks noChangeArrowheads="1"/>
          </p:cNvSpPr>
          <p:nvPr/>
        </p:nvSpPr>
        <p:spPr bwMode="auto">
          <a:xfrm rot="16200000">
            <a:off x="4862689" y="3502647"/>
            <a:ext cx="340346" cy="54008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MX" sz="700"/>
          </a:p>
        </p:txBody>
      </p:sp>
      <p:sp>
        <p:nvSpPr>
          <p:cNvPr id="190" name="Text Box 319"/>
          <p:cNvSpPr txBox="1">
            <a:spLocks noChangeArrowheads="1"/>
          </p:cNvSpPr>
          <p:nvPr/>
        </p:nvSpPr>
        <p:spPr bwMode="auto">
          <a:xfrm>
            <a:off x="4922392" y="3779687"/>
            <a:ext cx="222167" cy="11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en-US" sz="700">
                <a:solidFill>
                  <a:srgbClr val="000000"/>
                </a:solidFill>
                <a:latin typeface="Symbol" pitchFamily="18" charset="2"/>
              </a:rPr>
              <a:t>l</a:t>
            </a:r>
            <a:r>
              <a:rPr lang="en-US" sz="700">
                <a:solidFill>
                  <a:srgbClr val="000000"/>
                </a:solidFill>
              </a:rPr>
              <a:t>/2</a:t>
            </a:r>
            <a:endParaRPr lang="en-US" sz="700"/>
          </a:p>
        </p:txBody>
      </p:sp>
      <p:sp>
        <p:nvSpPr>
          <p:cNvPr id="191" name="Text Box 299"/>
          <p:cNvSpPr txBox="1">
            <a:spLocks noChangeArrowheads="1"/>
          </p:cNvSpPr>
          <p:nvPr/>
        </p:nvSpPr>
        <p:spPr bwMode="auto">
          <a:xfrm>
            <a:off x="5218853" y="3798460"/>
            <a:ext cx="103105" cy="113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>
              <a:spcBef>
                <a:spcPts val="500"/>
              </a:spcBef>
              <a:spcAft>
                <a:spcPts val="500"/>
              </a:spcAft>
            </a:pPr>
            <a:r>
              <a:rPr lang="en-US" sz="700" dirty="0">
                <a:solidFill>
                  <a:srgbClr val="000000"/>
                </a:solidFill>
              </a:rPr>
              <a:t>M</a:t>
            </a:r>
            <a:endParaRPr lang="en-US" sz="700" dirty="0"/>
          </a:p>
        </p:txBody>
      </p:sp>
      <p:sp>
        <p:nvSpPr>
          <p:cNvPr id="192" name="Line 272"/>
          <p:cNvSpPr>
            <a:spLocks noChangeShapeType="1"/>
          </p:cNvSpPr>
          <p:nvPr/>
        </p:nvSpPr>
        <p:spPr bwMode="auto">
          <a:xfrm>
            <a:off x="5311805" y="3766013"/>
            <a:ext cx="1196902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s-MX" sz="700"/>
          </a:p>
        </p:txBody>
      </p:sp>
      <p:sp>
        <p:nvSpPr>
          <p:cNvPr id="193" name="Line 719"/>
          <p:cNvSpPr>
            <a:spLocks noChangeShapeType="1"/>
          </p:cNvSpPr>
          <p:nvPr/>
        </p:nvSpPr>
        <p:spPr bwMode="auto">
          <a:xfrm rot="10800000">
            <a:off x="6448768" y="2750836"/>
            <a:ext cx="0" cy="340504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s-MX" sz="700"/>
          </a:p>
        </p:txBody>
      </p:sp>
      <p:sp>
        <p:nvSpPr>
          <p:cNvPr id="194" name="Line 719"/>
          <p:cNvSpPr>
            <a:spLocks noChangeShapeType="1"/>
          </p:cNvSpPr>
          <p:nvPr/>
        </p:nvSpPr>
        <p:spPr bwMode="auto">
          <a:xfrm rot="10800000">
            <a:off x="6504003" y="2973486"/>
            <a:ext cx="0" cy="368879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s-MX" sz="700"/>
          </a:p>
        </p:txBody>
      </p:sp>
      <p:sp>
        <p:nvSpPr>
          <p:cNvPr id="195" name="Line 719"/>
          <p:cNvSpPr>
            <a:spLocks noChangeShapeType="1"/>
          </p:cNvSpPr>
          <p:nvPr/>
        </p:nvSpPr>
        <p:spPr bwMode="auto">
          <a:xfrm rot="10800000">
            <a:off x="6448767" y="3091339"/>
            <a:ext cx="55236" cy="251025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s-MX" sz="700"/>
          </a:p>
        </p:txBody>
      </p:sp>
      <p:sp>
        <p:nvSpPr>
          <p:cNvPr id="196" name="Line 757"/>
          <p:cNvSpPr>
            <a:spLocks noChangeShapeType="1"/>
          </p:cNvSpPr>
          <p:nvPr/>
        </p:nvSpPr>
        <p:spPr bwMode="auto">
          <a:xfrm flipH="1">
            <a:off x="6717582" y="3421679"/>
            <a:ext cx="138701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MX" sz="700"/>
          </a:p>
        </p:txBody>
      </p:sp>
      <p:sp>
        <p:nvSpPr>
          <p:cNvPr id="197" name="Text Box 759"/>
          <p:cNvSpPr txBox="1">
            <a:spLocks noChangeArrowheads="1"/>
          </p:cNvSpPr>
          <p:nvPr/>
        </p:nvSpPr>
        <p:spPr bwMode="auto">
          <a:xfrm>
            <a:off x="6356714" y="3368759"/>
            <a:ext cx="278630" cy="11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en-US" sz="700" dirty="0">
                <a:solidFill>
                  <a:srgbClr val="000000"/>
                </a:solidFill>
              </a:rPr>
              <a:t>AOM</a:t>
            </a:r>
            <a:endParaRPr lang="en-US" sz="700" dirty="0"/>
          </a:p>
        </p:txBody>
      </p:sp>
      <p:grpSp>
        <p:nvGrpSpPr>
          <p:cNvPr id="268" name="Group 760"/>
          <p:cNvGrpSpPr>
            <a:grpSpLocks/>
          </p:cNvGrpSpPr>
          <p:nvPr/>
        </p:nvGrpSpPr>
        <p:grpSpPr bwMode="auto">
          <a:xfrm>
            <a:off x="6328482" y="3337844"/>
            <a:ext cx="389100" cy="170173"/>
            <a:chOff x="2699" y="1933"/>
            <a:chExt cx="317" cy="136"/>
          </a:xfrm>
        </p:grpSpPr>
        <p:sp>
          <p:nvSpPr>
            <p:cNvPr id="199" name="Rectangle 761"/>
            <p:cNvSpPr>
              <a:spLocks noChangeArrowheads="1"/>
            </p:cNvSpPr>
            <p:nvPr/>
          </p:nvSpPr>
          <p:spPr bwMode="auto">
            <a:xfrm>
              <a:off x="2699" y="1933"/>
              <a:ext cx="272" cy="136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es-MX" sz="700"/>
            </a:p>
          </p:txBody>
        </p:sp>
        <p:sp>
          <p:nvSpPr>
            <p:cNvPr id="200" name="Rectangle 762"/>
            <p:cNvSpPr>
              <a:spLocks noChangeArrowheads="1"/>
            </p:cNvSpPr>
            <p:nvPr/>
          </p:nvSpPr>
          <p:spPr bwMode="auto">
            <a:xfrm>
              <a:off x="2971" y="1979"/>
              <a:ext cx="45" cy="46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es-MX" sz="700"/>
            </a:p>
          </p:txBody>
        </p:sp>
      </p:grpSp>
      <p:sp>
        <p:nvSpPr>
          <p:cNvPr id="201" name="Oval 417"/>
          <p:cNvSpPr>
            <a:spLocks noChangeArrowheads="1"/>
          </p:cNvSpPr>
          <p:nvPr/>
        </p:nvSpPr>
        <p:spPr bwMode="auto">
          <a:xfrm rot="10800000">
            <a:off x="6335845" y="3035032"/>
            <a:ext cx="333865" cy="56308"/>
          </a:xfrm>
          <a:prstGeom prst="ellips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MX" sz="700"/>
          </a:p>
        </p:txBody>
      </p:sp>
      <p:sp>
        <p:nvSpPr>
          <p:cNvPr id="202" name="Rectangle 318"/>
          <p:cNvSpPr>
            <a:spLocks noChangeArrowheads="1"/>
          </p:cNvSpPr>
          <p:nvPr/>
        </p:nvSpPr>
        <p:spPr bwMode="auto">
          <a:xfrm rot="10800000">
            <a:off x="6335845" y="2867361"/>
            <a:ext cx="333865" cy="55056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MX" sz="700"/>
          </a:p>
        </p:txBody>
      </p:sp>
      <p:sp>
        <p:nvSpPr>
          <p:cNvPr id="203" name="Text Box 319"/>
          <p:cNvSpPr txBox="1">
            <a:spLocks noChangeArrowheads="1"/>
          </p:cNvSpPr>
          <p:nvPr/>
        </p:nvSpPr>
        <p:spPr bwMode="auto">
          <a:xfrm>
            <a:off x="6130245" y="2836291"/>
            <a:ext cx="222167" cy="11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en-US" sz="700" dirty="0" smtClean="0">
                <a:solidFill>
                  <a:srgbClr val="000000"/>
                </a:solidFill>
                <a:latin typeface="Symbol" pitchFamily="18" charset="2"/>
              </a:rPr>
              <a:t>l</a:t>
            </a:r>
            <a:r>
              <a:rPr lang="en-US" sz="700" dirty="0" smtClean="0">
                <a:solidFill>
                  <a:srgbClr val="000000"/>
                </a:solidFill>
              </a:rPr>
              <a:t>/4</a:t>
            </a:r>
            <a:endParaRPr lang="en-US" sz="700" dirty="0"/>
          </a:p>
        </p:txBody>
      </p:sp>
      <p:sp>
        <p:nvSpPr>
          <p:cNvPr id="204" name="Line 293"/>
          <p:cNvSpPr>
            <a:spLocks noChangeShapeType="1"/>
          </p:cNvSpPr>
          <p:nvPr/>
        </p:nvSpPr>
        <p:spPr bwMode="auto">
          <a:xfrm rot="10800000">
            <a:off x="6475734" y="2976066"/>
            <a:ext cx="8350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s-MX" sz="700"/>
          </a:p>
        </p:txBody>
      </p:sp>
      <p:sp>
        <p:nvSpPr>
          <p:cNvPr id="205" name="Text Box 379"/>
          <p:cNvSpPr txBox="1">
            <a:spLocks noChangeArrowheads="1"/>
          </p:cNvSpPr>
          <p:nvPr/>
        </p:nvSpPr>
        <p:spPr bwMode="auto">
          <a:xfrm>
            <a:off x="6596633" y="3709262"/>
            <a:ext cx="220941" cy="106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en-US" sz="700" dirty="0" smtClean="0"/>
              <a:t>PBS</a:t>
            </a:r>
            <a:endParaRPr lang="en-US" sz="700" dirty="0"/>
          </a:p>
        </p:txBody>
      </p:sp>
      <p:sp>
        <p:nvSpPr>
          <p:cNvPr id="206" name="Text Box 837"/>
          <p:cNvSpPr txBox="1">
            <a:spLocks noChangeArrowheads="1"/>
          </p:cNvSpPr>
          <p:nvPr/>
        </p:nvSpPr>
        <p:spPr bwMode="auto">
          <a:xfrm>
            <a:off x="6646520" y="3013065"/>
            <a:ext cx="168159" cy="11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en-US" sz="700" dirty="0">
                <a:solidFill>
                  <a:srgbClr val="000000"/>
                </a:solidFill>
              </a:rPr>
              <a:t>L</a:t>
            </a:r>
            <a:endParaRPr lang="en-US" sz="700" dirty="0"/>
          </a:p>
        </p:txBody>
      </p:sp>
      <p:sp>
        <p:nvSpPr>
          <p:cNvPr id="207" name="Line 346"/>
          <p:cNvSpPr>
            <a:spLocks noChangeShapeType="1"/>
          </p:cNvSpPr>
          <p:nvPr/>
        </p:nvSpPr>
        <p:spPr bwMode="auto">
          <a:xfrm rot="5400000" flipV="1">
            <a:off x="6120265" y="3886621"/>
            <a:ext cx="766133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s-MX" sz="700"/>
          </a:p>
        </p:txBody>
      </p:sp>
      <p:sp>
        <p:nvSpPr>
          <p:cNvPr id="208" name="Line 773"/>
          <p:cNvSpPr>
            <a:spLocks noChangeShapeType="1"/>
          </p:cNvSpPr>
          <p:nvPr/>
        </p:nvSpPr>
        <p:spPr bwMode="auto">
          <a:xfrm rot="5400000" flipH="1" flipV="1">
            <a:off x="6397078" y="4166340"/>
            <a:ext cx="212716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s-MX" sz="700"/>
          </a:p>
        </p:txBody>
      </p:sp>
      <p:sp>
        <p:nvSpPr>
          <p:cNvPr id="209" name="Line 774"/>
          <p:cNvSpPr>
            <a:spLocks noChangeShapeType="1"/>
          </p:cNvSpPr>
          <p:nvPr/>
        </p:nvSpPr>
        <p:spPr bwMode="auto">
          <a:xfrm rot="5400000" flipH="1" flipV="1">
            <a:off x="6117050" y="5253952"/>
            <a:ext cx="110663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s-MX" sz="700"/>
          </a:p>
        </p:txBody>
      </p:sp>
      <p:sp>
        <p:nvSpPr>
          <p:cNvPr id="210" name="Line 775"/>
          <p:cNvSpPr>
            <a:spLocks noChangeShapeType="1"/>
          </p:cNvSpPr>
          <p:nvPr/>
        </p:nvSpPr>
        <p:spPr bwMode="auto">
          <a:xfrm rot="5400000" flipH="1" flipV="1">
            <a:off x="5783186" y="5253952"/>
            <a:ext cx="110663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s-MX" sz="700"/>
          </a:p>
        </p:txBody>
      </p:sp>
      <p:sp>
        <p:nvSpPr>
          <p:cNvPr id="211" name="Line 777"/>
          <p:cNvSpPr>
            <a:spLocks noChangeShapeType="1"/>
          </p:cNvSpPr>
          <p:nvPr/>
        </p:nvSpPr>
        <p:spPr bwMode="auto">
          <a:xfrm rot="5400000">
            <a:off x="6304178" y="4333178"/>
            <a:ext cx="397905" cy="333252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s-MX" sz="700"/>
          </a:p>
        </p:txBody>
      </p:sp>
      <p:sp>
        <p:nvSpPr>
          <p:cNvPr id="212" name="Line 778"/>
          <p:cNvSpPr>
            <a:spLocks noChangeShapeType="1"/>
          </p:cNvSpPr>
          <p:nvPr/>
        </p:nvSpPr>
        <p:spPr bwMode="auto">
          <a:xfrm rot="5400000" flipV="1">
            <a:off x="6304178" y="4333178"/>
            <a:ext cx="397905" cy="333252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s-MX" sz="700"/>
          </a:p>
        </p:txBody>
      </p:sp>
      <p:sp>
        <p:nvSpPr>
          <p:cNvPr id="213" name="Oval 782"/>
          <p:cNvSpPr>
            <a:spLocks noChangeArrowheads="1"/>
          </p:cNvSpPr>
          <p:nvPr/>
        </p:nvSpPr>
        <p:spPr bwMode="auto">
          <a:xfrm rot="10800000">
            <a:off x="6337116" y="4275201"/>
            <a:ext cx="333252" cy="56307"/>
          </a:xfrm>
          <a:prstGeom prst="ellips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MX" sz="700"/>
          </a:p>
        </p:txBody>
      </p:sp>
      <p:sp>
        <p:nvSpPr>
          <p:cNvPr id="214" name="Oval 783"/>
          <p:cNvSpPr>
            <a:spLocks noChangeArrowheads="1"/>
          </p:cNvSpPr>
          <p:nvPr/>
        </p:nvSpPr>
        <p:spPr bwMode="auto">
          <a:xfrm rot="10800000">
            <a:off x="6337116" y="4673105"/>
            <a:ext cx="333252" cy="56307"/>
          </a:xfrm>
          <a:prstGeom prst="ellips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MX" sz="700"/>
          </a:p>
        </p:txBody>
      </p:sp>
      <p:sp>
        <p:nvSpPr>
          <p:cNvPr id="215" name="Text Box 791"/>
          <p:cNvSpPr txBox="1">
            <a:spLocks noChangeArrowheads="1"/>
          </p:cNvSpPr>
          <p:nvPr/>
        </p:nvSpPr>
        <p:spPr bwMode="auto">
          <a:xfrm>
            <a:off x="6680138" y="4447020"/>
            <a:ext cx="168159" cy="113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en-US" sz="700" dirty="0">
                <a:solidFill>
                  <a:srgbClr val="000000"/>
                </a:solidFill>
              </a:rPr>
              <a:t>SF</a:t>
            </a:r>
            <a:endParaRPr lang="en-US" sz="700" dirty="0"/>
          </a:p>
        </p:txBody>
      </p:sp>
      <p:sp>
        <p:nvSpPr>
          <p:cNvPr id="216" name="Text Box 796"/>
          <p:cNvSpPr txBox="1">
            <a:spLocks noChangeArrowheads="1"/>
          </p:cNvSpPr>
          <p:nvPr/>
        </p:nvSpPr>
        <p:spPr bwMode="auto">
          <a:xfrm>
            <a:off x="7153332" y="5128027"/>
            <a:ext cx="587020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700" dirty="0" smtClean="0"/>
              <a:t>Horizontal</a:t>
            </a:r>
            <a:endParaRPr lang="en-US" sz="700" dirty="0"/>
          </a:p>
        </p:txBody>
      </p:sp>
      <p:sp>
        <p:nvSpPr>
          <p:cNvPr id="217" name="Line 293"/>
          <p:cNvSpPr>
            <a:spLocks noChangeShapeType="1"/>
          </p:cNvSpPr>
          <p:nvPr/>
        </p:nvSpPr>
        <p:spPr bwMode="auto">
          <a:xfrm rot="5400000" flipV="1">
            <a:off x="6589444" y="4427103"/>
            <a:ext cx="0" cy="139175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s-MX" sz="700"/>
          </a:p>
        </p:txBody>
      </p:sp>
      <p:sp>
        <p:nvSpPr>
          <p:cNvPr id="218" name="Line 293"/>
          <p:cNvSpPr>
            <a:spLocks noChangeShapeType="1"/>
          </p:cNvSpPr>
          <p:nvPr/>
        </p:nvSpPr>
        <p:spPr bwMode="auto">
          <a:xfrm rot="5400000" flipV="1">
            <a:off x="6416867" y="4427103"/>
            <a:ext cx="0" cy="139175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s-MX" sz="700"/>
          </a:p>
        </p:txBody>
      </p:sp>
      <p:sp>
        <p:nvSpPr>
          <p:cNvPr id="219" name="Text Box 790"/>
          <p:cNvSpPr txBox="1">
            <a:spLocks noChangeArrowheads="1"/>
          </p:cNvSpPr>
          <p:nvPr/>
        </p:nvSpPr>
        <p:spPr bwMode="auto">
          <a:xfrm>
            <a:off x="6742132" y="3124018"/>
            <a:ext cx="479931" cy="113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en-US" sz="700" dirty="0">
                <a:solidFill>
                  <a:srgbClr val="000000"/>
                </a:solidFill>
              </a:rPr>
              <a:t>84 </a:t>
            </a:r>
            <a:r>
              <a:rPr lang="en-US" sz="700" dirty="0" smtClean="0">
                <a:solidFill>
                  <a:srgbClr val="000000"/>
                </a:solidFill>
              </a:rPr>
              <a:t>MHz</a:t>
            </a:r>
            <a:endParaRPr lang="en-US" sz="700" dirty="0">
              <a:latin typeface="Symbol" pitchFamily="18" charset="2"/>
            </a:endParaRPr>
          </a:p>
        </p:txBody>
      </p:sp>
      <p:sp>
        <p:nvSpPr>
          <p:cNvPr id="220" name="Line 774"/>
          <p:cNvSpPr>
            <a:spLocks noChangeShapeType="1"/>
          </p:cNvSpPr>
          <p:nvPr/>
        </p:nvSpPr>
        <p:spPr bwMode="auto">
          <a:xfrm rot="5400000" flipV="1">
            <a:off x="6502205" y="5642025"/>
            <a:ext cx="0" cy="334019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s-MX" sz="700"/>
          </a:p>
        </p:txBody>
      </p:sp>
      <p:grpSp>
        <p:nvGrpSpPr>
          <p:cNvPr id="269" name="Group 419"/>
          <p:cNvGrpSpPr>
            <a:grpSpLocks/>
          </p:cNvGrpSpPr>
          <p:nvPr/>
        </p:nvGrpSpPr>
        <p:grpSpPr bwMode="auto">
          <a:xfrm rot="16200000">
            <a:off x="6415805" y="3680745"/>
            <a:ext cx="172676" cy="169387"/>
            <a:chOff x="7920" y="12672"/>
            <a:chExt cx="288" cy="288"/>
          </a:xfrm>
        </p:grpSpPr>
        <p:sp>
          <p:nvSpPr>
            <p:cNvPr id="222" name="Rectangle 420"/>
            <p:cNvSpPr>
              <a:spLocks noChangeArrowheads="1"/>
            </p:cNvSpPr>
            <p:nvPr/>
          </p:nvSpPr>
          <p:spPr bwMode="auto">
            <a:xfrm>
              <a:off x="7920" y="12672"/>
              <a:ext cx="288" cy="288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MX" sz="700"/>
            </a:p>
          </p:txBody>
        </p:sp>
        <p:sp>
          <p:nvSpPr>
            <p:cNvPr id="223" name="Line 421"/>
            <p:cNvSpPr>
              <a:spLocks noChangeShapeType="1"/>
            </p:cNvSpPr>
            <p:nvPr/>
          </p:nvSpPr>
          <p:spPr bwMode="auto">
            <a:xfrm>
              <a:off x="7920" y="12672"/>
              <a:ext cx="288" cy="28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MX" sz="700"/>
            </a:p>
          </p:txBody>
        </p:sp>
      </p:grpSp>
      <p:sp>
        <p:nvSpPr>
          <p:cNvPr id="224" name="Rectangle 318"/>
          <p:cNvSpPr>
            <a:spLocks noChangeArrowheads="1"/>
          </p:cNvSpPr>
          <p:nvPr/>
        </p:nvSpPr>
        <p:spPr bwMode="auto">
          <a:xfrm rot="16200000">
            <a:off x="6064529" y="3738162"/>
            <a:ext cx="340346" cy="54008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MX" sz="700"/>
          </a:p>
        </p:txBody>
      </p:sp>
      <p:sp>
        <p:nvSpPr>
          <p:cNvPr id="225" name="Text Box 319"/>
          <p:cNvSpPr txBox="1">
            <a:spLocks noChangeArrowheads="1"/>
          </p:cNvSpPr>
          <p:nvPr/>
        </p:nvSpPr>
        <p:spPr bwMode="auto">
          <a:xfrm>
            <a:off x="6116130" y="3993015"/>
            <a:ext cx="222167" cy="11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en-US" sz="700" dirty="0">
                <a:solidFill>
                  <a:srgbClr val="000000"/>
                </a:solidFill>
                <a:latin typeface="Symbol" pitchFamily="18" charset="2"/>
              </a:rPr>
              <a:t>l</a:t>
            </a:r>
            <a:r>
              <a:rPr lang="en-US" sz="700" dirty="0">
                <a:solidFill>
                  <a:srgbClr val="000000"/>
                </a:solidFill>
              </a:rPr>
              <a:t>/2</a:t>
            </a:r>
            <a:endParaRPr lang="en-US" sz="700" dirty="0"/>
          </a:p>
        </p:txBody>
      </p:sp>
      <p:grpSp>
        <p:nvGrpSpPr>
          <p:cNvPr id="270" name="Group 661"/>
          <p:cNvGrpSpPr>
            <a:grpSpLocks/>
          </p:cNvGrpSpPr>
          <p:nvPr/>
        </p:nvGrpSpPr>
        <p:grpSpPr bwMode="auto">
          <a:xfrm rot="10800000">
            <a:off x="6279382" y="4978419"/>
            <a:ext cx="445562" cy="454212"/>
            <a:chOff x="7920" y="12672"/>
            <a:chExt cx="288" cy="288"/>
          </a:xfrm>
        </p:grpSpPr>
        <p:sp>
          <p:nvSpPr>
            <p:cNvPr id="227" name="Rectangle 662"/>
            <p:cNvSpPr>
              <a:spLocks noChangeArrowheads="1"/>
            </p:cNvSpPr>
            <p:nvPr/>
          </p:nvSpPr>
          <p:spPr bwMode="auto">
            <a:xfrm>
              <a:off x="7920" y="12672"/>
              <a:ext cx="288" cy="288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MX" sz="700"/>
            </a:p>
          </p:txBody>
        </p:sp>
        <p:sp>
          <p:nvSpPr>
            <p:cNvPr id="228" name="Line 663"/>
            <p:cNvSpPr>
              <a:spLocks noChangeShapeType="1"/>
            </p:cNvSpPr>
            <p:nvPr/>
          </p:nvSpPr>
          <p:spPr bwMode="auto">
            <a:xfrm>
              <a:off x="7920" y="12672"/>
              <a:ext cx="288" cy="28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MX" sz="700"/>
            </a:p>
          </p:txBody>
        </p:sp>
      </p:grpSp>
      <p:sp>
        <p:nvSpPr>
          <p:cNvPr id="229" name="Text Box 796"/>
          <p:cNvSpPr txBox="1">
            <a:spLocks noChangeArrowheads="1"/>
          </p:cNvSpPr>
          <p:nvPr/>
        </p:nvSpPr>
        <p:spPr bwMode="auto">
          <a:xfrm>
            <a:off x="6228184" y="5777808"/>
            <a:ext cx="587020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700" dirty="0" smtClean="0"/>
              <a:t>Horizontal</a:t>
            </a:r>
            <a:endParaRPr lang="en-US" sz="700" dirty="0"/>
          </a:p>
        </p:txBody>
      </p:sp>
      <p:sp>
        <p:nvSpPr>
          <p:cNvPr id="230" name="Text Box 300"/>
          <p:cNvSpPr txBox="1">
            <a:spLocks noChangeArrowheads="1"/>
          </p:cNvSpPr>
          <p:nvPr/>
        </p:nvSpPr>
        <p:spPr bwMode="auto">
          <a:xfrm>
            <a:off x="6074396" y="5168804"/>
            <a:ext cx="153431" cy="106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en-US" sz="700" dirty="0"/>
              <a:t>BS</a:t>
            </a:r>
          </a:p>
        </p:txBody>
      </p:sp>
      <p:pic>
        <p:nvPicPr>
          <p:cNvPr id="231" name="Picture 17"/>
          <p:cNvPicPr>
            <a:picLocks noChangeAspect="1" noChangeArrowheads="1"/>
          </p:cNvPicPr>
          <p:nvPr/>
        </p:nvPicPr>
        <p:blipFill>
          <a:blip r:embed="rId4" cstate="print"/>
          <a:srcRect l="8066" t="17516" r="9838" b="8657"/>
          <a:stretch>
            <a:fillRect/>
          </a:stretch>
        </p:blipFill>
        <p:spPr bwMode="auto">
          <a:xfrm>
            <a:off x="6012160" y="764704"/>
            <a:ext cx="2664296" cy="1916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2" name="Line 364"/>
          <p:cNvSpPr>
            <a:spLocks noChangeShapeType="1"/>
          </p:cNvSpPr>
          <p:nvPr/>
        </p:nvSpPr>
        <p:spPr bwMode="auto">
          <a:xfrm>
            <a:off x="5178349" y="3687095"/>
            <a:ext cx="254080" cy="172676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s-MX" sz="700"/>
          </a:p>
        </p:txBody>
      </p:sp>
      <p:grpSp>
        <p:nvGrpSpPr>
          <p:cNvPr id="271" name="291 Grupo"/>
          <p:cNvGrpSpPr/>
          <p:nvPr/>
        </p:nvGrpSpPr>
        <p:grpSpPr>
          <a:xfrm rot="16200000">
            <a:off x="5642584" y="3575028"/>
            <a:ext cx="340346" cy="386647"/>
            <a:chOff x="5643570" y="4071942"/>
            <a:chExt cx="431800" cy="500066"/>
          </a:xfrm>
        </p:grpSpPr>
        <p:sp>
          <p:nvSpPr>
            <p:cNvPr id="234" name="Oval 417"/>
            <p:cNvSpPr>
              <a:spLocks noChangeArrowheads="1"/>
            </p:cNvSpPr>
            <p:nvPr/>
          </p:nvSpPr>
          <p:spPr bwMode="auto">
            <a:xfrm>
              <a:off x="5643570" y="4500570"/>
              <a:ext cx="431800" cy="71438"/>
            </a:xfrm>
            <a:prstGeom prst="ellips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MX" sz="700"/>
            </a:p>
          </p:txBody>
        </p:sp>
        <p:sp>
          <p:nvSpPr>
            <p:cNvPr id="235" name="Oval 417"/>
            <p:cNvSpPr>
              <a:spLocks noChangeArrowheads="1"/>
            </p:cNvSpPr>
            <p:nvPr/>
          </p:nvSpPr>
          <p:spPr bwMode="auto">
            <a:xfrm>
              <a:off x="5643570" y="4071942"/>
              <a:ext cx="431800" cy="71438"/>
            </a:xfrm>
            <a:prstGeom prst="ellips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MX" sz="700"/>
            </a:p>
          </p:txBody>
        </p:sp>
      </p:grpSp>
      <p:sp>
        <p:nvSpPr>
          <p:cNvPr id="236" name="Text Box 837"/>
          <p:cNvSpPr txBox="1">
            <a:spLocks noChangeArrowheads="1"/>
          </p:cNvSpPr>
          <p:nvPr/>
        </p:nvSpPr>
        <p:spPr bwMode="auto">
          <a:xfrm>
            <a:off x="5562319" y="4007273"/>
            <a:ext cx="168159" cy="11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en-US" sz="700" dirty="0">
                <a:solidFill>
                  <a:srgbClr val="000000"/>
                </a:solidFill>
              </a:rPr>
              <a:t>L</a:t>
            </a:r>
            <a:endParaRPr lang="en-US" sz="700" dirty="0"/>
          </a:p>
        </p:txBody>
      </p:sp>
      <p:sp>
        <p:nvSpPr>
          <p:cNvPr id="237" name="Text Box 837"/>
          <p:cNvSpPr txBox="1">
            <a:spLocks noChangeArrowheads="1"/>
          </p:cNvSpPr>
          <p:nvPr/>
        </p:nvSpPr>
        <p:spPr bwMode="auto">
          <a:xfrm>
            <a:off x="5896339" y="4008524"/>
            <a:ext cx="168159" cy="11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en-US" sz="700" dirty="0">
                <a:solidFill>
                  <a:srgbClr val="000000"/>
                </a:solidFill>
              </a:rPr>
              <a:t>L</a:t>
            </a:r>
            <a:endParaRPr lang="en-US" sz="700" dirty="0"/>
          </a:p>
        </p:txBody>
      </p:sp>
      <p:pic>
        <p:nvPicPr>
          <p:cNvPr id="238" name="Picture 22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20272" y="2249416"/>
            <a:ext cx="2143140" cy="3996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239" name="1 Gráfico"/>
          <p:cNvGraphicFramePr>
            <a:graphicFrameLocks noGrp="1"/>
          </p:cNvGraphicFramePr>
          <p:nvPr/>
        </p:nvGraphicFramePr>
        <p:xfrm>
          <a:off x="-108520" y="953272"/>
          <a:ext cx="3110960" cy="25704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40" name="Line 362"/>
          <p:cNvSpPr>
            <a:spLocks noChangeShapeType="1"/>
          </p:cNvSpPr>
          <p:nvPr/>
        </p:nvSpPr>
        <p:spPr bwMode="auto">
          <a:xfrm>
            <a:off x="1817581" y="1380981"/>
            <a:ext cx="0" cy="201464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MX" sz="700"/>
          </a:p>
        </p:txBody>
      </p:sp>
      <p:grpSp>
        <p:nvGrpSpPr>
          <p:cNvPr id="272" name="240 Grupo"/>
          <p:cNvGrpSpPr/>
          <p:nvPr/>
        </p:nvGrpSpPr>
        <p:grpSpPr>
          <a:xfrm>
            <a:off x="2862000" y="1934536"/>
            <a:ext cx="216024" cy="216024"/>
            <a:chOff x="5364088" y="2060848"/>
            <a:chExt cx="2016224" cy="2016224"/>
          </a:xfrm>
        </p:grpSpPr>
        <p:grpSp>
          <p:nvGrpSpPr>
            <p:cNvPr id="273" name="31 Grupo"/>
            <p:cNvGrpSpPr/>
            <p:nvPr/>
          </p:nvGrpSpPr>
          <p:grpSpPr>
            <a:xfrm>
              <a:off x="5796138" y="2420888"/>
              <a:ext cx="1152129" cy="1224136"/>
              <a:chOff x="2411760" y="1999890"/>
              <a:chExt cx="2078966" cy="2005174"/>
            </a:xfrm>
          </p:grpSpPr>
          <p:sp>
            <p:nvSpPr>
              <p:cNvPr id="244" name="243 Forma libre"/>
              <p:cNvSpPr/>
              <p:nvPr/>
            </p:nvSpPr>
            <p:spPr>
              <a:xfrm>
                <a:off x="3491880" y="1999890"/>
                <a:ext cx="998846" cy="1002102"/>
              </a:xfrm>
              <a:custGeom>
                <a:avLst/>
                <a:gdLst>
                  <a:gd name="connsiteX0" fmla="*/ 0 w 2001328"/>
                  <a:gd name="connsiteY0" fmla="*/ 1002102 h 1002102"/>
                  <a:gd name="connsiteX1" fmla="*/ 1052423 w 2001328"/>
                  <a:gd name="connsiteY1" fmla="*/ 1438 h 1002102"/>
                  <a:gd name="connsiteX2" fmla="*/ 2001328 w 2001328"/>
                  <a:gd name="connsiteY2" fmla="*/ 993476 h 1002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01328" h="1002102">
                    <a:moveTo>
                      <a:pt x="0" y="1002102"/>
                    </a:moveTo>
                    <a:cubicBezTo>
                      <a:pt x="359434" y="502489"/>
                      <a:pt x="718868" y="2876"/>
                      <a:pt x="1052423" y="1438"/>
                    </a:cubicBezTo>
                    <a:cubicBezTo>
                      <a:pt x="1385978" y="0"/>
                      <a:pt x="1693653" y="496738"/>
                      <a:pt x="2001328" y="993476"/>
                    </a:cubicBezTo>
                  </a:path>
                </a:pathLst>
              </a:cu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45" name="244 Forma libre"/>
              <p:cNvSpPr/>
              <p:nvPr/>
            </p:nvSpPr>
            <p:spPr>
              <a:xfrm flipV="1">
                <a:off x="2411760" y="2990942"/>
                <a:ext cx="1080120" cy="1014122"/>
              </a:xfrm>
              <a:custGeom>
                <a:avLst/>
                <a:gdLst>
                  <a:gd name="connsiteX0" fmla="*/ 0 w 2001328"/>
                  <a:gd name="connsiteY0" fmla="*/ 1002102 h 1002102"/>
                  <a:gd name="connsiteX1" fmla="*/ 1052423 w 2001328"/>
                  <a:gd name="connsiteY1" fmla="*/ 1438 h 1002102"/>
                  <a:gd name="connsiteX2" fmla="*/ 2001328 w 2001328"/>
                  <a:gd name="connsiteY2" fmla="*/ 993476 h 1002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01328" h="1002102">
                    <a:moveTo>
                      <a:pt x="0" y="1002102"/>
                    </a:moveTo>
                    <a:cubicBezTo>
                      <a:pt x="359434" y="502489"/>
                      <a:pt x="718868" y="2876"/>
                      <a:pt x="1052423" y="1438"/>
                    </a:cubicBezTo>
                    <a:cubicBezTo>
                      <a:pt x="1385978" y="0"/>
                      <a:pt x="1693653" y="496738"/>
                      <a:pt x="2001328" y="993476"/>
                    </a:cubicBezTo>
                  </a:path>
                </a:pathLst>
              </a:cu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  <p:sp>
          <p:nvSpPr>
            <p:cNvPr id="243" name="242 Elipse"/>
            <p:cNvSpPr/>
            <p:nvPr/>
          </p:nvSpPr>
          <p:spPr>
            <a:xfrm>
              <a:off x="5364088" y="2060848"/>
              <a:ext cx="2016224" cy="2016224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grpSp>
        <p:nvGrpSpPr>
          <p:cNvPr id="274" name="245 Grupo"/>
          <p:cNvGrpSpPr/>
          <p:nvPr/>
        </p:nvGrpSpPr>
        <p:grpSpPr>
          <a:xfrm>
            <a:off x="3330000" y="1909336"/>
            <a:ext cx="216024" cy="216024"/>
            <a:chOff x="5364088" y="2060848"/>
            <a:chExt cx="2016224" cy="2016224"/>
          </a:xfrm>
        </p:grpSpPr>
        <p:grpSp>
          <p:nvGrpSpPr>
            <p:cNvPr id="275" name="31 Grupo"/>
            <p:cNvGrpSpPr/>
            <p:nvPr/>
          </p:nvGrpSpPr>
          <p:grpSpPr>
            <a:xfrm>
              <a:off x="5796138" y="2420888"/>
              <a:ext cx="1152129" cy="1224136"/>
              <a:chOff x="2411760" y="1999890"/>
              <a:chExt cx="2078966" cy="2005174"/>
            </a:xfrm>
          </p:grpSpPr>
          <p:sp>
            <p:nvSpPr>
              <p:cNvPr id="249" name="248 Forma libre"/>
              <p:cNvSpPr/>
              <p:nvPr/>
            </p:nvSpPr>
            <p:spPr>
              <a:xfrm>
                <a:off x="3491880" y="1999890"/>
                <a:ext cx="998846" cy="1002102"/>
              </a:xfrm>
              <a:custGeom>
                <a:avLst/>
                <a:gdLst>
                  <a:gd name="connsiteX0" fmla="*/ 0 w 2001328"/>
                  <a:gd name="connsiteY0" fmla="*/ 1002102 h 1002102"/>
                  <a:gd name="connsiteX1" fmla="*/ 1052423 w 2001328"/>
                  <a:gd name="connsiteY1" fmla="*/ 1438 h 1002102"/>
                  <a:gd name="connsiteX2" fmla="*/ 2001328 w 2001328"/>
                  <a:gd name="connsiteY2" fmla="*/ 993476 h 1002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01328" h="1002102">
                    <a:moveTo>
                      <a:pt x="0" y="1002102"/>
                    </a:moveTo>
                    <a:cubicBezTo>
                      <a:pt x="359434" y="502489"/>
                      <a:pt x="718868" y="2876"/>
                      <a:pt x="1052423" y="1438"/>
                    </a:cubicBezTo>
                    <a:cubicBezTo>
                      <a:pt x="1385978" y="0"/>
                      <a:pt x="1693653" y="496738"/>
                      <a:pt x="2001328" y="993476"/>
                    </a:cubicBezTo>
                  </a:path>
                </a:pathLst>
              </a:cu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50" name="249 Forma libre"/>
              <p:cNvSpPr/>
              <p:nvPr/>
            </p:nvSpPr>
            <p:spPr>
              <a:xfrm flipV="1">
                <a:off x="2411760" y="2990942"/>
                <a:ext cx="1080120" cy="1014122"/>
              </a:xfrm>
              <a:custGeom>
                <a:avLst/>
                <a:gdLst>
                  <a:gd name="connsiteX0" fmla="*/ 0 w 2001328"/>
                  <a:gd name="connsiteY0" fmla="*/ 1002102 h 1002102"/>
                  <a:gd name="connsiteX1" fmla="*/ 1052423 w 2001328"/>
                  <a:gd name="connsiteY1" fmla="*/ 1438 h 1002102"/>
                  <a:gd name="connsiteX2" fmla="*/ 2001328 w 2001328"/>
                  <a:gd name="connsiteY2" fmla="*/ 993476 h 1002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01328" h="1002102">
                    <a:moveTo>
                      <a:pt x="0" y="1002102"/>
                    </a:moveTo>
                    <a:cubicBezTo>
                      <a:pt x="359434" y="502489"/>
                      <a:pt x="718868" y="2876"/>
                      <a:pt x="1052423" y="1438"/>
                    </a:cubicBezTo>
                    <a:cubicBezTo>
                      <a:pt x="1385978" y="0"/>
                      <a:pt x="1693653" y="496738"/>
                      <a:pt x="2001328" y="993476"/>
                    </a:cubicBezTo>
                  </a:path>
                </a:pathLst>
              </a:cu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  <p:sp>
          <p:nvSpPr>
            <p:cNvPr id="248" name="247 Elipse"/>
            <p:cNvSpPr/>
            <p:nvPr/>
          </p:nvSpPr>
          <p:spPr>
            <a:xfrm>
              <a:off x="5364088" y="2060848"/>
              <a:ext cx="2016224" cy="2016224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grpSp>
        <p:nvGrpSpPr>
          <p:cNvPr id="276" name="250 Grupo"/>
          <p:cNvGrpSpPr/>
          <p:nvPr/>
        </p:nvGrpSpPr>
        <p:grpSpPr>
          <a:xfrm>
            <a:off x="6876256" y="3320536"/>
            <a:ext cx="216024" cy="216024"/>
            <a:chOff x="5364088" y="2060848"/>
            <a:chExt cx="2016224" cy="2016224"/>
          </a:xfrm>
        </p:grpSpPr>
        <p:grpSp>
          <p:nvGrpSpPr>
            <p:cNvPr id="277" name="31 Grupo"/>
            <p:cNvGrpSpPr/>
            <p:nvPr/>
          </p:nvGrpSpPr>
          <p:grpSpPr>
            <a:xfrm>
              <a:off x="5796138" y="2420888"/>
              <a:ext cx="1152129" cy="1224136"/>
              <a:chOff x="2411760" y="1999890"/>
              <a:chExt cx="2078966" cy="2005174"/>
            </a:xfrm>
          </p:grpSpPr>
          <p:sp>
            <p:nvSpPr>
              <p:cNvPr id="254" name="253 Forma libre"/>
              <p:cNvSpPr/>
              <p:nvPr/>
            </p:nvSpPr>
            <p:spPr>
              <a:xfrm>
                <a:off x="3491880" y="1999890"/>
                <a:ext cx="998846" cy="1002102"/>
              </a:xfrm>
              <a:custGeom>
                <a:avLst/>
                <a:gdLst>
                  <a:gd name="connsiteX0" fmla="*/ 0 w 2001328"/>
                  <a:gd name="connsiteY0" fmla="*/ 1002102 h 1002102"/>
                  <a:gd name="connsiteX1" fmla="*/ 1052423 w 2001328"/>
                  <a:gd name="connsiteY1" fmla="*/ 1438 h 1002102"/>
                  <a:gd name="connsiteX2" fmla="*/ 2001328 w 2001328"/>
                  <a:gd name="connsiteY2" fmla="*/ 993476 h 1002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01328" h="1002102">
                    <a:moveTo>
                      <a:pt x="0" y="1002102"/>
                    </a:moveTo>
                    <a:cubicBezTo>
                      <a:pt x="359434" y="502489"/>
                      <a:pt x="718868" y="2876"/>
                      <a:pt x="1052423" y="1438"/>
                    </a:cubicBezTo>
                    <a:cubicBezTo>
                      <a:pt x="1385978" y="0"/>
                      <a:pt x="1693653" y="496738"/>
                      <a:pt x="2001328" y="993476"/>
                    </a:cubicBezTo>
                  </a:path>
                </a:pathLst>
              </a:cu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55" name="254 Forma libre"/>
              <p:cNvSpPr/>
              <p:nvPr/>
            </p:nvSpPr>
            <p:spPr>
              <a:xfrm flipV="1">
                <a:off x="2411760" y="2990942"/>
                <a:ext cx="1080120" cy="1014122"/>
              </a:xfrm>
              <a:custGeom>
                <a:avLst/>
                <a:gdLst>
                  <a:gd name="connsiteX0" fmla="*/ 0 w 2001328"/>
                  <a:gd name="connsiteY0" fmla="*/ 1002102 h 1002102"/>
                  <a:gd name="connsiteX1" fmla="*/ 1052423 w 2001328"/>
                  <a:gd name="connsiteY1" fmla="*/ 1438 h 1002102"/>
                  <a:gd name="connsiteX2" fmla="*/ 2001328 w 2001328"/>
                  <a:gd name="connsiteY2" fmla="*/ 993476 h 1002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01328" h="1002102">
                    <a:moveTo>
                      <a:pt x="0" y="1002102"/>
                    </a:moveTo>
                    <a:cubicBezTo>
                      <a:pt x="359434" y="502489"/>
                      <a:pt x="718868" y="2876"/>
                      <a:pt x="1052423" y="1438"/>
                    </a:cubicBezTo>
                    <a:cubicBezTo>
                      <a:pt x="1385978" y="0"/>
                      <a:pt x="1693653" y="496738"/>
                      <a:pt x="2001328" y="993476"/>
                    </a:cubicBezTo>
                  </a:path>
                </a:pathLst>
              </a:cu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  <p:sp>
          <p:nvSpPr>
            <p:cNvPr id="253" name="252 Elipse"/>
            <p:cNvSpPr/>
            <p:nvPr/>
          </p:nvSpPr>
          <p:spPr>
            <a:xfrm>
              <a:off x="5364088" y="2060848"/>
              <a:ext cx="2016224" cy="2016224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grpSp>
        <p:nvGrpSpPr>
          <p:cNvPr id="278" name="255 Grupo"/>
          <p:cNvGrpSpPr/>
          <p:nvPr/>
        </p:nvGrpSpPr>
        <p:grpSpPr>
          <a:xfrm>
            <a:off x="3275856" y="4148536"/>
            <a:ext cx="216024" cy="216024"/>
            <a:chOff x="5364088" y="2060848"/>
            <a:chExt cx="2016224" cy="2016224"/>
          </a:xfrm>
        </p:grpSpPr>
        <p:grpSp>
          <p:nvGrpSpPr>
            <p:cNvPr id="279" name="31 Grupo"/>
            <p:cNvGrpSpPr/>
            <p:nvPr/>
          </p:nvGrpSpPr>
          <p:grpSpPr>
            <a:xfrm>
              <a:off x="5796138" y="2420888"/>
              <a:ext cx="1152129" cy="1224136"/>
              <a:chOff x="2411760" y="1999890"/>
              <a:chExt cx="2078966" cy="2005174"/>
            </a:xfrm>
          </p:grpSpPr>
          <p:sp>
            <p:nvSpPr>
              <p:cNvPr id="259" name="258 Forma libre"/>
              <p:cNvSpPr/>
              <p:nvPr/>
            </p:nvSpPr>
            <p:spPr>
              <a:xfrm>
                <a:off x="3491880" y="1999890"/>
                <a:ext cx="998846" cy="1002102"/>
              </a:xfrm>
              <a:custGeom>
                <a:avLst/>
                <a:gdLst>
                  <a:gd name="connsiteX0" fmla="*/ 0 w 2001328"/>
                  <a:gd name="connsiteY0" fmla="*/ 1002102 h 1002102"/>
                  <a:gd name="connsiteX1" fmla="*/ 1052423 w 2001328"/>
                  <a:gd name="connsiteY1" fmla="*/ 1438 h 1002102"/>
                  <a:gd name="connsiteX2" fmla="*/ 2001328 w 2001328"/>
                  <a:gd name="connsiteY2" fmla="*/ 993476 h 1002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01328" h="1002102">
                    <a:moveTo>
                      <a:pt x="0" y="1002102"/>
                    </a:moveTo>
                    <a:cubicBezTo>
                      <a:pt x="359434" y="502489"/>
                      <a:pt x="718868" y="2876"/>
                      <a:pt x="1052423" y="1438"/>
                    </a:cubicBezTo>
                    <a:cubicBezTo>
                      <a:pt x="1385978" y="0"/>
                      <a:pt x="1693653" y="496738"/>
                      <a:pt x="2001328" y="993476"/>
                    </a:cubicBezTo>
                  </a:path>
                </a:pathLst>
              </a:cu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60" name="259 Forma libre"/>
              <p:cNvSpPr/>
              <p:nvPr/>
            </p:nvSpPr>
            <p:spPr>
              <a:xfrm flipV="1">
                <a:off x="2411760" y="2990942"/>
                <a:ext cx="1080120" cy="1014122"/>
              </a:xfrm>
              <a:custGeom>
                <a:avLst/>
                <a:gdLst>
                  <a:gd name="connsiteX0" fmla="*/ 0 w 2001328"/>
                  <a:gd name="connsiteY0" fmla="*/ 1002102 h 1002102"/>
                  <a:gd name="connsiteX1" fmla="*/ 1052423 w 2001328"/>
                  <a:gd name="connsiteY1" fmla="*/ 1438 h 1002102"/>
                  <a:gd name="connsiteX2" fmla="*/ 2001328 w 2001328"/>
                  <a:gd name="connsiteY2" fmla="*/ 993476 h 1002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01328" h="1002102">
                    <a:moveTo>
                      <a:pt x="0" y="1002102"/>
                    </a:moveTo>
                    <a:cubicBezTo>
                      <a:pt x="359434" y="502489"/>
                      <a:pt x="718868" y="2876"/>
                      <a:pt x="1052423" y="1438"/>
                    </a:cubicBezTo>
                    <a:cubicBezTo>
                      <a:pt x="1385978" y="0"/>
                      <a:pt x="1693653" y="496738"/>
                      <a:pt x="2001328" y="993476"/>
                    </a:cubicBezTo>
                  </a:path>
                </a:pathLst>
              </a:cu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  <p:sp>
          <p:nvSpPr>
            <p:cNvPr id="258" name="257 Elipse"/>
            <p:cNvSpPr/>
            <p:nvPr/>
          </p:nvSpPr>
          <p:spPr>
            <a:xfrm>
              <a:off x="5364088" y="2060848"/>
              <a:ext cx="2016224" cy="2016224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grpSp>
        <p:nvGrpSpPr>
          <p:cNvPr id="280" name="260 Grupo"/>
          <p:cNvGrpSpPr/>
          <p:nvPr/>
        </p:nvGrpSpPr>
        <p:grpSpPr>
          <a:xfrm>
            <a:off x="3275856" y="5077336"/>
            <a:ext cx="216024" cy="216024"/>
            <a:chOff x="5364088" y="2060848"/>
            <a:chExt cx="2016224" cy="2016224"/>
          </a:xfrm>
        </p:grpSpPr>
        <p:grpSp>
          <p:nvGrpSpPr>
            <p:cNvPr id="281" name="31 Grupo"/>
            <p:cNvGrpSpPr/>
            <p:nvPr/>
          </p:nvGrpSpPr>
          <p:grpSpPr>
            <a:xfrm>
              <a:off x="5796138" y="2420888"/>
              <a:ext cx="1152129" cy="1224136"/>
              <a:chOff x="2411760" y="1999890"/>
              <a:chExt cx="2078966" cy="2005174"/>
            </a:xfrm>
          </p:grpSpPr>
          <p:sp>
            <p:nvSpPr>
              <p:cNvPr id="264" name="263 Forma libre"/>
              <p:cNvSpPr/>
              <p:nvPr/>
            </p:nvSpPr>
            <p:spPr>
              <a:xfrm>
                <a:off x="3491880" y="1999890"/>
                <a:ext cx="998846" cy="1002102"/>
              </a:xfrm>
              <a:custGeom>
                <a:avLst/>
                <a:gdLst>
                  <a:gd name="connsiteX0" fmla="*/ 0 w 2001328"/>
                  <a:gd name="connsiteY0" fmla="*/ 1002102 h 1002102"/>
                  <a:gd name="connsiteX1" fmla="*/ 1052423 w 2001328"/>
                  <a:gd name="connsiteY1" fmla="*/ 1438 h 1002102"/>
                  <a:gd name="connsiteX2" fmla="*/ 2001328 w 2001328"/>
                  <a:gd name="connsiteY2" fmla="*/ 993476 h 1002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01328" h="1002102">
                    <a:moveTo>
                      <a:pt x="0" y="1002102"/>
                    </a:moveTo>
                    <a:cubicBezTo>
                      <a:pt x="359434" y="502489"/>
                      <a:pt x="718868" y="2876"/>
                      <a:pt x="1052423" y="1438"/>
                    </a:cubicBezTo>
                    <a:cubicBezTo>
                      <a:pt x="1385978" y="0"/>
                      <a:pt x="1693653" y="496738"/>
                      <a:pt x="2001328" y="993476"/>
                    </a:cubicBezTo>
                  </a:path>
                </a:pathLst>
              </a:cu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65" name="264 Forma libre"/>
              <p:cNvSpPr/>
              <p:nvPr/>
            </p:nvSpPr>
            <p:spPr>
              <a:xfrm flipV="1">
                <a:off x="2411760" y="2990942"/>
                <a:ext cx="1080120" cy="1014122"/>
              </a:xfrm>
              <a:custGeom>
                <a:avLst/>
                <a:gdLst>
                  <a:gd name="connsiteX0" fmla="*/ 0 w 2001328"/>
                  <a:gd name="connsiteY0" fmla="*/ 1002102 h 1002102"/>
                  <a:gd name="connsiteX1" fmla="*/ 1052423 w 2001328"/>
                  <a:gd name="connsiteY1" fmla="*/ 1438 h 1002102"/>
                  <a:gd name="connsiteX2" fmla="*/ 2001328 w 2001328"/>
                  <a:gd name="connsiteY2" fmla="*/ 993476 h 1002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01328" h="1002102">
                    <a:moveTo>
                      <a:pt x="0" y="1002102"/>
                    </a:moveTo>
                    <a:cubicBezTo>
                      <a:pt x="359434" y="502489"/>
                      <a:pt x="718868" y="2876"/>
                      <a:pt x="1052423" y="1438"/>
                    </a:cubicBezTo>
                    <a:cubicBezTo>
                      <a:pt x="1385978" y="0"/>
                      <a:pt x="1693653" y="496738"/>
                      <a:pt x="2001328" y="993476"/>
                    </a:cubicBezTo>
                  </a:path>
                </a:pathLst>
              </a:cu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  <p:sp>
          <p:nvSpPr>
            <p:cNvPr id="263" name="262 Elipse"/>
            <p:cNvSpPr/>
            <p:nvPr/>
          </p:nvSpPr>
          <p:spPr>
            <a:xfrm>
              <a:off x="5364088" y="2060848"/>
              <a:ext cx="2016224" cy="2016224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sp>
        <p:nvSpPr>
          <p:cNvPr id="266" name="Text Box 290"/>
          <p:cNvSpPr txBox="1">
            <a:spLocks noChangeArrowheads="1"/>
          </p:cNvSpPr>
          <p:nvPr/>
        </p:nvSpPr>
        <p:spPr bwMode="auto">
          <a:xfrm>
            <a:off x="6447542" y="2617250"/>
            <a:ext cx="115380" cy="117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>
              <a:spcBef>
                <a:spcPts val="500"/>
              </a:spcBef>
              <a:spcAft>
                <a:spcPts val="500"/>
              </a:spcAft>
            </a:pPr>
            <a:r>
              <a:rPr lang="en-US" sz="700" dirty="0">
                <a:solidFill>
                  <a:srgbClr val="000000"/>
                </a:solidFill>
              </a:rPr>
              <a:t>M</a:t>
            </a:r>
            <a:endParaRPr lang="en-US" sz="700" dirty="0"/>
          </a:p>
        </p:txBody>
      </p:sp>
      <p:sp>
        <p:nvSpPr>
          <p:cNvPr id="267" name="Line 293"/>
          <p:cNvSpPr>
            <a:spLocks noChangeShapeType="1"/>
          </p:cNvSpPr>
          <p:nvPr/>
        </p:nvSpPr>
        <p:spPr bwMode="auto">
          <a:xfrm rot="10800000">
            <a:off x="6329707" y="2753494"/>
            <a:ext cx="340001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s-MX" sz="700"/>
          </a:p>
        </p:txBody>
      </p:sp>
    </p:spTree>
    <p:extLst>
      <p:ext uri="{BB962C8B-B14F-4D97-AF65-F5344CB8AC3E}">
        <p14:creationId xmlns:p14="http://schemas.microsoft.com/office/powerpoint/2010/main" val="528365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/>
        </p:nvGrpSpPr>
        <p:grpSpPr>
          <a:xfrm>
            <a:off x="4211960" y="175196"/>
            <a:ext cx="2500330" cy="6468514"/>
            <a:chOff x="3143240" y="175196"/>
            <a:chExt cx="2500330" cy="6468514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600562" y="5175856"/>
              <a:ext cx="1776412" cy="14678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r="38038"/>
            <a:stretch>
              <a:fillRect/>
            </a:stretch>
          </p:blipFill>
          <p:spPr bwMode="auto">
            <a:xfrm>
              <a:off x="3672000" y="2318336"/>
              <a:ext cx="1428760" cy="28885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3" name="5 Grupo"/>
            <p:cNvGrpSpPr/>
            <p:nvPr/>
          </p:nvGrpSpPr>
          <p:grpSpPr>
            <a:xfrm>
              <a:off x="3143240" y="175192"/>
              <a:ext cx="2500330" cy="2143128"/>
              <a:chOff x="3199043" y="571480"/>
              <a:chExt cx="2485765" cy="1882902"/>
            </a:xfrm>
          </p:grpSpPr>
          <p:sp>
            <p:nvSpPr>
              <p:cNvPr id="8" name="6 Rectángulo"/>
              <p:cNvSpPr/>
              <p:nvPr/>
            </p:nvSpPr>
            <p:spPr>
              <a:xfrm>
                <a:off x="4130310" y="2395709"/>
                <a:ext cx="618814" cy="58673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sz="600"/>
              </a:p>
            </p:txBody>
          </p:sp>
          <p:sp>
            <p:nvSpPr>
              <p:cNvPr id="9" name="7 Rectángulo"/>
              <p:cNvSpPr/>
              <p:nvPr/>
            </p:nvSpPr>
            <p:spPr>
              <a:xfrm>
                <a:off x="4130310" y="2329213"/>
                <a:ext cx="618814" cy="58673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sz="600"/>
              </a:p>
            </p:txBody>
          </p:sp>
          <p:sp>
            <p:nvSpPr>
              <p:cNvPr id="10" name="8 Rectángulo"/>
              <p:cNvSpPr/>
              <p:nvPr/>
            </p:nvSpPr>
            <p:spPr>
              <a:xfrm>
                <a:off x="4242821" y="1566461"/>
                <a:ext cx="393791" cy="76275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sz="600"/>
              </a:p>
            </p:txBody>
          </p:sp>
          <p:sp>
            <p:nvSpPr>
              <p:cNvPr id="11" name="9 Rectángulo"/>
              <p:cNvSpPr/>
              <p:nvPr/>
            </p:nvSpPr>
            <p:spPr>
              <a:xfrm rot="5400000">
                <a:off x="4234361" y="1582174"/>
                <a:ext cx="410712" cy="73132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sz="600"/>
              </a:p>
            </p:txBody>
          </p:sp>
          <p:sp>
            <p:nvSpPr>
              <p:cNvPr id="12" name="10 Rectángulo"/>
              <p:cNvSpPr/>
              <p:nvPr/>
            </p:nvSpPr>
            <p:spPr>
              <a:xfrm rot="5400000">
                <a:off x="4510805" y="1919709"/>
                <a:ext cx="645405" cy="5625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sz="600"/>
              </a:p>
            </p:txBody>
          </p:sp>
          <p:sp>
            <p:nvSpPr>
              <p:cNvPr id="13" name="11 Rectángulo"/>
              <p:cNvSpPr/>
              <p:nvPr/>
            </p:nvSpPr>
            <p:spPr>
              <a:xfrm rot="16200000">
                <a:off x="3723223" y="1919709"/>
                <a:ext cx="645405" cy="5625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sz="600"/>
              </a:p>
            </p:txBody>
          </p:sp>
          <p:sp>
            <p:nvSpPr>
              <p:cNvPr id="14" name="12 Rectángulo"/>
              <p:cNvSpPr/>
              <p:nvPr/>
            </p:nvSpPr>
            <p:spPr>
              <a:xfrm>
                <a:off x="4130310" y="1507788"/>
                <a:ext cx="618814" cy="58673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sz="600"/>
              </a:p>
            </p:txBody>
          </p:sp>
          <p:sp>
            <p:nvSpPr>
              <p:cNvPr id="15" name="13 Rectángulo"/>
              <p:cNvSpPr/>
              <p:nvPr/>
            </p:nvSpPr>
            <p:spPr>
              <a:xfrm rot="5400000">
                <a:off x="4579908" y="1919709"/>
                <a:ext cx="645405" cy="5625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sz="600"/>
              </a:p>
            </p:txBody>
          </p:sp>
          <p:sp>
            <p:nvSpPr>
              <p:cNvPr id="16" name="14 Rectángulo"/>
              <p:cNvSpPr/>
              <p:nvPr/>
            </p:nvSpPr>
            <p:spPr>
              <a:xfrm rot="5400000">
                <a:off x="3658559" y="1919709"/>
                <a:ext cx="645405" cy="5625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sz="600"/>
              </a:p>
            </p:txBody>
          </p:sp>
          <p:sp>
            <p:nvSpPr>
              <p:cNvPr id="17" name="15 Rectángulo"/>
              <p:cNvSpPr/>
              <p:nvPr/>
            </p:nvSpPr>
            <p:spPr>
              <a:xfrm rot="5400000">
                <a:off x="4825047" y="1835326"/>
                <a:ext cx="410712" cy="22502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sz="600"/>
              </a:p>
            </p:txBody>
          </p:sp>
          <p:sp>
            <p:nvSpPr>
              <p:cNvPr id="18" name="16 Rectángulo"/>
              <p:cNvSpPr/>
              <p:nvPr/>
            </p:nvSpPr>
            <p:spPr>
              <a:xfrm rot="5400000">
                <a:off x="3643675" y="1835326"/>
                <a:ext cx="410712" cy="22502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sz="600"/>
              </a:p>
            </p:txBody>
          </p:sp>
          <p:cxnSp>
            <p:nvCxnSpPr>
              <p:cNvPr id="19" name="17 Conector recto de flecha"/>
              <p:cNvCxnSpPr/>
              <p:nvPr/>
            </p:nvCxnSpPr>
            <p:spPr>
              <a:xfrm rot="5400000">
                <a:off x="4995368" y="1958437"/>
                <a:ext cx="892220" cy="47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18 Conector recto"/>
              <p:cNvCxnSpPr/>
              <p:nvPr/>
            </p:nvCxnSpPr>
            <p:spPr>
              <a:xfrm>
                <a:off x="4631498" y="2388390"/>
                <a:ext cx="804061" cy="1103"/>
              </a:xfrm>
              <a:prstGeom prst="line">
                <a:avLst/>
              </a:prstGeom>
              <a:ln w="1270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19 CuadroTexto"/>
              <p:cNvSpPr txBox="1"/>
              <p:nvPr/>
            </p:nvSpPr>
            <p:spPr>
              <a:xfrm rot="16200000">
                <a:off x="5138840" y="1858892"/>
                <a:ext cx="495985" cy="1990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MX" sz="600" dirty="0" smtClean="0"/>
                  <a:t>33.0 cm</a:t>
                </a:r>
                <a:endParaRPr lang="es-MX" sz="600" dirty="0"/>
              </a:p>
            </p:txBody>
          </p:sp>
          <p:cxnSp>
            <p:nvCxnSpPr>
              <p:cNvPr id="22" name="20 Conector recto"/>
              <p:cNvCxnSpPr/>
              <p:nvPr/>
            </p:nvCxnSpPr>
            <p:spPr>
              <a:xfrm>
                <a:off x="3352957" y="2255988"/>
                <a:ext cx="633589" cy="1103"/>
              </a:xfrm>
              <a:prstGeom prst="line">
                <a:avLst/>
              </a:prstGeom>
              <a:ln w="1270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21 Conector recto"/>
              <p:cNvCxnSpPr/>
              <p:nvPr/>
            </p:nvCxnSpPr>
            <p:spPr>
              <a:xfrm>
                <a:off x="3352957" y="1611209"/>
                <a:ext cx="633589" cy="1103"/>
              </a:xfrm>
              <a:prstGeom prst="line">
                <a:avLst/>
              </a:prstGeom>
              <a:ln w="1270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22 Conector recto de flecha"/>
              <p:cNvCxnSpPr/>
              <p:nvPr/>
            </p:nvCxnSpPr>
            <p:spPr>
              <a:xfrm rot="5400000">
                <a:off x="3031080" y="1933638"/>
                <a:ext cx="644228" cy="47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23 CuadroTexto"/>
              <p:cNvSpPr txBox="1"/>
              <p:nvPr/>
            </p:nvSpPr>
            <p:spPr>
              <a:xfrm rot="16200000">
                <a:off x="3050555" y="1858893"/>
                <a:ext cx="495985" cy="1990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MX" sz="600" dirty="0" smtClean="0"/>
                  <a:t>22.0 cm</a:t>
                </a:r>
                <a:endParaRPr lang="es-MX" sz="600" dirty="0"/>
              </a:p>
            </p:txBody>
          </p:sp>
          <p:cxnSp>
            <p:nvCxnSpPr>
              <p:cNvPr id="26" name="24 Conector recto"/>
              <p:cNvCxnSpPr/>
              <p:nvPr/>
            </p:nvCxnSpPr>
            <p:spPr>
              <a:xfrm>
                <a:off x="4674116" y="1512012"/>
                <a:ext cx="804061" cy="1103"/>
              </a:xfrm>
              <a:prstGeom prst="line">
                <a:avLst/>
              </a:prstGeom>
              <a:ln w="1270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25 Rectángulo"/>
              <p:cNvSpPr/>
              <p:nvPr/>
            </p:nvSpPr>
            <p:spPr>
              <a:xfrm>
                <a:off x="4246729" y="1361678"/>
                <a:ext cx="413481" cy="9181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Font typeface="Arial" pitchFamily="34" charset="0"/>
                  <a:buChar char="•"/>
                </a:pPr>
                <a:endParaRPr lang="es-MX" sz="600"/>
              </a:p>
            </p:txBody>
          </p:sp>
          <p:sp>
            <p:nvSpPr>
              <p:cNvPr id="28" name="26 Rectángulo"/>
              <p:cNvSpPr/>
              <p:nvPr/>
            </p:nvSpPr>
            <p:spPr>
              <a:xfrm>
                <a:off x="3692248" y="571480"/>
                <a:ext cx="1500198" cy="790198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cxnSp>
            <p:nvCxnSpPr>
              <p:cNvPr id="29" name="27 Conector recto"/>
              <p:cNvCxnSpPr/>
              <p:nvPr/>
            </p:nvCxnSpPr>
            <p:spPr>
              <a:xfrm>
                <a:off x="4714876" y="571480"/>
                <a:ext cx="804061" cy="1103"/>
              </a:xfrm>
              <a:prstGeom prst="line">
                <a:avLst/>
              </a:prstGeom>
              <a:ln w="1270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28 Conector recto de flecha"/>
              <p:cNvCxnSpPr/>
              <p:nvPr/>
            </p:nvCxnSpPr>
            <p:spPr>
              <a:xfrm rot="5400000">
                <a:off x="4965146" y="1035590"/>
                <a:ext cx="928694" cy="47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29 CuadroTexto"/>
              <p:cNvSpPr txBox="1"/>
              <p:nvPr/>
            </p:nvSpPr>
            <p:spPr>
              <a:xfrm rot="16200000">
                <a:off x="5066455" y="941453"/>
                <a:ext cx="495985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MX" sz="600" dirty="0" smtClean="0"/>
                  <a:t>35.0 cm</a:t>
                </a:r>
                <a:endParaRPr lang="es-MX" sz="600" dirty="0"/>
              </a:p>
            </p:txBody>
          </p:sp>
          <p:sp>
            <p:nvSpPr>
              <p:cNvPr id="32" name="30 Rectángulo"/>
              <p:cNvSpPr/>
              <p:nvPr/>
            </p:nvSpPr>
            <p:spPr>
              <a:xfrm>
                <a:off x="4143372" y="1428736"/>
                <a:ext cx="618814" cy="58673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sz="600"/>
              </a:p>
            </p:txBody>
          </p:sp>
          <p:sp>
            <p:nvSpPr>
              <p:cNvPr id="33" name="31 Rectángulo"/>
              <p:cNvSpPr/>
              <p:nvPr/>
            </p:nvSpPr>
            <p:spPr>
              <a:xfrm>
                <a:off x="4143372" y="571480"/>
                <a:ext cx="571504" cy="78581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4" name="32 Forma libre"/>
              <p:cNvSpPr/>
              <p:nvPr/>
            </p:nvSpPr>
            <p:spPr>
              <a:xfrm>
                <a:off x="5139905" y="1792857"/>
                <a:ext cx="544903" cy="139460"/>
              </a:xfrm>
              <a:custGeom>
                <a:avLst/>
                <a:gdLst>
                  <a:gd name="connsiteX0" fmla="*/ 10065 w 544903"/>
                  <a:gd name="connsiteY0" fmla="*/ 122207 h 139460"/>
                  <a:gd name="connsiteX1" fmla="*/ 173967 w 544903"/>
                  <a:gd name="connsiteY1" fmla="*/ 122207 h 139460"/>
                  <a:gd name="connsiteX2" fmla="*/ 61823 w 544903"/>
                  <a:gd name="connsiteY2" fmla="*/ 18690 h 139460"/>
                  <a:gd name="connsiteX3" fmla="*/ 544903 w 544903"/>
                  <a:gd name="connsiteY3" fmla="*/ 10064 h 139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4903" h="139460">
                    <a:moveTo>
                      <a:pt x="10065" y="122207"/>
                    </a:moveTo>
                    <a:cubicBezTo>
                      <a:pt x="87703" y="130833"/>
                      <a:pt x="165341" y="139460"/>
                      <a:pt x="173967" y="122207"/>
                    </a:cubicBezTo>
                    <a:cubicBezTo>
                      <a:pt x="182593" y="104954"/>
                      <a:pt x="0" y="37381"/>
                      <a:pt x="61823" y="18690"/>
                    </a:cubicBezTo>
                    <a:cubicBezTo>
                      <a:pt x="123646" y="0"/>
                      <a:pt x="334274" y="5032"/>
                      <a:pt x="544903" y="10064"/>
                    </a:cubicBezTo>
                  </a:path>
                </a:pathLst>
              </a:custGeom>
              <a:ln w="254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</p:grpSp>
      <p:sp>
        <p:nvSpPr>
          <p:cNvPr id="35" name="Rectangle 34"/>
          <p:cNvSpPr/>
          <p:nvPr/>
        </p:nvSpPr>
        <p:spPr>
          <a:xfrm>
            <a:off x="1259632" y="404664"/>
            <a:ext cx="231467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/>
              <a:t>CENAM CsF-1</a:t>
            </a:r>
          </a:p>
          <a:p>
            <a:pPr algn="ctr"/>
            <a:r>
              <a:rPr lang="en-US" sz="2400" b="1" dirty="0" smtClean="0"/>
              <a:t>physical package</a:t>
            </a:r>
          </a:p>
          <a:p>
            <a:endParaRPr lang="en-US" dirty="0"/>
          </a:p>
        </p:txBody>
      </p:sp>
      <p:pic>
        <p:nvPicPr>
          <p:cNvPr id="36" name="Picture 13"/>
          <p:cNvPicPr>
            <a:picLocks noChangeAspect="1" noChangeArrowheads="1"/>
          </p:cNvPicPr>
          <p:nvPr/>
        </p:nvPicPr>
        <p:blipFill>
          <a:blip r:embed="rId4" cstate="print"/>
          <a:srcRect l="11653" r="21223" b="5730"/>
          <a:stretch>
            <a:fillRect/>
          </a:stretch>
        </p:blipFill>
        <p:spPr bwMode="auto">
          <a:xfrm>
            <a:off x="35496" y="1871398"/>
            <a:ext cx="3857652" cy="5129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" name="Picture 69"/>
          <p:cNvPicPr>
            <a:picLocks noChangeAspect="1" noChangeArrowheads="1"/>
          </p:cNvPicPr>
          <p:nvPr/>
        </p:nvPicPr>
        <p:blipFill>
          <a:blip r:embed="rId5" cstate="print"/>
          <a:srcRect l="963" t="2258" r="963" b="1355"/>
          <a:stretch>
            <a:fillRect/>
          </a:stretch>
        </p:blipFill>
        <p:spPr bwMode="auto">
          <a:xfrm>
            <a:off x="7740352" y="6165304"/>
            <a:ext cx="1222386" cy="51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534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32240" y="1268760"/>
            <a:ext cx="2190750" cy="459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17057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5" name="Picture 19" descr="C:\Users\jlopez.CNM2K\AppData\Local\Microsoft\Windows\Temporary Internet Files\Content.Outlook\2KTTZQJ3\IMG_1680 (6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018" y="964928"/>
            <a:ext cx="8706278" cy="4897281"/>
          </a:xfrm>
          <a:prstGeom prst="rect">
            <a:avLst/>
          </a:prstGeom>
          <a:noFill/>
        </p:spPr>
      </p:pic>
      <p:sp>
        <p:nvSpPr>
          <p:cNvPr id="7" name="6 Rectángulo"/>
          <p:cNvSpPr/>
          <p:nvPr/>
        </p:nvSpPr>
        <p:spPr>
          <a:xfrm>
            <a:off x="214018" y="212441"/>
            <a:ext cx="87062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Átomos ultra fríos y relojes atómicos</a:t>
            </a:r>
            <a:endParaRPr lang="es-ES" sz="32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31877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4"/>
          <p:cNvGrpSpPr>
            <a:grpSpLocks noChangeAspect="1"/>
          </p:cNvGrpSpPr>
          <p:nvPr/>
        </p:nvGrpSpPr>
        <p:grpSpPr bwMode="auto">
          <a:xfrm>
            <a:off x="2482850" y="1640681"/>
            <a:ext cx="4056063" cy="4090988"/>
            <a:chOff x="1630" y="1350"/>
            <a:chExt cx="2555" cy="2577"/>
          </a:xfrm>
        </p:grpSpPr>
        <p:sp>
          <p:nvSpPr>
            <p:cNvPr id="9" name="AutoShape 3"/>
            <p:cNvSpPr>
              <a:spLocks noChangeAspect="1" noChangeArrowheads="1" noTextEdit="1"/>
            </p:cNvSpPr>
            <p:nvPr/>
          </p:nvSpPr>
          <p:spPr bwMode="auto">
            <a:xfrm>
              <a:off x="1630" y="1350"/>
              <a:ext cx="2555" cy="2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/>
            </a:p>
          </p:txBody>
        </p:sp>
        <p:pic>
          <p:nvPicPr>
            <p:cNvPr id="10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69" y="1359"/>
              <a:ext cx="1822" cy="24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ctangle 8"/>
            <p:cNvSpPr>
              <a:spLocks noChangeArrowheads="1"/>
            </p:cNvSpPr>
            <p:nvPr/>
          </p:nvSpPr>
          <p:spPr bwMode="auto">
            <a:xfrm>
              <a:off x="2200" y="3611"/>
              <a:ext cx="676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s-MX" sz="1400" dirty="0" err="1" smtClean="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Cooling</a:t>
              </a:r>
              <a:r>
                <a:rPr lang="es-MX" sz="1400" dirty="0" smtClean="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 </a:t>
              </a:r>
              <a:r>
                <a:rPr lang="es-MX" sz="1400" dirty="0" err="1" smtClean="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beams</a:t>
              </a:r>
              <a:endParaRPr kumimoji="0" lang="es-MX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Rectangle 9"/>
            <p:cNvSpPr>
              <a:spLocks noChangeArrowheads="1"/>
            </p:cNvSpPr>
            <p:nvPr/>
          </p:nvSpPr>
          <p:spPr bwMode="auto">
            <a:xfrm>
              <a:off x="1721" y="2322"/>
              <a:ext cx="697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MX" sz="1400" b="0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Detection</a:t>
              </a:r>
              <a:r>
                <a:rPr kumimoji="0" lang="es-MX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 laser</a:t>
              </a:r>
              <a:endParaRPr kumimoji="0" lang="es-MX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auto">
            <a:xfrm>
              <a:off x="2056" y="1553"/>
              <a:ext cx="0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MX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/>
          </p:nvSpPr>
          <p:spPr bwMode="auto">
            <a:xfrm>
              <a:off x="1791" y="1797"/>
              <a:ext cx="843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MX" sz="1400" b="0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Microwaves</a:t>
              </a:r>
              <a:r>
                <a:rPr kumimoji="0" lang="es-MX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 </a:t>
              </a:r>
              <a:r>
                <a:rPr kumimoji="0" lang="es-MX" sz="1400" b="0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cavity</a:t>
              </a:r>
              <a:endParaRPr kumimoji="0" lang="es-MX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auto">
            <a:xfrm>
              <a:off x="3627" y="1774"/>
              <a:ext cx="504" cy="1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MX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Detector</a:t>
              </a:r>
              <a:endParaRPr kumimoji="0" lang="es-MX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auto">
            <a:xfrm>
              <a:off x="3392" y="2911"/>
              <a:ext cx="727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MX" sz="1400" b="0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Optical</a:t>
              </a:r>
              <a:r>
                <a:rPr kumimoji="0" lang="es-MX" sz="1400" b="0" i="0" u="none" strike="noStrike" cap="none" normalizeH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 molases</a:t>
              </a:r>
              <a:endParaRPr kumimoji="0" lang="es-MX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8" name="18 CuadroTexto">
            <a:hlinkClick r:id="rId3" action="ppaction://hlinkpres?slideindex=1&amp;slidetitle="/>
          </p:cNvPr>
          <p:cNvSpPr txBox="1"/>
          <p:nvPr/>
        </p:nvSpPr>
        <p:spPr>
          <a:xfrm>
            <a:off x="2591438" y="426923"/>
            <a:ext cx="415916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400" b="1" dirty="0" smtClean="0"/>
              <a:t>Ultra cold matter atomic clocks</a:t>
            </a:r>
          </a:p>
          <a:p>
            <a:pPr algn="ctr"/>
            <a:r>
              <a:rPr lang="es-MX" sz="2000" dirty="0" smtClean="0"/>
              <a:t>Cs Fountain Clock</a:t>
            </a: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2636" y="5816130"/>
            <a:ext cx="1030469" cy="93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819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-32" y="-17144"/>
            <a:ext cx="9144032" cy="687514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15" name="Rectangle 80"/>
          <p:cNvSpPr>
            <a:spLocks noChangeAspect="1" noChangeArrowheads="1"/>
          </p:cNvSpPr>
          <p:nvPr/>
        </p:nvSpPr>
        <p:spPr bwMode="auto">
          <a:xfrm rot="5400000">
            <a:off x="4280572" y="-1128266"/>
            <a:ext cx="582857" cy="9144001"/>
          </a:xfrm>
          <a:prstGeom prst="rect">
            <a:avLst/>
          </a:prstGeom>
          <a:gradFill rotWithShape="1">
            <a:gsLst>
              <a:gs pos="0">
                <a:schemeClr val="bg1">
                  <a:alpha val="0"/>
                </a:schemeClr>
              </a:gs>
              <a:gs pos="50000">
                <a:srgbClr val="FF0000">
                  <a:alpha val="80000"/>
                </a:srgbClr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45153" tIns="22577" rIns="45153" bIns="22577" anchor="ctr"/>
          <a:lstStyle/>
          <a:p>
            <a:endParaRPr lang="es-MX"/>
          </a:p>
        </p:txBody>
      </p:sp>
      <p:sp>
        <p:nvSpPr>
          <p:cNvPr id="216" name="Rectangle 77"/>
          <p:cNvSpPr>
            <a:spLocks noChangeAspect="1" noChangeArrowheads="1"/>
          </p:cNvSpPr>
          <p:nvPr/>
        </p:nvSpPr>
        <p:spPr bwMode="auto">
          <a:xfrm>
            <a:off x="4437410" y="0"/>
            <a:ext cx="274286" cy="6858000"/>
          </a:xfrm>
          <a:prstGeom prst="rect">
            <a:avLst/>
          </a:prstGeom>
          <a:gradFill rotWithShape="1">
            <a:gsLst>
              <a:gs pos="0">
                <a:schemeClr val="bg1">
                  <a:alpha val="0"/>
                </a:schemeClr>
              </a:gs>
              <a:gs pos="50000">
                <a:srgbClr val="FF0000">
                  <a:alpha val="80000"/>
                </a:srgbClr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45153" tIns="22577" rIns="45153" bIns="22577" anchor="ctr"/>
          <a:lstStyle/>
          <a:p>
            <a:endParaRPr lang="es-MX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213412" y="-5925976"/>
            <a:ext cx="4733086" cy="11180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09" name="Oval 84"/>
          <p:cNvSpPr>
            <a:spLocks noChangeArrowheads="1"/>
          </p:cNvSpPr>
          <p:nvPr/>
        </p:nvSpPr>
        <p:spPr bwMode="auto">
          <a:xfrm>
            <a:off x="4453412" y="3325340"/>
            <a:ext cx="219429" cy="205714"/>
          </a:xfrm>
          <a:prstGeom prst="ellipse">
            <a:avLst/>
          </a:prstGeom>
          <a:gradFill rotWithShape="1">
            <a:gsLst>
              <a:gs pos="4300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lIns="45153" tIns="22577" rIns="45153" bIns="22577" anchor="ctr"/>
          <a:lstStyle/>
          <a:p>
            <a:endParaRPr lang="es-MX"/>
          </a:p>
        </p:txBody>
      </p:sp>
      <p:grpSp>
        <p:nvGrpSpPr>
          <p:cNvPr id="3" name="5 Grupo"/>
          <p:cNvGrpSpPr>
            <a:grpSpLocks noChangeAspect="1"/>
          </p:cNvGrpSpPr>
          <p:nvPr/>
        </p:nvGrpSpPr>
        <p:grpSpPr>
          <a:xfrm>
            <a:off x="4051127" y="-17143"/>
            <a:ext cx="1032637" cy="334483"/>
            <a:chOff x="8429621" y="7556501"/>
            <a:chExt cx="1254942" cy="433589"/>
          </a:xfrm>
        </p:grpSpPr>
        <p:sp>
          <p:nvSpPr>
            <p:cNvPr id="7" name="6 Rectángulo redondeado"/>
            <p:cNvSpPr/>
            <p:nvPr/>
          </p:nvSpPr>
          <p:spPr>
            <a:xfrm>
              <a:off x="8429621" y="7558090"/>
              <a:ext cx="612000" cy="432000"/>
            </a:xfrm>
            <a:prstGeom prst="round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8" name="7 Rectángulo redondeado"/>
            <p:cNvSpPr/>
            <p:nvPr/>
          </p:nvSpPr>
          <p:spPr>
            <a:xfrm>
              <a:off x="9072563" y="7558090"/>
              <a:ext cx="612000" cy="432000"/>
            </a:xfrm>
            <a:prstGeom prst="round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  <p:sp>
          <p:nvSpPr>
            <p:cNvPr id="9" name="8 Rectángulo redondeado"/>
            <p:cNvSpPr/>
            <p:nvPr/>
          </p:nvSpPr>
          <p:spPr>
            <a:xfrm>
              <a:off x="8501059" y="7629528"/>
              <a:ext cx="468000" cy="288000"/>
            </a:xfrm>
            <a:prstGeom prst="round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0" name="9 Rectángulo redondeado"/>
            <p:cNvSpPr/>
            <p:nvPr/>
          </p:nvSpPr>
          <p:spPr>
            <a:xfrm>
              <a:off x="9144001" y="7629528"/>
              <a:ext cx="468000" cy="288000"/>
            </a:xfrm>
            <a:prstGeom prst="round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1" name="10 Rectángulo redondeado"/>
            <p:cNvSpPr/>
            <p:nvPr/>
          </p:nvSpPr>
          <p:spPr>
            <a:xfrm>
              <a:off x="8572497" y="7700966"/>
              <a:ext cx="324000" cy="144000"/>
            </a:xfrm>
            <a:prstGeom prst="round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2" name="11 Rectángulo redondeado"/>
            <p:cNvSpPr/>
            <p:nvPr/>
          </p:nvSpPr>
          <p:spPr>
            <a:xfrm>
              <a:off x="9215439" y="7700966"/>
              <a:ext cx="324000" cy="144000"/>
            </a:xfrm>
            <a:prstGeom prst="round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cxnSp>
          <p:nvCxnSpPr>
            <p:cNvPr id="13" name="12 Conector recto de flecha"/>
            <p:cNvCxnSpPr/>
            <p:nvPr/>
          </p:nvCxnSpPr>
          <p:spPr>
            <a:xfrm>
              <a:off x="8715373" y="7558090"/>
              <a:ext cx="71438" cy="1588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13 Conector recto de flecha"/>
            <p:cNvCxnSpPr/>
            <p:nvPr/>
          </p:nvCxnSpPr>
          <p:spPr>
            <a:xfrm>
              <a:off x="8715373" y="7627940"/>
              <a:ext cx="71438" cy="1588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14 Conector recto de flecha"/>
            <p:cNvCxnSpPr/>
            <p:nvPr/>
          </p:nvCxnSpPr>
          <p:spPr>
            <a:xfrm>
              <a:off x="8715373" y="7700966"/>
              <a:ext cx="71438" cy="1588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15 Conector recto de flecha"/>
            <p:cNvCxnSpPr/>
            <p:nvPr/>
          </p:nvCxnSpPr>
          <p:spPr>
            <a:xfrm rot="10800000">
              <a:off x="9358315" y="7629528"/>
              <a:ext cx="71438" cy="1588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16 Conector recto de flecha"/>
            <p:cNvCxnSpPr/>
            <p:nvPr/>
          </p:nvCxnSpPr>
          <p:spPr>
            <a:xfrm rot="10800000">
              <a:off x="9358316" y="7700966"/>
              <a:ext cx="71438" cy="1588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17 Conector recto de flecha"/>
            <p:cNvCxnSpPr/>
            <p:nvPr/>
          </p:nvCxnSpPr>
          <p:spPr>
            <a:xfrm rot="10800000">
              <a:off x="9358316" y="7556501"/>
              <a:ext cx="71438" cy="1588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18 Grupo"/>
          <p:cNvGrpSpPr>
            <a:grpSpLocks noChangeAspect="1"/>
          </p:cNvGrpSpPr>
          <p:nvPr/>
        </p:nvGrpSpPr>
        <p:grpSpPr>
          <a:xfrm>
            <a:off x="4051127" y="-749528"/>
            <a:ext cx="1032637" cy="334483"/>
            <a:chOff x="8429621" y="7556501"/>
            <a:chExt cx="1254942" cy="433589"/>
          </a:xfrm>
        </p:grpSpPr>
        <p:sp>
          <p:nvSpPr>
            <p:cNvPr id="20" name="19 Rectángulo redondeado"/>
            <p:cNvSpPr/>
            <p:nvPr/>
          </p:nvSpPr>
          <p:spPr>
            <a:xfrm>
              <a:off x="8429621" y="7558090"/>
              <a:ext cx="612000" cy="432000"/>
            </a:xfrm>
            <a:prstGeom prst="round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1" name="20 Rectángulo redondeado"/>
            <p:cNvSpPr/>
            <p:nvPr/>
          </p:nvSpPr>
          <p:spPr>
            <a:xfrm>
              <a:off x="9072563" y="7558090"/>
              <a:ext cx="612000" cy="432000"/>
            </a:xfrm>
            <a:prstGeom prst="round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  <p:sp>
          <p:nvSpPr>
            <p:cNvPr id="22" name="21 Rectángulo redondeado"/>
            <p:cNvSpPr/>
            <p:nvPr/>
          </p:nvSpPr>
          <p:spPr>
            <a:xfrm>
              <a:off x="8501059" y="7629528"/>
              <a:ext cx="468000" cy="288000"/>
            </a:xfrm>
            <a:prstGeom prst="round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3" name="22 Rectángulo redondeado"/>
            <p:cNvSpPr/>
            <p:nvPr/>
          </p:nvSpPr>
          <p:spPr>
            <a:xfrm>
              <a:off x="9144001" y="7629528"/>
              <a:ext cx="468000" cy="288000"/>
            </a:xfrm>
            <a:prstGeom prst="round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4" name="23 Rectángulo redondeado"/>
            <p:cNvSpPr/>
            <p:nvPr/>
          </p:nvSpPr>
          <p:spPr>
            <a:xfrm>
              <a:off x="8572497" y="7700966"/>
              <a:ext cx="324000" cy="144000"/>
            </a:xfrm>
            <a:prstGeom prst="round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5" name="24 Rectángulo redondeado"/>
            <p:cNvSpPr/>
            <p:nvPr/>
          </p:nvSpPr>
          <p:spPr>
            <a:xfrm>
              <a:off x="9215439" y="7700966"/>
              <a:ext cx="324000" cy="144000"/>
            </a:xfrm>
            <a:prstGeom prst="round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cxnSp>
          <p:nvCxnSpPr>
            <p:cNvPr id="26" name="25 Conector recto de flecha"/>
            <p:cNvCxnSpPr/>
            <p:nvPr/>
          </p:nvCxnSpPr>
          <p:spPr>
            <a:xfrm>
              <a:off x="8715373" y="7558090"/>
              <a:ext cx="71438" cy="1588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26 Conector recto de flecha"/>
            <p:cNvCxnSpPr/>
            <p:nvPr/>
          </p:nvCxnSpPr>
          <p:spPr>
            <a:xfrm>
              <a:off x="8715373" y="7627940"/>
              <a:ext cx="71438" cy="1588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27 Conector recto de flecha"/>
            <p:cNvCxnSpPr/>
            <p:nvPr/>
          </p:nvCxnSpPr>
          <p:spPr>
            <a:xfrm>
              <a:off x="8715373" y="7700966"/>
              <a:ext cx="71438" cy="1588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28 Conector recto de flecha"/>
            <p:cNvCxnSpPr/>
            <p:nvPr/>
          </p:nvCxnSpPr>
          <p:spPr>
            <a:xfrm rot="10800000">
              <a:off x="9358315" y="7629528"/>
              <a:ext cx="71438" cy="1588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29 Conector recto de flecha"/>
            <p:cNvCxnSpPr/>
            <p:nvPr/>
          </p:nvCxnSpPr>
          <p:spPr>
            <a:xfrm rot="10800000">
              <a:off x="9358316" y="7700966"/>
              <a:ext cx="71438" cy="1588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30 Conector recto de flecha"/>
            <p:cNvCxnSpPr/>
            <p:nvPr/>
          </p:nvCxnSpPr>
          <p:spPr>
            <a:xfrm rot="10800000">
              <a:off x="9358316" y="7556501"/>
              <a:ext cx="71438" cy="1588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Rectangle 80"/>
          <p:cNvSpPr>
            <a:spLocks noChangeAspect="1" noChangeArrowheads="1"/>
          </p:cNvSpPr>
          <p:nvPr/>
        </p:nvSpPr>
        <p:spPr bwMode="auto">
          <a:xfrm rot="5400000">
            <a:off x="4435912" y="-2442531"/>
            <a:ext cx="272144" cy="9144032"/>
          </a:xfrm>
          <a:prstGeom prst="rect">
            <a:avLst/>
          </a:prstGeom>
          <a:gradFill rotWithShape="1">
            <a:gsLst>
              <a:gs pos="0">
                <a:schemeClr val="bg1">
                  <a:alpha val="0"/>
                </a:schemeClr>
              </a:gs>
              <a:gs pos="50000">
                <a:srgbClr val="FF0000">
                  <a:alpha val="80000"/>
                </a:srgbClr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45153" tIns="22577" rIns="45153" bIns="22577" anchor="ctr"/>
          <a:lstStyle/>
          <a:p>
            <a:endParaRPr lang="es-MX"/>
          </a:p>
        </p:txBody>
      </p:sp>
      <p:sp>
        <p:nvSpPr>
          <p:cNvPr id="34" name="Oval 84"/>
          <p:cNvSpPr>
            <a:spLocks noChangeAspect="1" noChangeArrowheads="1"/>
          </p:cNvSpPr>
          <p:nvPr/>
        </p:nvSpPr>
        <p:spPr bwMode="auto">
          <a:xfrm>
            <a:off x="4092575" y="1660059"/>
            <a:ext cx="987429" cy="925714"/>
          </a:xfrm>
          <a:prstGeom prst="ellipse">
            <a:avLst/>
          </a:prstGeom>
          <a:gradFill rotWithShape="1">
            <a:gsLst>
              <a:gs pos="100000">
                <a:srgbClr val="FF0000">
                  <a:alpha val="0"/>
                </a:srgbClr>
              </a:gs>
              <a:gs pos="0">
                <a:srgbClr val="FF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lIns="45153" tIns="22577" rIns="45153" bIns="22577" anchor="ctr"/>
          <a:lstStyle/>
          <a:p>
            <a:endParaRPr lang="es-MX"/>
          </a:p>
        </p:txBody>
      </p:sp>
      <p:pic>
        <p:nvPicPr>
          <p:cNvPr id="522" name="Imagen 5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2636" y="5816130"/>
            <a:ext cx="1030469" cy="93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278679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decel="50000" autoRev="1" fill="hold" nodeType="withEffect">
                                  <p:stCondLst>
                                    <p:cond delay="4100"/>
                                  </p:stCondLst>
                                  <p:childTnLst>
                                    <p:animMotion origin="layout" path="M 4.47109E-6 -4.38017E-6 L 0.00017 0.9236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decel="50000" autoRev="1" fill="hold" nodeType="withEffect">
                                  <p:stCondLst>
                                    <p:cond delay="4100"/>
                                  </p:stCondLst>
                                  <p:childTnLst>
                                    <p:animMotion origin="layout" path="M 4.90832E-6 1.81818E-6 L 0.00158 0.9228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46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decel="50000" autoRev="1" fill="hold" nodeType="withEffect">
                                  <p:stCondLst>
                                    <p:cond delay="4100"/>
                                  </p:stCondLst>
                                  <p:childTnLst>
                                    <p:animMotion origin="layout" path="M 4.90832E-6 -1.51515E-6 L 0.00158 0.9195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46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1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2" nodeType="withEffect">
                                  <p:stCondLst>
                                    <p:cond delay="78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decel="50000" autoRev="1" fill="hold" grpId="0" nodeType="withEffect">
                                  <p:stCondLst>
                                    <p:cond delay="4100"/>
                                  </p:stCondLst>
                                  <p:childTnLst>
                                    <p:animMotion origin="layout" path="M -3.69535E-6 4.12698E-6 L -3.69535E-6 0.92449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2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2" presetClass="path" presetSubtype="0" decel="50000" autoRev="1" fill="hold" grpId="0" nodeType="withEffect">
                                  <p:stCondLst>
                                    <p:cond delay="4100"/>
                                  </p:stCondLst>
                                  <p:childTnLst>
                                    <p:animMotion origin="layout" path="M 3.52858E-7 2.97422E-7 L -0.00132 0.92454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462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" presetClass="emph" presetSubtype="0" accel="50000" decel="50000" fill="hold" grpId="1" nodeType="withEffect">
                                  <p:stCondLst>
                                    <p:cond delay="3100"/>
                                  </p:stCondLst>
                                  <p:childTnLst>
                                    <p:animScale>
                                      <p:cBhvr>
                                        <p:cTn id="37" dur="4000" fill="hold"/>
                                        <p:tgtEl>
                                          <p:spTgt spid="50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9" presetClass="exit" presetSubtype="0" fill="hold" grpId="2" nodeType="withEffect">
                                  <p:stCondLst>
                                    <p:cond delay="77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2" dur="3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3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" grpId="0" animBg="1"/>
      <p:bldP spid="215" grpId="1" animBg="1"/>
      <p:bldP spid="216" grpId="0" animBg="1"/>
      <p:bldP spid="216" grpId="1" animBg="1"/>
      <p:bldP spid="509" grpId="0" animBg="1"/>
      <p:bldP spid="509" grpId="1" animBg="1"/>
      <p:bldP spid="509" grpId="2" animBg="1"/>
      <p:bldP spid="33" grpId="0" animBg="1"/>
      <p:bldP spid="33" grpId="1" animBg="1"/>
      <p:bldP spid="34" grpId="0" animBg="1"/>
      <p:bldP spid="34" grpId="1" animBg="1"/>
      <p:bldP spid="34" grpId="2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uadroTexto 15"/>
          <p:cNvSpPr txBox="1"/>
          <p:nvPr/>
        </p:nvSpPr>
        <p:spPr>
          <a:xfrm>
            <a:off x="1704513" y="270513"/>
            <a:ext cx="5807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err="1" smtClean="0"/>
              <a:t>Clock</a:t>
            </a:r>
            <a:r>
              <a:rPr lang="es-ES" sz="2400" dirty="0" smtClean="0"/>
              <a:t> </a:t>
            </a:r>
            <a:r>
              <a:rPr lang="es-ES" sz="2400" dirty="0" err="1" smtClean="0"/>
              <a:t>Transition</a:t>
            </a:r>
            <a:r>
              <a:rPr lang="es-ES" sz="2400" dirty="0" smtClean="0"/>
              <a:t> - Ramsey </a:t>
            </a:r>
            <a:r>
              <a:rPr lang="es-ES" sz="2400" dirty="0" err="1" smtClean="0"/>
              <a:t>Signal</a:t>
            </a:r>
            <a:r>
              <a:rPr lang="es-ES" sz="2400" dirty="0" smtClean="0"/>
              <a:t> </a:t>
            </a:r>
            <a:endParaRPr lang="es-ES" sz="24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2636" y="5816130"/>
            <a:ext cx="1030469" cy="931344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4479667" y="3244334"/>
            <a:ext cx="184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 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564" y="963011"/>
            <a:ext cx="6101989" cy="5629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476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uadroTexto 15"/>
          <p:cNvSpPr txBox="1"/>
          <p:nvPr/>
        </p:nvSpPr>
        <p:spPr>
          <a:xfrm>
            <a:off x="1704513" y="501346"/>
            <a:ext cx="5807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/>
              <a:t>Preparación de los Gatos de </a:t>
            </a:r>
            <a:r>
              <a:rPr lang="es-ES" sz="2400" dirty="0" err="1" smtClean="0"/>
              <a:t>Schroedinger</a:t>
            </a:r>
            <a:endParaRPr lang="es-ES" sz="24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2636" y="5816130"/>
            <a:ext cx="1030469" cy="931344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4479667" y="3244334"/>
            <a:ext cx="184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84870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uadroTexto 15"/>
          <p:cNvSpPr txBox="1"/>
          <p:nvPr/>
        </p:nvSpPr>
        <p:spPr>
          <a:xfrm>
            <a:off x="1704513" y="501346"/>
            <a:ext cx="580704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/>
              <a:t>Preparación de los Gatos de </a:t>
            </a:r>
            <a:r>
              <a:rPr lang="es-ES" sz="2400" dirty="0" err="1" smtClean="0"/>
              <a:t>Schroedinger</a:t>
            </a:r>
            <a:endParaRPr lang="es-ES" sz="2400" dirty="0" smtClean="0"/>
          </a:p>
          <a:p>
            <a:pPr algn="ctr"/>
            <a:endParaRPr lang="es-ES" b="1" dirty="0">
              <a:solidFill>
                <a:srgbClr val="FF0000"/>
              </a:solidFill>
            </a:endParaRPr>
          </a:p>
          <a:p>
            <a:pPr algn="ctr"/>
            <a:r>
              <a:rPr lang="es-ES" sz="2000" b="1" dirty="0" smtClean="0">
                <a:solidFill>
                  <a:srgbClr val="FF0000"/>
                </a:solidFill>
              </a:rPr>
              <a:t>Paso 0</a:t>
            </a:r>
            <a:endParaRPr lang="es-ES" sz="2000" b="1" dirty="0">
              <a:solidFill>
                <a:srgbClr val="FF0000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1403717" y="1393898"/>
            <a:ext cx="6442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solidFill>
                  <a:srgbClr val="0000FF"/>
                </a:solidFill>
              </a:rPr>
              <a:t>Se requiere un sistema cuántico de dos estados</a:t>
            </a:r>
            <a:endParaRPr lang="es-ES" dirty="0">
              <a:solidFill>
                <a:srgbClr val="0000FF"/>
              </a:solidFill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2636" y="5816130"/>
            <a:ext cx="1030469" cy="93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788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cto 2"/>
          <p:cNvCxnSpPr/>
          <p:nvPr/>
        </p:nvCxnSpPr>
        <p:spPr>
          <a:xfrm>
            <a:off x="3718175" y="3250395"/>
            <a:ext cx="1428782" cy="1671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Conector recto 3"/>
          <p:cNvCxnSpPr/>
          <p:nvPr/>
        </p:nvCxnSpPr>
        <p:spPr>
          <a:xfrm>
            <a:off x="3718175" y="4146458"/>
            <a:ext cx="142878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uadroTexto 6"/>
          <p:cNvSpPr txBox="1"/>
          <p:nvPr/>
        </p:nvSpPr>
        <p:spPr>
          <a:xfrm>
            <a:off x="5309714" y="3968992"/>
            <a:ext cx="584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Ι</a:t>
            </a:r>
            <a:r>
              <a:rPr lang="es-ES" i="1" dirty="0" err="1" smtClean="0">
                <a:solidFill>
                  <a:srgbClr val="0000FF"/>
                </a:solidFill>
              </a:rPr>
              <a:t>g</a:t>
            </a:r>
            <a:r>
              <a:rPr lang="es-ES" dirty="0" smtClean="0"/>
              <a:t>&gt;</a:t>
            </a:r>
            <a:endParaRPr lang="es-ES" dirty="0"/>
          </a:p>
        </p:txBody>
      </p:sp>
      <p:sp>
        <p:nvSpPr>
          <p:cNvPr id="8" name="CuadroTexto 7"/>
          <p:cNvSpPr txBox="1"/>
          <p:nvPr/>
        </p:nvSpPr>
        <p:spPr>
          <a:xfrm>
            <a:off x="5265935" y="3082441"/>
            <a:ext cx="584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Ι</a:t>
            </a:r>
            <a:r>
              <a:rPr lang="es-ES" i="1" dirty="0" err="1" smtClean="0">
                <a:solidFill>
                  <a:srgbClr val="0000FF"/>
                </a:solidFill>
              </a:rPr>
              <a:t>e</a:t>
            </a:r>
            <a:r>
              <a:rPr lang="es-ES" dirty="0" smtClean="0"/>
              <a:t>&gt;</a:t>
            </a:r>
            <a:endParaRPr lang="es-ES" dirty="0"/>
          </a:p>
        </p:txBody>
      </p:sp>
      <p:sp>
        <p:nvSpPr>
          <p:cNvPr id="14" name="Flecha derecha 13"/>
          <p:cNvSpPr/>
          <p:nvPr/>
        </p:nvSpPr>
        <p:spPr>
          <a:xfrm rot="16200000">
            <a:off x="2288888" y="3294222"/>
            <a:ext cx="1228251" cy="59424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CuadroTexto 14"/>
          <p:cNvSpPr txBox="1"/>
          <p:nvPr/>
        </p:nvSpPr>
        <p:spPr>
          <a:xfrm rot="16200000">
            <a:off x="2396160" y="3501738"/>
            <a:ext cx="920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Energía</a:t>
            </a:r>
            <a:endParaRPr lang="es-ES" dirty="0"/>
          </a:p>
        </p:txBody>
      </p:sp>
      <p:sp>
        <p:nvSpPr>
          <p:cNvPr id="16" name="CuadroTexto 15"/>
          <p:cNvSpPr txBox="1"/>
          <p:nvPr/>
        </p:nvSpPr>
        <p:spPr>
          <a:xfrm>
            <a:off x="1704513" y="501346"/>
            <a:ext cx="580704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/>
              <a:t>Preparación de los Gatos de </a:t>
            </a:r>
            <a:r>
              <a:rPr lang="es-ES" sz="2400" dirty="0" err="1" smtClean="0"/>
              <a:t>Schroedinger</a:t>
            </a:r>
            <a:endParaRPr lang="es-ES" sz="2400" dirty="0" smtClean="0"/>
          </a:p>
          <a:p>
            <a:pPr algn="ctr"/>
            <a:endParaRPr lang="es-ES" b="1" dirty="0">
              <a:solidFill>
                <a:srgbClr val="FF0000"/>
              </a:solidFill>
            </a:endParaRPr>
          </a:p>
          <a:p>
            <a:pPr algn="ctr"/>
            <a:r>
              <a:rPr lang="es-ES" sz="2000" b="1" dirty="0" smtClean="0">
                <a:solidFill>
                  <a:srgbClr val="FF0000"/>
                </a:solidFill>
              </a:rPr>
              <a:t>Paso 0</a:t>
            </a:r>
            <a:endParaRPr lang="es-ES" sz="2000" b="1" dirty="0">
              <a:solidFill>
                <a:srgbClr val="FF0000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1403717" y="1393898"/>
            <a:ext cx="6442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solidFill>
                  <a:srgbClr val="0000FF"/>
                </a:solidFill>
              </a:rPr>
              <a:t>Se requiere un sistema cuántico de dos estados</a:t>
            </a:r>
            <a:endParaRPr lang="es-ES" dirty="0">
              <a:solidFill>
                <a:srgbClr val="0000FF"/>
              </a:solidFill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2636" y="5816130"/>
            <a:ext cx="1030469" cy="93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200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5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2873" y="2979561"/>
            <a:ext cx="5956300" cy="27051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4332"/>
            <a:ext cx="9144000" cy="227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134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uadroTexto 13"/>
          <p:cNvSpPr txBox="1"/>
          <p:nvPr/>
        </p:nvSpPr>
        <p:spPr>
          <a:xfrm>
            <a:off x="1704513" y="501346"/>
            <a:ext cx="58070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/>
              <a:t>Preparación de los Gatos de </a:t>
            </a:r>
            <a:r>
              <a:rPr lang="es-ES" sz="2400" dirty="0" err="1" smtClean="0"/>
              <a:t>Schroedinger</a:t>
            </a:r>
            <a:endParaRPr lang="es-ES" sz="2400" dirty="0" smtClean="0"/>
          </a:p>
          <a:p>
            <a:pPr algn="ctr"/>
            <a:r>
              <a:rPr lang="es-ES" sz="2000" dirty="0" smtClean="0"/>
              <a:t> </a:t>
            </a:r>
          </a:p>
          <a:p>
            <a:pPr algn="ctr"/>
            <a:r>
              <a:rPr lang="es-ES" sz="2000" b="1" dirty="0" smtClean="0">
                <a:solidFill>
                  <a:srgbClr val="FF0000"/>
                </a:solidFill>
              </a:rPr>
              <a:t>Paso 1 </a:t>
            </a:r>
            <a:endParaRPr lang="es-ES" sz="2000" b="1" dirty="0">
              <a:solidFill>
                <a:srgbClr val="FF0000"/>
              </a:solidFill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1403717" y="1393898"/>
            <a:ext cx="6442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solidFill>
                  <a:srgbClr val="0000FF"/>
                </a:solidFill>
              </a:rPr>
              <a:t>Preparación del sistema cuántico en el estado base</a:t>
            </a:r>
            <a:endParaRPr lang="es-ES" dirty="0">
              <a:solidFill>
                <a:srgbClr val="0000FF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2636" y="5816130"/>
            <a:ext cx="1030469" cy="93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265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ector recto 3"/>
          <p:cNvCxnSpPr/>
          <p:nvPr/>
        </p:nvCxnSpPr>
        <p:spPr>
          <a:xfrm>
            <a:off x="3720664" y="3250870"/>
            <a:ext cx="1428782" cy="1671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cto 4"/>
          <p:cNvCxnSpPr/>
          <p:nvPr/>
        </p:nvCxnSpPr>
        <p:spPr>
          <a:xfrm>
            <a:off x="3720664" y="4146933"/>
            <a:ext cx="142878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uadroTexto 5"/>
          <p:cNvSpPr txBox="1"/>
          <p:nvPr/>
        </p:nvSpPr>
        <p:spPr>
          <a:xfrm>
            <a:off x="5312203" y="3969467"/>
            <a:ext cx="584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Ι</a:t>
            </a:r>
            <a:r>
              <a:rPr lang="es-ES" i="1" dirty="0" err="1" smtClean="0">
                <a:solidFill>
                  <a:srgbClr val="0000FF"/>
                </a:solidFill>
              </a:rPr>
              <a:t>g</a:t>
            </a:r>
            <a:r>
              <a:rPr lang="es-ES" dirty="0" smtClean="0"/>
              <a:t>&gt;</a:t>
            </a:r>
            <a:endParaRPr lang="es-ES" dirty="0"/>
          </a:p>
        </p:txBody>
      </p:sp>
      <p:sp>
        <p:nvSpPr>
          <p:cNvPr id="7" name="CuadroTexto 6"/>
          <p:cNvSpPr txBox="1"/>
          <p:nvPr/>
        </p:nvSpPr>
        <p:spPr>
          <a:xfrm>
            <a:off x="5268424" y="3082916"/>
            <a:ext cx="584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Ι</a:t>
            </a:r>
            <a:r>
              <a:rPr lang="es-ES" i="1" dirty="0" err="1" smtClean="0">
                <a:solidFill>
                  <a:srgbClr val="0000FF"/>
                </a:solidFill>
              </a:rPr>
              <a:t>e</a:t>
            </a:r>
            <a:r>
              <a:rPr lang="es-ES" dirty="0" smtClean="0"/>
              <a:t>&gt;</a:t>
            </a:r>
            <a:endParaRPr lang="es-ES" dirty="0"/>
          </a:p>
        </p:txBody>
      </p:sp>
      <p:grpSp>
        <p:nvGrpSpPr>
          <p:cNvPr id="8" name="Agrupar 7"/>
          <p:cNvGrpSpPr/>
          <p:nvPr/>
        </p:nvGrpSpPr>
        <p:grpSpPr>
          <a:xfrm>
            <a:off x="3856858" y="5168118"/>
            <a:ext cx="1834440" cy="470021"/>
            <a:chOff x="3860219" y="4102684"/>
            <a:chExt cx="1411107" cy="470021"/>
          </a:xfrm>
        </p:grpSpPr>
        <p:sp>
          <p:nvSpPr>
            <p:cNvPr id="9" name="CuadroTexto 8"/>
            <p:cNvSpPr txBox="1"/>
            <p:nvPr/>
          </p:nvSpPr>
          <p:spPr>
            <a:xfrm>
              <a:off x="3860219" y="4111040"/>
              <a:ext cx="7269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400" i="1" dirty="0" err="1" smtClean="0"/>
                <a:t>Ψ</a:t>
              </a:r>
              <a:r>
                <a:rPr lang="es-ES" sz="2400" i="1" dirty="0" smtClean="0"/>
                <a:t> = </a:t>
              </a:r>
              <a:endParaRPr lang="es-ES" sz="2400" i="1" dirty="0"/>
            </a:p>
          </p:txBody>
        </p:sp>
        <p:sp>
          <p:nvSpPr>
            <p:cNvPr id="10" name="CuadroTexto 9"/>
            <p:cNvSpPr txBox="1"/>
            <p:nvPr/>
          </p:nvSpPr>
          <p:spPr>
            <a:xfrm>
              <a:off x="4026364" y="4102684"/>
              <a:ext cx="12449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400" dirty="0" err="1" smtClean="0"/>
                <a:t>Ι</a:t>
              </a:r>
              <a:r>
                <a:rPr lang="es-ES" sz="2400" i="1" dirty="0" err="1" smtClean="0">
                  <a:solidFill>
                    <a:srgbClr val="0000FF"/>
                  </a:solidFill>
                </a:rPr>
                <a:t>g</a:t>
              </a:r>
              <a:r>
                <a:rPr lang="es-ES" sz="2400" dirty="0" smtClean="0"/>
                <a:t>&gt;   </a:t>
              </a:r>
              <a:endParaRPr lang="es-ES" sz="2400" dirty="0"/>
            </a:p>
          </p:txBody>
        </p:sp>
      </p:grpSp>
      <p:sp>
        <p:nvSpPr>
          <p:cNvPr id="12" name="Flecha derecha 11"/>
          <p:cNvSpPr/>
          <p:nvPr/>
        </p:nvSpPr>
        <p:spPr>
          <a:xfrm rot="16200000">
            <a:off x="2291377" y="3294697"/>
            <a:ext cx="1228251" cy="59424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CuadroTexto 12"/>
          <p:cNvSpPr txBox="1"/>
          <p:nvPr/>
        </p:nvSpPr>
        <p:spPr>
          <a:xfrm rot="16200000">
            <a:off x="2398649" y="3502213"/>
            <a:ext cx="920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Energía</a:t>
            </a:r>
            <a:endParaRPr lang="es-ES" dirty="0"/>
          </a:p>
        </p:txBody>
      </p:sp>
      <p:sp>
        <p:nvSpPr>
          <p:cNvPr id="14" name="CuadroTexto 13"/>
          <p:cNvSpPr txBox="1"/>
          <p:nvPr/>
        </p:nvSpPr>
        <p:spPr>
          <a:xfrm>
            <a:off x="1704513" y="501346"/>
            <a:ext cx="58070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/>
              <a:t>Preparación de los Gatos de </a:t>
            </a:r>
            <a:r>
              <a:rPr lang="es-ES" sz="2400" dirty="0" err="1" smtClean="0"/>
              <a:t>Schroedinger</a:t>
            </a:r>
            <a:endParaRPr lang="es-ES" sz="2400" dirty="0" smtClean="0"/>
          </a:p>
          <a:p>
            <a:pPr algn="ctr"/>
            <a:r>
              <a:rPr lang="es-ES" sz="2000" dirty="0" smtClean="0"/>
              <a:t> </a:t>
            </a:r>
          </a:p>
          <a:p>
            <a:pPr algn="ctr"/>
            <a:r>
              <a:rPr lang="es-ES" sz="2000" b="1" dirty="0" smtClean="0">
                <a:solidFill>
                  <a:srgbClr val="FF0000"/>
                </a:solidFill>
              </a:rPr>
              <a:t>Paso 1 </a:t>
            </a:r>
            <a:endParaRPr lang="es-ES" sz="2000" b="1" dirty="0">
              <a:solidFill>
                <a:srgbClr val="FF0000"/>
              </a:solidFill>
            </a:endParaRPr>
          </a:p>
        </p:txBody>
      </p:sp>
      <p:sp>
        <p:nvSpPr>
          <p:cNvPr id="15" name="Elipse 14"/>
          <p:cNvSpPr/>
          <p:nvPr/>
        </p:nvSpPr>
        <p:spPr>
          <a:xfrm>
            <a:off x="4338967" y="4036313"/>
            <a:ext cx="217242" cy="242317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CuadroTexto 15"/>
          <p:cNvSpPr txBox="1"/>
          <p:nvPr/>
        </p:nvSpPr>
        <p:spPr>
          <a:xfrm>
            <a:off x="1403717" y="1393898"/>
            <a:ext cx="6442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solidFill>
                  <a:srgbClr val="0000FF"/>
                </a:solidFill>
              </a:rPr>
              <a:t>Preparación del sistema cuántico en el estado base</a:t>
            </a:r>
            <a:endParaRPr lang="es-ES" dirty="0">
              <a:solidFill>
                <a:srgbClr val="0000FF"/>
              </a:solidFill>
            </a:endParaRP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2636" y="5816130"/>
            <a:ext cx="1030469" cy="93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240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ector recto 3"/>
          <p:cNvCxnSpPr/>
          <p:nvPr/>
        </p:nvCxnSpPr>
        <p:spPr>
          <a:xfrm>
            <a:off x="3720664" y="3250870"/>
            <a:ext cx="1428782" cy="1671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cto 4"/>
          <p:cNvCxnSpPr/>
          <p:nvPr/>
        </p:nvCxnSpPr>
        <p:spPr>
          <a:xfrm>
            <a:off x="3720664" y="4146933"/>
            <a:ext cx="142878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uadroTexto 5"/>
          <p:cNvSpPr txBox="1"/>
          <p:nvPr/>
        </p:nvSpPr>
        <p:spPr>
          <a:xfrm>
            <a:off x="5312202" y="3969467"/>
            <a:ext cx="1079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Ι</a:t>
            </a:r>
            <a:r>
              <a:rPr lang="es-ES" i="1" dirty="0" err="1" smtClean="0">
                <a:solidFill>
                  <a:srgbClr val="0000FF"/>
                </a:solidFill>
              </a:rPr>
              <a:t>muerto</a:t>
            </a:r>
            <a:r>
              <a:rPr lang="es-ES" dirty="0" smtClean="0"/>
              <a:t>&gt;</a:t>
            </a:r>
            <a:endParaRPr lang="es-ES" dirty="0"/>
          </a:p>
        </p:txBody>
      </p:sp>
      <p:sp>
        <p:nvSpPr>
          <p:cNvPr id="7" name="CuadroTexto 6"/>
          <p:cNvSpPr txBox="1"/>
          <p:nvPr/>
        </p:nvSpPr>
        <p:spPr>
          <a:xfrm>
            <a:off x="5268423" y="3082916"/>
            <a:ext cx="998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Ι</a:t>
            </a:r>
            <a:r>
              <a:rPr lang="es-ES" i="1" dirty="0" err="1" smtClean="0">
                <a:solidFill>
                  <a:srgbClr val="0000FF"/>
                </a:solidFill>
              </a:rPr>
              <a:t>vivo</a:t>
            </a:r>
            <a:r>
              <a:rPr lang="es-ES" dirty="0" smtClean="0"/>
              <a:t>&gt;</a:t>
            </a:r>
            <a:endParaRPr lang="es-ES" dirty="0"/>
          </a:p>
        </p:txBody>
      </p:sp>
      <p:grpSp>
        <p:nvGrpSpPr>
          <p:cNvPr id="8" name="Agrupar 7"/>
          <p:cNvGrpSpPr/>
          <p:nvPr/>
        </p:nvGrpSpPr>
        <p:grpSpPr>
          <a:xfrm>
            <a:off x="3720664" y="5168118"/>
            <a:ext cx="2666050" cy="470021"/>
            <a:chOff x="3860219" y="4102684"/>
            <a:chExt cx="1484019" cy="470021"/>
          </a:xfrm>
        </p:grpSpPr>
        <p:sp>
          <p:nvSpPr>
            <p:cNvPr id="9" name="CuadroTexto 8"/>
            <p:cNvSpPr txBox="1"/>
            <p:nvPr/>
          </p:nvSpPr>
          <p:spPr>
            <a:xfrm>
              <a:off x="3860219" y="4111040"/>
              <a:ext cx="7269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400" i="1" dirty="0" err="1" smtClean="0"/>
                <a:t>Ψ</a:t>
              </a:r>
              <a:r>
                <a:rPr lang="es-ES" sz="2400" i="1" dirty="0" smtClean="0"/>
                <a:t> = </a:t>
              </a:r>
              <a:endParaRPr lang="es-ES" sz="2400" i="1" dirty="0"/>
            </a:p>
          </p:txBody>
        </p:sp>
        <p:sp>
          <p:nvSpPr>
            <p:cNvPr id="10" name="CuadroTexto 9"/>
            <p:cNvSpPr txBox="1"/>
            <p:nvPr/>
          </p:nvSpPr>
          <p:spPr>
            <a:xfrm>
              <a:off x="4099276" y="4102684"/>
              <a:ext cx="12449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400" dirty="0" err="1" smtClean="0"/>
                <a:t>Ι</a:t>
              </a:r>
              <a:r>
                <a:rPr lang="es-ES" sz="2400" i="1" dirty="0" err="1" smtClean="0">
                  <a:solidFill>
                    <a:srgbClr val="0000FF"/>
                  </a:solidFill>
                </a:rPr>
                <a:t>muerto</a:t>
              </a:r>
              <a:r>
                <a:rPr lang="es-ES" sz="2400" dirty="0" smtClean="0"/>
                <a:t>&gt;   </a:t>
              </a:r>
              <a:endParaRPr lang="es-ES" sz="2400" dirty="0"/>
            </a:p>
          </p:txBody>
        </p:sp>
      </p:grpSp>
      <p:sp>
        <p:nvSpPr>
          <p:cNvPr id="12" name="Flecha derecha 11"/>
          <p:cNvSpPr/>
          <p:nvPr/>
        </p:nvSpPr>
        <p:spPr>
          <a:xfrm rot="16200000">
            <a:off x="2291377" y="3294697"/>
            <a:ext cx="1228251" cy="59424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CuadroTexto 12"/>
          <p:cNvSpPr txBox="1"/>
          <p:nvPr/>
        </p:nvSpPr>
        <p:spPr>
          <a:xfrm rot="16200000">
            <a:off x="2398649" y="3502213"/>
            <a:ext cx="920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Energía</a:t>
            </a:r>
            <a:endParaRPr lang="es-ES" dirty="0"/>
          </a:p>
        </p:txBody>
      </p:sp>
      <p:sp>
        <p:nvSpPr>
          <p:cNvPr id="14" name="CuadroTexto 13"/>
          <p:cNvSpPr txBox="1"/>
          <p:nvPr/>
        </p:nvSpPr>
        <p:spPr>
          <a:xfrm>
            <a:off x="1704513" y="501346"/>
            <a:ext cx="58070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/>
              <a:t>Preparación de los Gatos de </a:t>
            </a:r>
            <a:r>
              <a:rPr lang="es-ES" sz="2400" dirty="0" err="1" smtClean="0"/>
              <a:t>Schroedinger</a:t>
            </a:r>
            <a:endParaRPr lang="es-ES" sz="2400" dirty="0" smtClean="0"/>
          </a:p>
          <a:p>
            <a:pPr algn="ctr"/>
            <a:r>
              <a:rPr lang="es-ES" sz="2000" dirty="0" smtClean="0"/>
              <a:t> </a:t>
            </a:r>
          </a:p>
          <a:p>
            <a:pPr algn="ctr"/>
            <a:r>
              <a:rPr lang="es-ES" sz="2000" b="1" dirty="0" smtClean="0">
                <a:solidFill>
                  <a:srgbClr val="FF0000"/>
                </a:solidFill>
              </a:rPr>
              <a:t>Paso 1 </a:t>
            </a:r>
            <a:endParaRPr lang="es-ES" sz="2000" b="1" dirty="0">
              <a:solidFill>
                <a:srgbClr val="FF0000"/>
              </a:solidFill>
            </a:endParaRPr>
          </a:p>
        </p:txBody>
      </p:sp>
      <p:sp>
        <p:nvSpPr>
          <p:cNvPr id="15" name="Elipse 14"/>
          <p:cNvSpPr/>
          <p:nvPr/>
        </p:nvSpPr>
        <p:spPr>
          <a:xfrm>
            <a:off x="4338967" y="4036313"/>
            <a:ext cx="217242" cy="242317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CuadroTexto 15"/>
          <p:cNvSpPr txBox="1"/>
          <p:nvPr/>
        </p:nvSpPr>
        <p:spPr>
          <a:xfrm>
            <a:off x="1403717" y="1393898"/>
            <a:ext cx="6442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solidFill>
                  <a:srgbClr val="0000FF"/>
                </a:solidFill>
              </a:rPr>
              <a:t>Preparación del sistema cuántico en el estado base</a:t>
            </a:r>
            <a:endParaRPr lang="es-ES" dirty="0">
              <a:solidFill>
                <a:srgbClr val="0000FF"/>
              </a:solidFill>
            </a:endParaRP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2636" y="5816130"/>
            <a:ext cx="1030469" cy="93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09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/>
          <p:cNvSpPr txBox="1"/>
          <p:nvPr/>
        </p:nvSpPr>
        <p:spPr>
          <a:xfrm>
            <a:off x="1704513" y="501346"/>
            <a:ext cx="58070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/>
              <a:t>Preparación de los Gatos de </a:t>
            </a:r>
            <a:r>
              <a:rPr lang="es-ES" sz="2400" dirty="0" err="1" smtClean="0"/>
              <a:t>Schroedinger</a:t>
            </a:r>
            <a:endParaRPr lang="es-ES" sz="2400" dirty="0" smtClean="0"/>
          </a:p>
          <a:p>
            <a:pPr algn="ctr"/>
            <a:r>
              <a:rPr lang="es-ES" sz="2000" dirty="0" smtClean="0"/>
              <a:t> </a:t>
            </a:r>
          </a:p>
          <a:p>
            <a:pPr algn="ctr"/>
            <a:r>
              <a:rPr lang="es-ES" sz="2000" b="1" dirty="0" smtClean="0">
                <a:solidFill>
                  <a:srgbClr val="FF0000"/>
                </a:solidFill>
              </a:rPr>
              <a:t>Paso 2 </a:t>
            </a:r>
            <a:endParaRPr lang="es-ES" sz="2000" b="1" dirty="0">
              <a:solidFill>
                <a:srgbClr val="FF0000"/>
              </a:solidFill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1403717" y="1393898"/>
            <a:ext cx="64420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solidFill>
                  <a:srgbClr val="0000FF"/>
                </a:solidFill>
              </a:rPr>
              <a:t>Preparación del sistema cuántico en una superposición de los dos estados cuánticos con probabilidades del 50%</a:t>
            </a:r>
            <a:endParaRPr lang="es-ES" dirty="0">
              <a:solidFill>
                <a:srgbClr val="0000FF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2636" y="5816130"/>
            <a:ext cx="1030469" cy="93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266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/>
          <p:cNvSpPr txBox="1"/>
          <p:nvPr/>
        </p:nvSpPr>
        <p:spPr>
          <a:xfrm>
            <a:off x="1704513" y="501346"/>
            <a:ext cx="58070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/>
              <a:t>Preparación de los Gatos de </a:t>
            </a:r>
            <a:r>
              <a:rPr lang="es-ES" sz="2400" dirty="0" err="1" smtClean="0"/>
              <a:t>Schroedinger</a:t>
            </a:r>
            <a:endParaRPr lang="es-ES" sz="2400" dirty="0" smtClean="0"/>
          </a:p>
          <a:p>
            <a:pPr algn="ctr"/>
            <a:r>
              <a:rPr lang="es-ES" sz="2000" dirty="0" smtClean="0"/>
              <a:t> </a:t>
            </a:r>
          </a:p>
          <a:p>
            <a:pPr algn="ctr"/>
            <a:r>
              <a:rPr lang="es-ES" sz="2000" b="1" dirty="0" smtClean="0">
                <a:solidFill>
                  <a:srgbClr val="FF0000"/>
                </a:solidFill>
              </a:rPr>
              <a:t>Paso 2 </a:t>
            </a:r>
            <a:endParaRPr lang="es-ES" sz="2000" b="1" dirty="0">
              <a:solidFill>
                <a:srgbClr val="FF0000"/>
              </a:solidFill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1403717" y="1393898"/>
            <a:ext cx="64420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solidFill>
                  <a:srgbClr val="0000FF"/>
                </a:solidFill>
              </a:rPr>
              <a:t>Preparación del sistema cuántico en una superposición de los dos estados cuánticos con probabilidades del 50%</a:t>
            </a:r>
            <a:endParaRPr lang="es-ES" dirty="0">
              <a:solidFill>
                <a:srgbClr val="0000FF"/>
              </a:solidFill>
            </a:endParaRPr>
          </a:p>
        </p:txBody>
      </p:sp>
      <p:cxnSp>
        <p:nvCxnSpPr>
          <p:cNvPr id="21" name="Conector recto 20"/>
          <p:cNvCxnSpPr/>
          <p:nvPr/>
        </p:nvCxnSpPr>
        <p:spPr>
          <a:xfrm>
            <a:off x="2130642" y="3216500"/>
            <a:ext cx="1428782" cy="1671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21"/>
          <p:cNvCxnSpPr/>
          <p:nvPr/>
        </p:nvCxnSpPr>
        <p:spPr>
          <a:xfrm>
            <a:off x="2130642" y="4112563"/>
            <a:ext cx="142878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CuadroTexto 22"/>
          <p:cNvSpPr txBox="1"/>
          <p:nvPr/>
        </p:nvSpPr>
        <p:spPr>
          <a:xfrm>
            <a:off x="3722181" y="3935097"/>
            <a:ext cx="584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Ι</a:t>
            </a:r>
            <a:r>
              <a:rPr lang="es-ES" i="1" dirty="0" err="1" smtClean="0">
                <a:solidFill>
                  <a:srgbClr val="0000FF"/>
                </a:solidFill>
              </a:rPr>
              <a:t>g</a:t>
            </a:r>
            <a:r>
              <a:rPr lang="es-ES" dirty="0" smtClean="0"/>
              <a:t>&gt;</a:t>
            </a:r>
            <a:endParaRPr lang="es-ES" dirty="0"/>
          </a:p>
        </p:txBody>
      </p:sp>
      <p:sp>
        <p:nvSpPr>
          <p:cNvPr id="24" name="CuadroTexto 23"/>
          <p:cNvSpPr txBox="1"/>
          <p:nvPr/>
        </p:nvSpPr>
        <p:spPr>
          <a:xfrm>
            <a:off x="3678402" y="3048546"/>
            <a:ext cx="584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Ι</a:t>
            </a:r>
            <a:r>
              <a:rPr lang="es-ES" i="1" dirty="0" err="1" smtClean="0">
                <a:solidFill>
                  <a:srgbClr val="0000FF"/>
                </a:solidFill>
              </a:rPr>
              <a:t>e</a:t>
            </a:r>
            <a:r>
              <a:rPr lang="es-ES" dirty="0" smtClean="0"/>
              <a:t>&gt;</a:t>
            </a:r>
            <a:endParaRPr lang="es-ES" dirty="0"/>
          </a:p>
        </p:txBody>
      </p:sp>
      <p:grpSp>
        <p:nvGrpSpPr>
          <p:cNvPr id="25" name="Agrupar 24"/>
          <p:cNvGrpSpPr/>
          <p:nvPr/>
        </p:nvGrpSpPr>
        <p:grpSpPr>
          <a:xfrm>
            <a:off x="2266836" y="5133748"/>
            <a:ext cx="1834440" cy="470021"/>
            <a:chOff x="3860219" y="4102684"/>
            <a:chExt cx="1411107" cy="470021"/>
          </a:xfrm>
        </p:grpSpPr>
        <p:sp>
          <p:nvSpPr>
            <p:cNvPr id="26" name="CuadroTexto 25"/>
            <p:cNvSpPr txBox="1"/>
            <p:nvPr/>
          </p:nvSpPr>
          <p:spPr>
            <a:xfrm>
              <a:off x="3860219" y="4111040"/>
              <a:ext cx="7269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400" i="1" dirty="0" err="1" smtClean="0"/>
                <a:t>Ψ</a:t>
              </a:r>
              <a:r>
                <a:rPr lang="es-ES" sz="2400" i="1" dirty="0" smtClean="0"/>
                <a:t> = </a:t>
              </a:r>
              <a:endParaRPr lang="es-ES" sz="2400" i="1" dirty="0"/>
            </a:p>
          </p:txBody>
        </p:sp>
        <p:sp>
          <p:nvSpPr>
            <p:cNvPr id="27" name="CuadroTexto 26"/>
            <p:cNvSpPr txBox="1"/>
            <p:nvPr/>
          </p:nvSpPr>
          <p:spPr>
            <a:xfrm>
              <a:off x="4026364" y="4102684"/>
              <a:ext cx="12449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400" dirty="0" err="1" smtClean="0"/>
                <a:t>Ι</a:t>
              </a:r>
              <a:r>
                <a:rPr lang="es-ES" sz="2400" i="1" dirty="0" err="1" smtClean="0">
                  <a:solidFill>
                    <a:srgbClr val="0000FF"/>
                  </a:solidFill>
                </a:rPr>
                <a:t>g</a:t>
              </a:r>
              <a:r>
                <a:rPr lang="es-ES" sz="2400" dirty="0" smtClean="0"/>
                <a:t>&gt;   </a:t>
              </a:r>
              <a:endParaRPr lang="es-ES" sz="2400" dirty="0"/>
            </a:p>
          </p:txBody>
        </p:sp>
      </p:grpSp>
      <p:sp>
        <p:nvSpPr>
          <p:cNvPr id="30" name="Elipse 29"/>
          <p:cNvSpPr/>
          <p:nvPr/>
        </p:nvSpPr>
        <p:spPr>
          <a:xfrm>
            <a:off x="2748945" y="4001943"/>
            <a:ext cx="217242" cy="242317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/>
          <p:cNvSpPr txBox="1"/>
          <p:nvPr/>
        </p:nvSpPr>
        <p:spPr>
          <a:xfrm>
            <a:off x="4587144" y="3417878"/>
            <a:ext cx="43448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 smtClean="0"/>
              <a:t>+</a:t>
            </a:r>
            <a:endParaRPr lang="es-ES" sz="3200" dirty="0"/>
          </a:p>
        </p:txBody>
      </p:sp>
      <p:sp>
        <p:nvSpPr>
          <p:cNvPr id="7" name="CuadroTexto 6"/>
          <p:cNvSpPr txBox="1"/>
          <p:nvPr/>
        </p:nvSpPr>
        <p:spPr>
          <a:xfrm>
            <a:off x="5230515" y="3479637"/>
            <a:ext cx="2498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/>
              <a:t>Pulso </a:t>
            </a:r>
            <a:r>
              <a:rPr lang="es-ES" sz="2400" b="1" dirty="0" err="1" smtClean="0"/>
              <a:t>Raman</a:t>
            </a:r>
            <a:r>
              <a:rPr lang="es-ES" sz="2400" b="1" dirty="0" smtClean="0"/>
              <a:t> π⁄2</a:t>
            </a:r>
            <a:endParaRPr lang="es-ES" sz="2400" b="1" dirty="0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2636" y="5816130"/>
            <a:ext cx="1030469" cy="93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355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/>
          <p:cNvSpPr txBox="1"/>
          <p:nvPr/>
        </p:nvSpPr>
        <p:spPr>
          <a:xfrm>
            <a:off x="1704513" y="501346"/>
            <a:ext cx="58070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/>
              <a:t>Preparación de los Gatos de </a:t>
            </a:r>
            <a:r>
              <a:rPr lang="es-ES" sz="2400" dirty="0" err="1" smtClean="0"/>
              <a:t>Schroedinger</a:t>
            </a:r>
            <a:endParaRPr lang="es-ES" sz="2400" dirty="0" smtClean="0"/>
          </a:p>
          <a:p>
            <a:pPr algn="ctr"/>
            <a:r>
              <a:rPr lang="es-ES" sz="2000" dirty="0" smtClean="0"/>
              <a:t> </a:t>
            </a:r>
          </a:p>
          <a:p>
            <a:pPr algn="ctr"/>
            <a:r>
              <a:rPr lang="es-ES" sz="2000" b="1" dirty="0" smtClean="0">
                <a:solidFill>
                  <a:srgbClr val="FF0000"/>
                </a:solidFill>
              </a:rPr>
              <a:t>Paso 2 </a:t>
            </a:r>
            <a:endParaRPr lang="es-ES" sz="2000" b="1" dirty="0">
              <a:solidFill>
                <a:srgbClr val="FF0000"/>
              </a:solidFill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1403717" y="1393898"/>
            <a:ext cx="64420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solidFill>
                  <a:srgbClr val="0000FF"/>
                </a:solidFill>
              </a:rPr>
              <a:t>Preparación del sistema cuántico en una superposición de los dos estados cuánticos con probabilidades del 50%</a:t>
            </a:r>
            <a:endParaRPr lang="es-ES" dirty="0">
              <a:solidFill>
                <a:srgbClr val="0000FF"/>
              </a:solidFill>
            </a:endParaRPr>
          </a:p>
        </p:txBody>
      </p:sp>
      <p:cxnSp>
        <p:nvCxnSpPr>
          <p:cNvPr id="21" name="Conector recto 20"/>
          <p:cNvCxnSpPr/>
          <p:nvPr/>
        </p:nvCxnSpPr>
        <p:spPr>
          <a:xfrm>
            <a:off x="2130642" y="3216500"/>
            <a:ext cx="1428782" cy="1671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21"/>
          <p:cNvCxnSpPr/>
          <p:nvPr/>
        </p:nvCxnSpPr>
        <p:spPr>
          <a:xfrm>
            <a:off x="2130642" y="4112563"/>
            <a:ext cx="142878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CuadroTexto 22"/>
          <p:cNvSpPr txBox="1"/>
          <p:nvPr/>
        </p:nvSpPr>
        <p:spPr>
          <a:xfrm>
            <a:off x="3722181" y="3935097"/>
            <a:ext cx="584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Ι</a:t>
            </a:r>
            <a:r>
              <a:rPr lang="es-ES" i="1" dirty="0" err="1" smtClean="0">
                <a:solidFill>
                  <a:srgbClr val="0000FF"/>
                </a:solidFill>
              </a:rPr>
              <a:t>g</a:t>
            </a:r>
            <a:r>
              <a:rPr lang="es-ES" dirty="0" smtClean="0"/>
              <a:t>&gt;</a:t>
            </a:r>
            <a:endParaRPr lang="es-ES" dirty="0"/>
          </a:p>
        </p:txBody>
      </p:sp>
      <p:sp>
        <p:nvSpPr>
          <p:cNvPr id="24" name="CuadroTexto 23"/>
          <p:cNvSpPr txBox="1"/>
          <p:nvPr/>
        </p:nvSpPr>
        <p:spPr>
          <a:xfrm>
            <a:off x="3678402" y="3048546"/>
            <a:ext cx="584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Ι</a:t>
            </a:r>
            <a:r>
              <a:rPr lang="es-ES" i="1" dirty="0" err="1" smtClean="0">
                <a:solidFill>
                  <a:srgbClr val="0000FF"/>
                </a:solidFill>
              </a:rPr>
              <a:t>e</a:t>
            </a:r>
            <a:r>
              <a:rPr lang="es-ES" dirty="0" smtClean="0"/>
              <a:t>&gt;</a:t>
            </a:r>
            <a:endParaRPr lang="es-ES" dirty="0"/>
          </a:p>
        </p:txBody>
      </p:sp>
      <p:grpSp>
        <p:nvGrpSpPr>
          <p:cNvPr id="25" name="Agrupar 24"/>
          <p:cNvGrpSpPr/>
          <p:nvPr/>
        </p:nvGrpSpPr>
        <p:grpSpPr>
          <a:xfrm>
            <a:off x="2428844" y="5111516"/>
            <a:ext cx="1834440" cy="470021"/>
            <a:chOff x="3860219" y="4102684"/>
            <a:chExt cx="1411107" cy="470021"/>
          </a:xfrm>
        </p:grpSpPr>
        <p:sp>
          <p:nvSpPr>
            <p:cNvPr id="26" name="CuadroTexto 25"/>
            <p:cNvSpPr txBox="1"/>
            <p:nvPr/>
          </p:nvSpPr>
          <p:spPr>
            <a:xfrm>
              <a:off x="3860219" y="4111040"/>
              <a:ext cx="7269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400" i="1" dirty="0" err="1" smtClean="0"/>
                <a:t>Ψ</a:t>
              </a:r>
              <a:r>
                <a:rPr lang="es-ES" sz="2400" i="1" dirty="0" smtClean="0"/>
                <a:t> = </a:t>
              </a:r>
              <a:endParaRPr lang="es-ES" sz="2400" i="1" dirty="0"/>
            </a:p>
          </p:txBody>
        </p:sp>
        <p:sp>
          <p:nvSpPr>
            <p:cNvPr id="27" name="CuadroTexto 26"/>
            <p:cNvSpPr txBox="1"/>
            <p:nvPr/>
          </p:nvSpPr>
          <p:spPr>
            <a:xfrm>
              <a:off x="4026364" y="4102684"/>
              <a:ext cx="12449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400" dirty="0" err="1" smtClean="0"/>
                <a:t>Ι</a:t>
              </a:r>
              <a:r>
                <a:rPr lang="es-ES" sz="2400" i="1" dirty="0" err="1" smtClean="0">
                  <a:solidFill>
                    <a:srgbClr val="0000FF"/>
                  </a:solidFill>
                </a:rPr>
                <a:t>g</a:t>
              </a:r>
              <a:r>
                <a:rPr lang="es-ES" sz="2400" dirty="0" smtClean="0"/>
                <a:t>&gt;   </a:t>
              </a:r>
              <a:endParaRPr lang="es-ES" sz="2400" dirty="0"/>
            </a:p>
          </p:txBody>
        </p:sp>
      </p:grpSp>
      <p:sp>
        <p:nvSpPr>
          <p:cNvPr id="30" name="Elipse 29"/>
          <p:cNvSpPr/>
          <p:nvPr/>
        </p:nvSpPr>
        <p:spPr>
          <a:xfrm>
            <a:off x="2748945" y="4001943"/>
            <a:ext cx="217242" cy="242317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/>
          <p:cNvSpPr txBox="1"/>
          <p:nvPr/>
        </p:nvSpPr>
        <p:spPr>
          <a:xfrm>
            <a:off x="4587144" y="3417878"/>
            <a:ext cx="43448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/>
              <a:t>=</a:t>
            </a:r>
          </a:p>
        </p:txBody>
      </p:sp>
      <p:sp>
        <p:nvSpPr>
          <p:cNvPr id="5" name="Forma libre 4"/>
          <p:cNvSpPr/>
          <p:nvPr/>
        </p:nvSpPr>
        <p:spPr>
          <a:xfrm>
            <a:off x="635015" y="3525662"/>
            <a:ext cx="1069498" cy="275741"/>
          </a:xfrm>
          <a:custGeom>
            <a:avLst/>
            <a:gdLst>
              <a:gd name="connsiteX0" fmla="*/ 0 w 1069498"/>
              <a:gd name="connsiteY0" fmla="*/ 354853 h 605526"/>
              <a:gd name="connsiteX1" fmla="*/ 225598 w 1069498"/>
              <a:gd name="connsiteY1" fmla="*/ 346497 h 605526"/>
              <a:gd name="connsiteX2" fmla="*/ 359285 w 1069498"/>
              <a:gd name="connsiteY2" fmla="*/ 3910 h 605526"/>
              <a:gd name="connsiteX3" fmla="*/ 409418 w 1069498"/>
              <a:gd name="connsiteY3" fmla="*/ 605526 h 605526"/>
              <a:gd name="connsiteX4" fmla="*/ 534749 w 1069498"/>
              <a:gd name="connsiteY4" fmla="*/ 3910 h 605526"/>
              <a:gd name="connsiteX5" fmla="*/ 609948 w 1069498"/>
              <a:gd name="connsiteY5" fmla="*/ 597170 h 605526"/>
              <a:gd name="connsiteX6" fmla="*/ 693503 w 1069498"/>
              <a:gd name="connsiteY6" fmla="*/ 3910 h 605526"/>
              <a:gd name="connsiteX7" fmla="*/ 768702 w 1069498"/>
              <a:gd name="connsiteY7" fmla="*/ 572103 h 605526"/>
              <a:gd name="connsiteX8" fmla="*/ 868968 w 1069498"/>
              <a:gd name="connsiteY8" fmla="*/ 246228 h 605526"/>
              <a:gd name="connsiteX9" fmla="*/ 1069498 w 1069498"/>
              <a:gd name="connsiteY9" fmla="*/ 187737 h 605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69498" h="605526">
                <a:moveTo>
                  <a:pt x="0" y="354853"/>
                </a:moveTo>
                <a:cubicBezTo>
                  <a:pt x="82858" y="379920"/>
                  <a:pt x="165717" y="404987"/>
                  <a:pt x="225598" y="346497"/>
                </a:cubicBezTo>
                <a:cubicBezTo>
                  <a:pt x="285479" y="288007"/>
                  <a:pt x="328648" y="-39262"/>
                  <a:pt x="359285" y="3910"/>
                </a:cubicBezTo>
                <a:cubicBezTo>
                  <a:pt x="389922" y="47081"/>
                  <a:pt x="380174" y="605526"/>
                  <a:pt x="409418" y="605526"/>
                </a:cubicBezTo>
                <a:cubicBezTo>
                  <a:pt x="438662" y="605526"/>
                  <a:pt x="501327" y="5303"/>
                  <a:pt x="534749" y="3910"/>
                </a:cubicBezTo>
                <a:cubicBezTo>
                  <a:pt x="568171" y="2517"/>
                  <a:pt x="583489" y="597170"/>
                  <a:pt x="609948" y="597170"/>
                </a:cubicBezTo>
                <a:cubicBezTo>
                  <a:pt x="636407" y="597170"/>
                  <a:pt x="667044" y="8088"/>
                  <a:pt x="693503" y="3910"/>
                </a:cubicBezTo>
                <a:cubicBezTo>
                  <a:pt x="719962" y="-268"/>
                  <a:pt x="739458" y="531717"/>
                  <a:pt x="768702" y="572103"/>
                </a:cubicBezTo>
                <a:cubicBezTo>
                  <a:pt x="797946" y="612489"/>
                  <a:pt x="818835" y="310289"/>
                  <a:pt x="868968" y="246228"/>
                </a:cubicBezTo>
                <a:cubicBezTo>
                  <a:pt x="919101" y="182167"/>
                  <a:pt x="1069498" y="187737"/>
                  <a:pt x="1069498" y="187737"/>
                </a:cubicBezTo>
              </a:path>
            </a:pathLst>
          </a:custGeom>
          <a:ln>
            <a:solidFill>
              <a:srgbClr val="FF0000"/>
            </a:solidFill>
            <a:headEnd type="oval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8" name="Conector recto 17"/>
          <p:cNvCxnSpPr/>
          <p:nvPr/>
        </p:nvCxnSpPr>
        <p:spPr>
          <a:xfrm>
            <a:off x="5420824" y="3216500"/>
            <a:ext cx="1428782" cy="1671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18"/>
          <p:cNvCxnSpPr/>
          <p:nvPr/>
        </p:nvCxnSpPr>
        <p:spPr>
          <a:xfrm>
            <a:off x="5420824" y="4112563"/>
            <a:ext cx="142878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CuadroTexto 27"/>
          <p:cNvSpPr txBox="1"/>
          <p:nvPr/>
        </p:nvSpPr>
        <p:spPr>
          <a:xfrm>
            <a:off x="7012363" y="3935097"/>
            <a:ext cx="584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Ι</a:t>
            </a:r>
            <a:r>
              <a:rPr lang="es-ES" i="1" dirty="0" err="1" smtClean="0">
                <a:solidFill>
                  <a:srgbClr val="0000FF"/>
                </a:solidFill>
              </a:rPr>
              <a:t>g</a:t>
            </a:r>
            <a:r>
              <a:rPr lang="es-ES" dirty="0" smtClean="0"/>
              <a:t>&gt;</a:t>
            </a:r>
            <a:endParaRPr lang="es-ES" dirty="0"/>
          </a:p>
        </p:txBody>
      </p:sp>
      <p:sp>
        <p:nvSpPr>
          <p:cNvPr id="29" name="CuadroTexto 28"/>
          <p:cNvSpPr txBox="1"/>
          <p:nvPr/>
        </p:nvSpPr>
        <p:spPr>
          <a:xfrm>
            <a:off x="6968584" y="3048546"/>
            <a:ext cx="584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Ι</a:t>
            </a:r>
            <a:r>
              <a:rPr lang="es-ES" i="1" dirty="0" err="1" smtClean="0">
                <a:solidFill>
                  <a:srgbClr val="0000FF"/>
                </a:solidFill>
              </a:rPr>
              <a:t>e</a:t>
            </a:r>
            <a:r>
              <a:rPr lang="es-ES" dirty="0" smtClean="0"/>
              <a:t>&gt;</a:t>
            </a:r>
            <a:endParaRPr lang="es-ES" dirty="0"/>
          </a:p>
        </p:txBody>
      </p:sp>
      <p:sp>
        <p:nvSpPr>
          <p:cNvPr id="33" name="Elipse 32"/>
          <p:cNvSpPr/>
          <p:nvPr/>
        </p:nvSpPr>
        <p:spPr>
          <a:xfrm>
            <a:off x="6036641" y="4039878"/>
            <a:ext cx="150398" cy="131697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4" name="Elipse 33"/>
          <p:cNvSpPr/>
          <p:nvPr/>
        </p:nvSpPr>
        <p:spPr>
          <a:xfrm>
            <a:off x="6038643" y="3150651"/>
            <a:ext cx="150398" cy="131697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35" name="Agrupar 34"/>
          <p:cNvGrpSpPr/>
          <p:nvPr/>
        </p:nvGrpSpPr>
        <p:grpSpPr>
          <a:xfrm>
            <a:off x="5261895" y="5111516"/>
            <a:ext cx="2335350" cy="483897"/>
            <a:chOff x="3860219" y="4088808"/>
            <a:chExt cx="1796423" cy="483897"/>
          </a:xfrm>
        </p:grpSpPr>
        <p:sp>
          <p:nvSpPr>
            <p:cNvPr id="36" name="CuadroTexto 35"/>
            <p:cNvSpPr txBox="1"/>
            <p:nvPr/>
          </p:nvSpPr>
          <p:spPr>
            <a:xfrm>
              <a:off x="3860219" y="4111040"/>
              <a:ext cx="7269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400" i="1" dirty="0" err="1" smtClean="0"/>
                <a:t>Ψ</a:t>
              </a:r>
              <a:r>
                <a:rPr lang="es-ES" sz="2400" i="1" dirty="0" smtClean="0"/>
                <a:t> = a</a:t>
              </a:r>
              <a:endParaRPr lang="es-ES" sz="2400" i="1" dirty="0"/>
            </a:p>
          </p:txBody>
        </p:sp>
        <p:sp>
          <p:nvSpPr>
            <p:cNvPr id="37" name="CuadroTexto 36"/>
            <p:cNvSpPr txBox="1"/>
            <p:nvPr/>
          </p:nvSpPr>
          <p:spPr>
            <a:xfrm>
              <a:off x="4411680" y="4102684"/>
              <a:ext cx="12449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400" dirty="0" err="1" smtClean="0"/>
                <a:t>Ι</a:t>
              </a:r>
              <a:r>
                <a:rPr lang="es-ES" sz="2400" i="1" dirty="0" err="1" smtClean="0">
                  <a:solidFill>
                    <a:srgbClr val="0000FF"/>
                  </a:solidFill>
                </a:rPr>
                <a:t>g</a:t>
              </a:r>
              <a:r>
                <a:rPr lang="es-ES" sz="2400" dirty="0" smtClean="0"/>
                <a:t>&gt; + </a:t>
              </a:r>
              <a:r>
                <a:rPr lang="es-ES" sz="2400" i="1" dirty="0"/>
                <a:t>b</a:t>
              </a:r>
              <a:r>
                <a:rPr lang="es-ES" sz="2400" dirty="0" smtClean="0"/>
                <a:t>  </a:t>
              </a:r>
              <a:endParaRPr lang="es-ES" sz="2400" dirty="0"/>
            </a:p>
          </p:txBody>
        </p:sp>
        <p:sp>
          <p:nvSpPr>
            <p:cNvPr id="38" name="CuadroTexto 37"/>
            <p:cNvSpPr txBox="1"/>
            <p:nvPr/>
          </p:nvSpPr>
          <p:spPr>
            <a:xfrm>
              <a:off x="5071760" y="4088808"/>
              <a:ext cx="5848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400" dirty="0" err="1" smtClean="0"/>
                <a:t>Ι</a:t>
              </a:r>
              <a:r>
                <a:rPr lang="es-ES" sz="2400" i="1" dirty="0" err="1" smtClean="0">
                  <a:solidFill>
                    <a:srgbClr val="0000FF"/>
                  </a:solidFill>
                </a:rPr>
                <a:t>e</a:t>
              </a:r>
              <a:r>
                <a:rPr lang="es-ES" sz="2400" dirty="0" smtClean="0"/>
                <a:t>&gt;</a:t>
              </a:r>
              <a:endParaRPr lang="es-ES" sz="2400" dirty="0"/>
            </a:p>
          </p:txBody>
        </p:sp>
      </p:grpSp>
      <p:sp>
        <p:nvSpPr>
          <p:cNvPr id="39" name="CuadroTexto 38"/>
          <p:cNvSpPr txBox="1"/>
          <p:nvPr/>
        </p:nvSpPr>
        <p:spPr>
          <a:xfrm>
            <a:off x="367640" y="3051515"/>
            <a:ext cx="1487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b="1" dirty="0" smtClean="0"/>
              <a:t>Pulso </a:t>
            </a:r>
            <a:r>
              <a:rPr lang="es-ES" sz="1200" b="1" dirty="0" err="1" smtClean="0"/>
              <a:t>Raman</a:t>
            </a:r>
            <a:r>
              <a:rPr lang="es-ES" sz="1200" b="1" dirty="0" smtClean="0"/>
              <a:t> π⁄2</a:t>
            </a:r>
            <a:endParaRPr lang="es-ES" sz="1200" b="1" dirty="0"/>
          </a:p>
        </p:txBody>
      </p:sp>
      <p:pic>
        <p:nvPicPr>
          <p:cNvPr id="40" name="Imagen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2636" y="5816130"/>
            <a:ext cx="1030469" cy="93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347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/>
          <p:cNvSpPr txBox="1"/>
          <p:nvPr/>
        </p:nvSpPr>
        <p:spPr>
          <a:xfrm>
            <a:off x="1704513" y="501346"/>
            <a:ext cx="58070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/>
              <a:t>Preparación de los Gatos de </a:t>
            </a:r>
            <a:r>
              <a:rPr lang="es-ES" sz="2400" dirty="0" err="1" smtClean="0"/>
              <a:t>Schroedinger</a:t>
            </a:r>
            <a:endParaRPr lang="es-ES" sz="2400" dirty="0" smtClean="0"/>
          </a:p>
          <a:p>
            <a:pPr algn="ctr"/>
            <a:r>
              <a:rPr lang="es-ES" sz="2000" dirty="0" smtClean="0"/>
              <a:t> </a:t>
            </a:r>
          </a:p>
          <a:p>
            <a:pPr algn="ctr"/>
            <a:r>
              <a:rPr lang="es-ES" sz="2000" b="1" dirty="0" smtClean="0">
                <a:solidFill>
                  <a:srgbClr val="FF0000"/>
                </a:solidFill>
              </a:rPr>
              <a:t>Paso 2 </a:t>
            </a:r>
            <a:endParaRPr lang="es-ES" sz="2000" b="1" dirty="0">
              <a:solidFill>
                <a:srgbClr val="FF0000"/>
              </a:solidFill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1403717" y="1393898"/>
            <a:ext cx="64420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solidFill>
                  <a:srgbClr val="0000FF"/>
                </a:solidFill>
              </a:rPr>
              <a:t>Preparación del sistema cuántico en una superposición de los dos estados cuánticos con probabilidades del 50%</a:t>
            </a:r>
            <a:endParaRPr lang="es-ES" dirty="0">
              <a:solidFill>
                <a:srgbClr val="0000FF"/>
              </a:solidFill>
            </a:endParaRPr>
          </a:p>
        </p:txBody>
      </p:sp>
      <p:cxnSp>
        <p:nvCxnSpPr>
          <p:cNvPr id="21" name="Conector recto 20"/>
          <p:cNvCxnSpPr/>
          <p:nvPr/>
        </p:nvCxnSpPr>
        <p:spPr>
          <a:xfrm>
            <a:off x="2130642" y="3216500"/>
            <a:ext cx="1428782" cy="1671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21"/>
          <p:cNvCxnSpPr/>
          <p:nvPr/>
        </p:nvCxnSpPr>
        <p:spPr>
          <a:xfrm>
            <a:off x="2130642" y="4112563"/>
            <a:ext cx="142878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CuadroTexto 22"/>
          <p:cNvSpPr txBox="1"/>
          <p:nvPr/>
        </p:nvSpPr>
        <p:spPr>
          <a:xfrm>
            <a:off x="3722180" y="3935097"/>
            <a:ext cx="1140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Ι</a:t>
            </a:r>
            <a:r>
              <a:rPr lang="es-ES" i="1" dirty="0" err="1" smtClean="0">
                <a:solidFill>
                  <a:srgbClr val="0000FF"/>
                </a:solidFill>
              </a:rPr>
              <a:t>muerto</a:t>
            </a:r>
            <a:r>
              <a:rPr lang="es-ES" dirty="0" smtClean="0"/>
              <a:t>&gt;</a:t>
            </a:r>
            <a:endParaRPr lang="es-ES" dirty="0"/>
          </a:p>
        </p:txBody>
      </p:sp>
      <p:sp>
        <p:nvSpPr>
          <p:cNvPr id="24" name="CuadroTexto 23"/>
          <p:cNvSpPr txBox="1"/>
          <p:nvPr/>
        </p:nvSpPr>
        <p:spPr>
          <a:xfrm>
            <a:off x="3678401" y="3048546"/>
            <a:ext cx="841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Ι</a:t>
            </a:r>
            <a:r>
              <a:rPr lang="es-ES" i="1" dirty="0" err="1" smtClean="0">
                <a:solidFill>
                  <a:srgbClr val="0000FF"/>
                </a:solidFill>
              </a:rPr>
              <a:t>vivo</a:t>
            </a:r>
            <a:r>
              <a:rPr lang="es-ES" dirty="0" smtClean="0"/>
              <a:t>&gt;</a:t>
            </a:r>
            <a:endParaRPr lang="es-ES" dirty="0"/>
          </a:p>
        </p:txBody>
      </p:sp>
      <p:grpSp>
        <p:nvGrpSpPr>
          <p:cNvPr id="25" name="Agrupar 24"/>
          <p:cNvGrpSpPr/>
          <p:nvPr/>
        </p:nvGrpSpPr>
        <p:grpSpPr>
          <a:xfrm>
            <a:off x="2428844" y="5111516"/>
            <a:ext cx="1834440" cy="470021"/>
            <a:chOff x="3860219" y="4102684"/>
            <a:chExt cx="1411107" cy="470021"/>
          </a:xfrm>
        </p:grpSpPr>
        <p:sp>
          <p:nvSpPr>
            <p:cNvPr id="26" name="CuadroTexto 25"/>
            <p:cNvSpPr txBox="1"/>
            <p:nvPr/>
          </p:nvSpPr>
          <p:spPr>
            <a:xfrm>
              <a:off x="3860219" y="4111040"/>
              <a:ext cx="7269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400" i="1" dirty="0" err="1" smtClean="0"/>
                <a:t>Ψ</a:t>
              </a:r>
              <a:r>
                <a:rPr lang="es-ES" sz="2400" i="1" dirty="0" smtClean="0"/>
                <a:t> = </a:t>
              </a:r>
              <a:endParaRPr lang="es-ES" sz="2400" i="1" dirty="0"/>
            </a:p>
          </p:txBody>
        </p:sp>
        <p:sp>
          <p:nvSpPr>
            <p:cNvPr id="27" name="CuadroTexto 26"/>
            <p:cNvSpPr txBox="1"/>
            <p:nvPr/>
          </p:nvSpPr>
          <p:spPr>
            <a:xfrm>
              <a:off x="4026364" y="4102684"/>
              <a:ext cx="12449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400" dirty="0" err="1" smtClean="0"/>
                <a:t>Ι</a:t>
              </a:r>
              <a:r>
                <a:rPr lang="es-ES" sz="2400" i="1" dirty="0" err="1" smtClean="0">
                  <a:solidFill>
                    <a:srgbClr val="0000FF"/>
                  </a:solidFill>
                </a:rPr>
                <a:t>g</a:t>
              </a:r>
              <a:r>
                <a:rPr lang="es-ES" sz="2400" dirty="0" smtClean="0"/>
                <a:t>&gt;   </a:t>
              </a:r>
              <a:endParaRPr lang="es-ES" sz="2400" dirty="0"/>
            </a:p>
          </p:txBody>
        </p:sp>
      </p:grpSp>
      <p:sp>
        <p:nvSpPr>
          <p:cNvPr id="30" name="Elipse 29"/>
          <p:cNvSpPr/>
          <p:nvPr/>
        </p:nvSpPr>
        <p:spPr>
          <a:xfrm>
            <a:off x="2748945" y="4001943"/>
            <a:ext cx="217242" cy="242317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/>
          <p:cNvSpPr txBox="1"/>
          <p:nvPr/>
        </p:nvSpPr>
        <p:spPr>
          <a:xfrm>
            <a:off x="4587144" y="3417878"/>
            <a:ext cx="43448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/>
              <a:t>=</a:t>
            </a:r>
          </a:p>
        </p:txBody>
      </p:sp>
      <p:sp>
        <p:nvSpPr>
          <p:cNvPr id="5" name="Forma libre 4"/>
          <p:cNvSpPr/>
          <p:nvPr/>
        </p:nvSpPr>
        <p:spPr>
          <a:xfrm>
            <a:off x="635015" y="3525662"/>
            <a:ext cx="1069498" cy="275741"/>
          </a:xfrm>
          <a:custGeom>
            <a:avLst/>
            <a:gdLst>
              <a:gd name="connsiteX0" fmla="*/ 0 w 1069498"/>
              <a:gd name="connsiteY0" fmla="*/ 354853 h 605526"/>
              <a:gd name="connsiteX1" fmla="*/ 225598 w 1069498"/>
              <a:gd name="connsiteY1" fmla="*/ 346497 h 605526"/>
              <a:gd name="connsiteX2" fmla="*/ 359285 w 1069498"/>
              <a:gd name="connsiteY2" fmla="*/ 3910 h 605526"/>
              <a:gd name="connsiteX3" fmla="*/ 409418 w 1069498"/>
              <a:gd name="connsiteY3" fmla="*/ 605526 h 605526"/>
              <a:gd name="connsiteX4" fmla="*/ 534749 w 1069498"/>
              <a:gd name="connsiteY4" fmla="*/ 3910 h 605526"/>
              <a:gd name="connsiteX5" fmla="*/ 609948 w 1069498"/>
              <a:gd name="connsiteY5" fmla="*/ 597170 h 605526"/>
              <a:gd name="connsiteX6" fmla="*/ 693503 w 1069498"/>
              <a:gd name="connsiteY6" fmla="*/ 3910 h 605526"/>
              <a:gd name="connsiteX7" fmla="*/ 768702 w 1069498"/>
              <a:gd name="connsiteY7" fmla="*/ 572103 h 605526"/>
              <a:gd name="connsiteX8" fmla="*/ 868968 w 1069498"/>
              <a:gd name="connsiteY8" fmla="*/ 246228 h 605526"/>
              <a:gd name="connsiteX9" fmla="*/ 1069498 w 1069498"/>
              <a:gd name="connsiteY9" fmla="*/ 187737 h 605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69498" h="605526">
                <a:moveTo>
                  <a:pt x="0" y="354853"/>
                </a:moveTo>
                <a:cubicBezTo>
                  <a:pt x="82858" y="379920"/>
                  <a:pt x="165717" y="404987"/>
                  <a:pt x="225598" y="346497"/>
                </a:cubicBezTo>
                <a:cubicBezTo>
                  <a:pt x="285479" y="288007"/>
                  <a:pt x="328648" y="-39262"/>
                  <a:pt x="359285" y="3910"/>
                </a:cubicBezTo>
                <a:cubicBezTo>
                  <a:pt x="389922" y="47081"/>
                  <a:pt x="380174" y="605526"/>
                  <a:pt x="409418" y="605526"/>
                </a:cubicBezTo>
                <a:cubicBezTo>
                  <a:pt x="438662" y="605526"/>
                  <a:pt x="501327" y="5303"/>
                  <a:pt x="534749" y="3910"/>
                </a:cubicBezTo>
                <a:cubicBezTo>
                  <a:pt x="568171" y="2517"/>
                  <a:pt x="583489" y="597170"/>
                  <a:pt x="609948" y="597170"/>
                </a:cubicBezTo>
                <a:cubicBezTo>
                  <a:pt x="636407" y="597170"/>
                  <a:pt x="667044" y="8088"/>
                  <a:pt x="693503" y="3910"/>
                </a:cubicBezTo>
                <a:cubicBezTo>
                  <a:pt x="719962" y="-268"/>
                  <a:pt x="739458" y="531717"/>
                  <a:pt x="768702" y="572103"/>
                </a:cubicBezTo>
                <a:cubicBezTo>
                  <a:pt x="797946" y="612489"/>
                  <a:pt x="818835" y="310289"/>
                  <a:pt x="868968" y="246228"/>
                </a:cubicBezTo>
                <a:cubicBezTo>
                  <a:pt x="919101" y="182167"/>
                  <a:pt x="1069498" y="187737"/>
                  <a:pt x="1069498" y="187737"/>
                </a:cubicBezTo>
              </a:path>
            </a:pathLst>
          </a:custGeom>
          <a:ln>
            <a:solidFill>
              <a:srgbClr val="FF0000"/>
            </a:solidFill>
            <a:headEnd type="oval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8" name="Conector recto 17"/>
          <p:cNvCxnSpPr/>
          <p:nvPr/>
        </p:nvCxnSpPr>
        <p:spPr>
          <a:xfrm>
            <a:off x="5420824" y="3216500"/>
            <a:ext cx="1428782" cy="1671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18"/>
          <p:cNvCxnSpPr/>
          <p:nvPr/>
        </p:nvCxnSpPr>
        <p:spPr>
          <a:xfrm>
            <a:off x="5420824" y="4112563"/>
            <a:ext cx="142878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Elipse 32"/>
          <p:cNvSpPr/>
          <p:nvPr/>
        </p:nvSpPr>
        <p:spPr>
          <a:xfrm>
            <a:off x="6036641" y="4039878"/>
            <a:ext cx="150398" cy="131697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4" name="Elipse 33"/>
          <p:cNvSpPr/>
          <p:nvPr/>
        </p:nvSpPr>
        <p:spPr>
          <a:xfrm>
            <a:off x="6038643" y="3150651"/>
            <a:ext cx="150398" cy="131697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35" name="Agrupar 34"/>
          <p:cNvGrpSpPr/>
          <p:nvPr/>
        </p:nvGrpSpPr>
        <p:grpSpPr>
          <a:xfrm>
            <a:off x="5145431" y="5084850"/>
            <a:ext cx="3408349" cy="486114"/>
            <a:chOff x="3895415" y="4086591"/>
            <a:chExt cx="2051167" cy="486114"/>
          </a:xfrm>
        </p:grpSpPr>
        <p:sp>
          <p:nvSpPr>
            <p:cNvPr id="36" name="CuadroTexto 35"/>
            <p:cNvSpPr txBox="1"/>
            <p:nvPr/>
          </p:nvSpPr>
          <p:spPr>
            <a:xfrm>
              <a:off x="3895415" y="4111040"/>
              <a:ext cx="10069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400" i="1" dirty="0" err="1" smtClean="0"/>
                <a:t>Ψ</a:t>
              </a:r>
              <a:r>
                <a:rPr lang="es-ES" sz="2400" i="1" dirty="0" smtClean="0"/>
                <a:t> = </a:t>
              </a:r>
              <a:r>
                <a:rPr lang="es-ES" sz="2400" dirty="0"/>
                <a:t>1⁄√2</a:t>
              </a:r>
              <a:endParaRPr lang="es-ES" sz="2400" i="1" dirty="0"/>
            </a:p>
          </p:txBody>
        </p:sp>
        <p:sp>
          <p:nvSpPr>
            <p:cNvPr id="37" name="CuadroTexto 36"/>
            <p:cNvSpPr txBox="1"/>
            <p:nvPr/>
          </p:nvSpPr>
          <p:spPr>
            <a:xfrm>
              <a:off x="4582577" y="4086591"/>
              <a:ext cx="12449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400" dirty="0" err="1" smtClean="0"/>
                <a:t>Ι</a:t>
              </a:r>
              <a:r>
                <a:rPr lang="es-ES" sz="2400" i="1" dirty="0" err="1" smtClean="0">
                  <a:solidFill>
                    <a:srgbClr val="0000FF"/>
                  </a:solidFill>
                </a:rPr>
                <a:t>g</a:t>
              </a:r>
              <a:r>
                <a:rPr lang="es-ES" sz="2400" dirty="0" smtClean="0"/>
                <a:t>&gt; + 1⁄√2  </a:t>
              </a:r>
              <a:endParaRPr lang="es-ES" sz="2400" dirty="0"/>
            </a:p>
          </p:txBody>
        </p:sp>
        <p:sp>
          <p:nvSpPr>
            <p:cNvPr id="38" name="CuadroTexto 37"/>
            <p:cNvSpPr txBox="1"/>
            <p:nvPr/>
          </p:nvSpPr>
          <p:spPr>
            <a:xfrm>
              <a:off x="5361700" y="4086591"/>
              <a:ext cx="5848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400" dirty="0" err="1" smtClean="0"/>
                <a:t>Ι</a:t>
              </a:r>
              <a:r>
                <a:rPr lang="es-ES" sz="2400" i="1" dirty="0" err="1" smtClean="0">
                  <a:solidFill>
                    <a:srgbClr val="0000FF"/>
                  </a:solidFill>
                </a:rPr>
                <a:t>e</a:t>
              </a:r>
              <a:r>
                <a:rPr lang="es-ES" sz="2400" dirty="0" smtClean="0"/>
                <a:t>&gt;</a:t>
              </a:r>
              <a:endParaRPr lang="es-ES" sz="2400" dirty="0"/>
            </a:p>
          </p:txBody>
        </p:sp>
      </p:grpSp>
      <p:sp>
        <p:nvSpPr>
          <p:cNvPr id="39" name="CuadroTexto 38"/>
          <p:cNvSpPr txBox="1"/>
          <p:nvPr/>
        </p:nvSpPr>
        <p:spPr>
          <a:xfrm>
            <a:off x="367640" y="3051515"/>
            <a:ext cx="1487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b="1" dirty="0" smtClean="0"/>
              <a:t>Pulso </a:t>
            </a:r>
            <a:r>
              <a:rPr lang="es-ES" sz="1200" b="1" dirty="0" err="1" smtClean="0"/>
              <a:t>Raman</a:t>
            </a:r>
            <a:r>
              <a:rPr lang="es-ES" sz="1200" b="1" dirty="0" smtClean="0"/>
              <a:t> π⁄2</a:t>
            </a:r>
            <a:endParaRPr lang="es-ES" sz="1200" b="1" dirty="0"/>
          </a:p>
        </p:txBody>
      </p:sp>
      <p:sp>
        <p:nvSpPr>
          <p:cNvPr id="31" name="CuadroTexto 30"/>
          <p:cNvSpPr txBox="1"/>
          <p:nvPr/>
        </p:nvSpPr>
        <p:spPr>
          <a:xfrm>
            <a:off x="7026898" y="3913232"/>
            <a:ext cx="1140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Ι</a:t>
            </a:r>
            <a:r>
              <a:rPr lang="es-ES" i="1" dirty="0" err="1" smtClean="0">
                <a:solidFill>
                  <a:srgbClr val="0000FF"/>
                </a:solidFill>
              </a:rPr>
              <a:t>muerto</a:t>
            </a:r>
            <a:r>
              <a:rPr lang="es-ES" dirty="0" smtClean="0"/>
              <a:t>&gt;</a:t>
            </a:r>
            <a:endParaRPr lang="es-ES" dirty="0"/>
          </a:p>
        </p:txBody>
      </p:sp>
      <p:sp>
        <p:nvSpPr>
          <p:cNvPr id="32" name="CuadroTexto 31"/>
          <p:cNvSpPr txBox="1"/>
          <p:nvPr/>
        </p:nvSpPr>
        <p:spPr>
          <a:xfrm>
            <a:off x="7010186" y="3065943"/>
            <a:ext cx="841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Ι</a:t>
            </a:r>
            <a:r>
              <a:rPr lang="es-ES" i="1" dirty="0" err="1" smtClean="0">
                <a:solidFill>
                  <a:srgbClr val="0000FF"/>
                </a:solidFill>
              </a:rPr>
              <a:t>vivo</a:t>
            </a:r>
            <a:r>
              <a:rPr lang="es-ES" dirty="0" smtClean="0"/>
              <a:t>&gt;</a:t>
            </a:r>
            <a:endParaRPr lang="es-ES" dirty="0"/>
          </a:p>
        </p:txBody>
      </p:sp>
      <p:pic>
        <p:nvPicPr>
          <p:cNvPr id="40" name="Imagen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2636" y="5816130"/>
            <a:ext cx="1030469" cy="93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195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/>
          <p:cNvSpPr txBox="1"/>
          <p:nvPr/>
        </p:nvSpPr>
        <p:spPr>
          <a:xfrm>
            <a:off x="1704513" y="501346"/>
            <a:ext cx="58070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/>
              <a:t>Preparación de los Gatos de </a:t>
            </a:r>
            <a:r>
              <a:rPr lang="es-ES" sz="2400" dirty="0" err="1" smtClean="0"/>
              <a:t>Schroedinger</a:t>
            </a:r>
            <a:endParaRPr lang="es-ES" sz="2400" dirty="0" smtClean="0"/>
          </a:p>
          <a:p>
            <a:pPr algn="ctr"/>
            <a:r>
              <a:rPr lang="es-ES" sz="2000" dirty="0" smtClean="0"/>
              <a:t> </a:t>
            </a:r>
          </a:p>
          <a:p>
            <a:pPr algn="ctr"/>
            <a:r>
              <a:rPr lang="es-ES" sz="2000" b="1" dirty="0" smtClean="0">
                <a:solidFill>
                  <a:srgbClr val="FF0000"/>
                </a:solidFill>
              </a:rPr>
              <a:t>Paso 2 </a:t>
            </a:r>
            <a:endParaRPr lang="es-ES" sz="2000" b="1" dirty="0">
              <a:solidFill>
                <a:srgbClr val="FF0000"/>
              </a:solidFill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1403717" y="1393898"/>
            <a:ext cx="64420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solidFill>
                  <a:srgbClr val="0000FF"/>
                </a:solidFill>
              </a:rPr>
              <a:t>Preparación del sistema cuántico en una superposición de los dos estados cuánticos con probabilidades del 50%</a:t>
            </a:r>
            <a:endParaRPr lang="es-ES" dirty="0">
              <a:solidFill>
                <a:srgbClr val="0000FF"/>
              </a:solidFill>
            </a:endParaRPr>
          </a:p>
        </p:txBody>
      </p:sp>
      <p:cxnSp>
        <p:nvCxnSpPr>
          <p:cNvPr id="18" name="Conector recto 17"/>
          <p:cNvCxnSpPr/>
          <p:nvPr/>
        </p:nvCxnSpPr>
        <p:spPr>
          <a:xfrm>
            <a:off x="3893942" y="3143815"/>
            <a:ext cx="1428782" cy="1671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18"/>
          <p:cNvCxnSpPr/>
          <p:nvPr/>
        </p:nvCxnSpPr>
        <p:spPr>
          <a:xfrm>
            <a:off x="3893942" y="4039878"/>
            <a:ext cx="142878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Elipse 32"/>
          <p:cNvSpPr/>
          <p:nvPr/>
        </p:nvSpPr>
        <p:spPr>
          <a:xfrm>
            <a:off x="4509759" y="3967193"/>
            <a:ext cx="150398" cy="131697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4" name="Elipse 33"/>
          <p:cNvSpPr/>
          <p:nvPr/>
        </p:nvSpPr>
        <p:spPr>
          <a:xfrm>
            <a:off x="4511761" y="3077966"/>
            <a:ext cx="150398" cy="131697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35" name="Agrupar 34"/>
          <p:cNvGrpSpPr/>
          <p:nvPr/>
        </p:nvGrpSpPr>
        <p:grpSpPr>
          <a:xfrm>
            <a:off x="3618549" y="5012165"/>
            <a:ext cx="3408349" cy="486114"/>
            <a:chOff x="3895415" y="4086591"/>
            <a:chExt cx="2051167" cy="486114"/>
          </a:xfrm>
        </p:grpSpPr>
        <p:sp>
          <p:nvSpPr>
            <p:cNvPr id="36" name="CuadroTexto 35"/>
            <p:cNvSpPr txBox="1"/>
            <p:nvPr/>
          </p:nvSpPr>
          <p:spPr>
            <a:xfrm>
              <a:off x="3895415" y="4111040"/>
              <a:ext cx="10069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400" i="1" dirty="0" err="1" smtClean="0"/>
                <a:t>Ψ</a:t>
              </a:r>
              <a:r>
                <a:rPr lang="es-ES" sz="2400" i="1" dirty="0" smtClean="0"/>
                <a:t> = </a:t>
              </a:r>
              <a:r>
                <a:rPr lang="es-ES" sz="2400" dirty="0"/>
                <a:t>1⁄√2</a:t>
              </a:r>
              <a:endParaRPr lang="es-ES" sz="2400" i="1" dirty="0"/>
            </a:p>
          </p:txBody>
        </p:sp>
        <p:sp>
          <p:nvSpPr>
            <p:cNvPr id="37" name="CuadroTexto 36"/>
            <p:cNvSpPr txBox="1"/>
            <p:nvPr/>
          </p:nvSpPr>
          <p:spPr>
            <a:xfrm>
              <a:off x="4582577" y="4086591"/>
              <a:ext cx="12449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400" dirty="0" err="1" smtClean="0"/>
                <a:t>Ι</a:t>
              </a:r>
              <a:r>
                <a:rPr lang="es-ES" sz="2400" i="1" dirty="0" err="1" smtClean="0">
                  <a:solidFill>
                    <a:srgbClr val="0000FF"/>
                  </a:solidFill>
                </a:rPr>
                <a:t>g</a:t>
              </a:r>
              <a:r>
                <a:rPr lang="es-ES" sz="2400" dirty="0" smtClean="0"/>
                <a:t>&gt; + 1⁄√2  </a:t>
              </a:r>
              <a:endParaRPr lang="es-ES" sz="2400" dirty="0"/>
            </a:p>
          </p:txBody>
        </p:sp>
        <p:sp>
          <p:nvSpPr>
            <p:cNvPr id="38" name="CuadroTexto 37"/>
            <p:cNvSpPr txBox="1"/>
            <p:nvPr/>
          </p:nvSpPr>
          <p:spPr>
            <a:xfrm>
              <a:off x="5361700" y="4086591"/>
              <a:ext cx="5848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400" dirty="0" err="1" smtClean="0"/>
                <a:t>Ι</a:t>
              </a:r>
              <a:r>
                <a:rPr lang="es-ES" sz="2400" i="1" dirty="0" err="1" smtClean="0">
                  <a:solidFill>
                    <a:srgbClr val="0000FF"/>
                  </a:solidFill>
                </a:rPr>
                <a:t>e</a:t>
              </a:r>
              <a:r>
                <a:rPr lang="es-ES" sz="2400" dirty="0" smtClean="0"/>
                <a:t>&gt;</a:t>
              </a:r>
              <a:endParaRPr lang="es-ES" sz="2400" dirty="0"/>
            </a:p>
          </p:txBody>
        </p:sp>
      </p:grpSp>
      <p:sp>
        <p:nvSpPr>
          <p:cNvPr id="31" name="CuadroTexto 30"/>
          <p:cNvSpPr txBox="1"/>
          <p:nvPr/>
        </p:nvSpPr>
        <p:spPr>
          <a:xfrm>
            <a:off x="5500016" y="3840547"/>
            <a:ext cx="1140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Ι</a:t>
            </a:r>
            <a:r>
              <a:rPr lang="es-ES" i="1" dirty="0" err="1" smtClean="0">
                <a:solidFill>
                  <a:srgbClr val="0000FF"/>
                </a:solidFill>
              </a:rPr>
              <a:t>muerto</a:t>
            </a:r>
            <a:r>
              <a:rPr lang="es-ES" dirty="0" smtClean="0"/>
              <a:t>&gt;</a:t>
            </a:r>
            <a:endParaRPr lang="es-ES" dirty="0"/>
          </a:p>
        </p:txBody>
      </p:sp>
      <p:sp>
        <p:nvSpPr>
          <p:cNvPr id="32" name="CuadroTexto 31"/>
          <p:cNvSpPr txBox="1"/>
          <p:nvPr/>
        </p:nvSpPr>
        <p:spPr>
          <a:xfrm>
            <a:off x="5483304" y="2993258"/>
            <a:ext cx="841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Ι</a:t>
            </a:r>
            <a:r>
              <a:rPr lang="es-ES" i="1" dirty="0" err="1" smtClean="0">
                <a:solidFill>
                  <a:srgbClr val="0000FF"/>
                </a:solidFill>
              </a:rPr>
              <a:t>vivo</a:t>
            </a:r>
            <a:r>
              <a:rPr lang="es-ES" dirty="0" smtClean="0"/>
              <a:t>&gt;</a:t>
            </a:r>
            <a:endParaRPr lang="es-ES" dirty="0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2636" y="5816130"/>
            <a:ext cx="1030469" cy="93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309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/>
          <p:cNvSpPr txBox="1"/>
          <p:nvPr/>
        </p:nvSpPr>
        <p:spPr>
          <a:xfrm>
            <a:off x="1345228" y="501346"/>
            <a:ext cx="62498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/>
              <a:t>Gatos de </a:t>
            </a:r>
            <a:r>
              <a:rPr lang="es-ES" sz="2400" dirty="0" err="1" smtClean="0"/>
              <a:t>Schroedinger</a:t>
            </a:r>
            <a:r>
              <a:rPr lang="es-ES" sz="2400" dirty="0" smtClean="0"/>
              <a:t> Ultra Fríos </a:t>
            </a:r>
          </a:p>
          <a:p>
            <a:pPr algn="ctr"/>
            <a:endParaRPr lang="es-ES" sz="2000" dirty="0" smtClean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2636" y="5816130"/>
            <a:ext cx="1030469" cy="93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009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583" y="1558211"/>
            <a:ext cx="6443520" cy="4657744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345228" y="501346"/>
            <a:ext cx="62498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/>
              <a:t>Gatos de </a:t>
            </a:r>
            <a:r>
              <a:rPr lang="es-ES" sz="2400" dirty="0" err="1" smtClean="0"/>
              <a:t>Schroedinger</a:t>
            </a:r>
            <a:r>
              <a:rPr lang="es-ES" sz="2400" dirty="0" smtClean="0"/>
              <a:t> Ultra Fríos </a:t>
            </a:r>
          </a:p>
          <a:p>
            <a:pPr algn="ctr"/>
            <a:endParaRPr lang="es-ES" sz="2000" dirty="0" smtClean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2636" y="5816130"/>
            <a:ext cx="1030469" cy="93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266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0657952"/>
              </p:ext>
            </p:extLst>
          </p:nvPr>
        </p:nvGraphicFramePr>
        <p:xfrm>
          <a:off x="598313" y="1182511"/>
          <a:ext cx="8026398" cy="4721578"/>
        </p:xfrm>
        <a:graphic>
          <a:graphicData uri="http://schemas.openxmlformats.org/drawingml/2006/table">
            <a:tbl>
              <a:tblPr/>
              <a:tblGrid>
                <a:gridCol w="1337733"/>
                <a:gridCol w="1507065"/>
                <a:gridCol w="1168401"/>
                <a:gridCol w="1337733"/>
                <a:gridCol w="1337733"/>
                <a:gridCol w="1337733"/>
              </a:tblGrid>
              <a:tr h="729994">
                <a:tc>
                  <a:txBody>
                    <a:bodyPr/>
                    <a:lstStyle/>
                    <a:p>
                      <a:pPr algn="ctr"/>
                      <a:r>
                        <a:rPr lang="es-ES_tradnl" sz="1400">
                          <a:effectLst/>
                        </a:rPr>
                        <a:t>Interaction</a:t>
                      </a:r>
                    </a:p>
                  </a:txBody>
                  <a:tcPr marL="72999" marR="72999" marT="36500" marB="36500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>
                          <a:effectLst/>
                        </a:rPr>
                        <a:t>Current theory</a:t>
                      </a:r>
                    </a:p>
                  </a:txBody>
                  <a:tcPr marL="72999" marR="72999" marT="36500" marB="36500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>
                          <a:effectLst/>
                        </a:rPr>
                        <a:t>Mediators</a:t>
                      </a:r>
                    </a:p>
                  </a:txBody>
                  <a:tcPr marL="72999" marR="72999" marT="36500" marB="36500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 err="1">
                          <a:effectLst/>
                        </a:rPr>
                        <a:t>Relative</a:t>
                      </a:r>
                      <a:r>
                        <a:rPr lang="es-ES_tradnl" sz="1400" dirty="0">
                          <a:effectLst/>
                        </a:rPr>
                        <a:t> </a:t>
                      </a:r>
                      <a:r>
                        <a:rPr lang="es-ES_tradnl" sz="1400" dirty="0" err="1" smtClean="0">
                          <a:effectLst/>
                        </a:rPr>
                        <a:t>strength</a:t>
                      </a:r>
                      <a:endParaRPr lang="es-ES_tradnl" sz="1400" dirty="0">
                        <a:effectLst/>
                      </a:endParaRPr>
                    </a:p>
                  </a:txBody>
                  <a:tcPr marL="72999" marR="72999" marT="36500" marB="36500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>
                          <a:effectLst/>
                        </a:rPr>
                        <a:t>Long-distance behavior</a:t>
                      </a:r>
                    </a:p>
                  </a:txBody>
                  <a:tcPr marL="72999" marR="72999" marT="36500" marB="36500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 err="1">
                          <a:effectLst/>
                        </a:rPr>
                        <a:t>Range</a:t>
                      </a:r>
                      <a:r>
                        <a:rPr lang="es-ES_tradnl" sz="1400" dirty="0">
                          <a:effectLst/>
                        </a:rPr>
                        <a:t> (m</a:t>
                      </a:r>
                      <a:r>
                        <a:rPr lang="es-ES_tradnl" sz="1400" dirty="0" smtClean="0">
                          <a:effectLst/>
                        </a:rPr>
                        <a:t>)</a:t>
                      </a:r>
                      <a:endParaRPr lang="es-ES_tradnl" sz="1400" dirty="0">
                        <a:effectLst/>
                      </a:endParaRPr>
                    </a:p>
                  </a:txBody>
                  <a:tcPr marL="72999" marR="72999" marT="36500" marB="36500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</a:tr>
              <a:tr h="1386989">
                <a:tc>
                  <a:txBody>
                    <a:bodyPr/>
                    <a:lstStyle/>
                    <a:p>
                      <a:pPr algn="ctr"/>
                      <a:r>
                        <a:rPr lang="es-ES_tradnl" sz="1400" u="none" strike="noStrike" dirty="0">
                          <a:solidFill>
                            <a:srgbClr val="0B0080"/>
                          </a:solidFill>
                          <a:effectLst/>
                          <a:hlinkClick r:id="rId2" tooltip="Strong interaction"/>
                        </a:rPr>
                        <a:t>Strong</a:t>
                      </a:r>
                      <a:endParaRPr lang="es-ES_tradnl" sz="1400" dirty="0">
                        <a:effectLst/>
                      </a:endParaRPr>
                    </a:p>
                  </a:txBody>
                  <a:tcPr marL="72999" marR="72999" marT="36500" marB="36500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u="none" strike="noStrike" dirty="0">
                          <a:solidFill>
                            <a:srgbClr val="0B0080"/>
                          </a:solidFill>
                          <a:effectLst/>
                          <a:hlinkClick r:id="rId3" tooltip="Quantum chromodynamics"/>
                        </a:rPr>
                        <a:t>Quantum chromodynamics</a:t>
                      </a:r>
                      <a:r>
                        <a:rPr lang="es-ES_tradnl" sz="1400" dirty="0">
                          <a:effectLst/>
                        </a:rPr>
                        <a:t/>
                      </a:r>
                      <a:br>
                        <a:rPr lang="es-ES_tradnl" sz="1400" dirty="0">
                          <a:effectLst/>
                        </a:rPr>
                      </a:br>
                      <a:r>
                        <a:rPr lang="es-ES_tradnl" sz="1400" dirty="0">
                          <a:effectLst/>
                        </a:rPr>
                        <a:t>(QCD)</a:t>
                      </a:r>
                    </a:p>
                  </a:txBody>
                  <a:tcPr marL="72999" marR="72999" marT="36500" marB="36500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u="none" strike="noStrike">
                          <a:solidFill>
                            <a:srgbClr val="0B0080"/>
                          </a:solidFill>
                          <a:effectLst/>
                          <a:hlinkClick r:id="rId4" tooltip="Gluon"/>
                        </a:rPr>
                        <a:t>gluons</a:t>
                      </a:r>
                      <a:endParaRPr lang="es-ES_tradnl" sz="1400">
                        <a:effectLst/>
                      </a:endParaRPr>
                    </a:p>
                  </a:txBody>
                  <a:tcPr marL="72999" marR="72999" marT="36500" marB="36500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000" dirty="0">
                          <a:effectLst/>
                        </a:rPr>
                        <a:t>10</a:t>
                      </a:r>
                      <a:r>
                        <a:rPr lang="es-ES_tradnl" sz="2000" baseline="30000" dirty="0">
                          <a:effectLst/>
                        </a:rPr>
                        <a:t>38</a:t>
                      </a:r>
                      <a:endParaRPr lang="es-ES_tradnl" sz="2000" dirty="0">
                        <a:effectLst/>
                      </a:endParaRPr>
                    </a:p>
                  </a:txBody>
                  <a:tcPr marL="72999" marR="72999" marT="36500" marB="36500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000" dirty="0">
                          <a:effectLst/>
                        </a:rPr>
                        <a:t>r</a:t>
                      </a:r>
                      <a:br>
                        <a:rPr lang="es-ES_tradnl" sz="2000" dirty="0">
                          <a:effectLst/>
                        </a:rPr>
                      </a:br>
                      <a:endParaRPr lang="es-ES_tradnl" sz="2000" dirty="0">
                        <a:effectLst/>
                      </a:endParaRPr>
                    </a:p>
                  </a:txBody>
                  <a:tcPr marL="72999" marR="72999" marT="36500" marB="36500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000" dirty="0">
                          <a:effectLst/>
                        </a:rPr>
                        <a:t>10</a:t>
                      </a:r>
                      <a:r>
                        <a:rPr lang="es-ES_tradnl" sz="2000" baseline="30000" dirty="0">
                          <a:effectLst/>
                        </a:rPr>
                        <a:t>−15</a:t>
                      </a:r>
                      <a:endParaRPr lang="es-ES_tradnl" sz="2000" dirty="0">
                        <a:effectLst/>
                      </a:endParaRPr>
                    </a:p>
                  </a:txBody>
                  <a:tcPr marL="72999" marR="72999" marT="36500" marB="36500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</a:tr>
              <a:tr h="948992">
                <a:tc>
                  <a:txBody>
                    <a:bodyPr/>
                    <a:lstStyle/>
                    <a:p>
                      <a:pPr algn="ctr"/>
                      <a:r>
                        <a:rPr lang="es-ES_tradnl" sz="1400" u="none" strike="noStrike">
                          <a:solidFill>
                            <a:srgbClr val="0B0080"/>
                          </a:solidFill>
                          <a:effectLst/>
                          <a:hlinkClick r:id="rId5" tooltip="Electromagnetic interaction"/>
                        </a:rPr>
                        <a:t>Electromagnetic</a:t>
                      </a:r>
                      <a:endParaRPr lang="es-ES_tradnl" sz="1400">
                        <a:effectLst/>
                      </a:endParaRPr>
                    </a:p>
                  </a:txBody>
                  <a:tcPr marL="72999" marR="72999" marT="36500" marB="36500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u="none" strike="noStrike" dirty="0">
                          <a:solidFill>
                            <a:srgbClr val="0B0080"/>
                          </a:solidFill>
                          <a:effectLst/>
                          <a:hlinkClick r:id="rId6" tooltip="Quantum electrodynamics"/>
                        </a:rPr>
                        <a:t>Quantum electrodynamics</a:t>
                      </a:r>
                      <a:r>
                        <a:rPr lang="es-ES_tradnl" sz="1400" dirty="0">
                          <a:effectLst/>
                        </a:rPr>
                        <a:t/>
                      </a:r>
                      <a:br>
                        <a:rPr lang="es-ES_tradnl" sz="1400" dirty="0">
                          <a:effectLst/>
                        </a:rPr>
                      </a:br>
                      <a:r>
                        <a:rPr lang="es-ES_tradnl" sz="1400" dirty="0">
                          <a:effectLst/>
                        </a:rPr>
                        <a:t>(QED)</a:t>
                      </a:r>
                    </a:p>
                  </a:txBody>
                  <a:tcPr marL="72999" marR="72999" marT="36500" marB="36500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u="none" strike="noStrike">
                          <a:solidFill>
                            <a:srgbClr val="0B0080"/>
                          </a:solidFill>
                          <a:effectLst/>
                          <a:hlinkClick r:id="rId7" tooltip="Photon"/>
                        </a:rPr>
                        <a:t>photons</a:t>
                      </a:r>
                      <a:endParaRPr lang="es-ES_tradnl" sz="1400">
                        <a:effectLst/>
                      </a:endParaRPr>
                    </a:p>
                  </a:txBody>
                  <a:tcPr marL="72999" marR="72999" marT="36500" marB="36500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effectLst/>
                        </a:rPr>
                        <a:t>10</a:t>
                      </a:r>
                      <a:r>
                        <a:rPr lang="cs-CZ" sz="2000" baseline="30000" dirty="0">
                          <a:effectLst/>
                        </a:rPr>
                        <a:t>36</a:t>
                      </a:r>
                      <a:endParaRPr lang="cs-CZ" sz="2000" dirty="0">
                        <a:effectLst/>
                      </a:endParaRPr>
                    </a:p>
                  </a:txBody>
                  <a:tcPr marL="72999" marR="72999" marT="36500" marB="36500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2000" dirty="0" smtClean="0">
                          <a:effectLst/>
                        </a:rPr>
                        <a:t>1/r</a:t>
                      </a:r>
                      <a:r>
                        <a:rPr lang="is-IS" sz="2000" baseline="30000" dirty="0" smtClean="0">
                          <a:effectLst/>
                        </a:rPr>
                        <a:t>2</a:t>
                      </a:r>
                      <a:endParaRPr lang="is-IS" sz="2000" baseline="30000" dirty="0">
                        <a:effectLst/>
                      </a:endParaRPr>
                    </a:p>
                  </a:txBody>
                  <a:tcPr marL="72999" marR="72999" marT="36500" marB="36500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000" dirty="0">
                          <a:effectLst/>
                        </a:rPr>
                        <a:t>∞</a:t>
                      </a:r>
                    </a:p>
                  </a:txBody>
                  <a:tcPr marL="72999" marR="72999" marT="36500" marB="36500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</a:tr>
              <a:tr h="729994">
                <a:tc>
                  <a:txBody>
                    <a:bodyPr/>
                    <a:lstStyle/>
                    <a:p>
                      <a:pPr algn="ctr"/>
                      <a:r>
                        <a:rPr lang="es-ES_tradnl" sz="1400" u="none" strike="noStrike">
                          <a:solidFill>
                            <a:srgbClr val="0B0080"/>
                          </a:solidFill>
                          <a:effectLst/>
                          <a:hlinkClick r:id="rId8" tooltip="Weak interaction"/>
                        </a:rPr>
                        <a:t>Weak</a:t>
                      </a:r>
                      <a:endParaRPr lang="es-ES_tradnl" sz="1400">
                        <a:effectLst/>
                      </a:endParaRPr>
                    </a:p>
                  </a:txBody>
                  <a:tcPr marL="72999" marR="72999" marT="36500" marB="36500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u="none" strike="noStrike" dirty="0">
                          <a:solidFill>
                            <a:srgbClr val="0B0080"/>
                          </a:solidFill>
                          <a:effectLst/>
                          <a:hlinkClick r:id="rId9" tooltip="Electroweak interaction"/>
                        </a:rPr>
                        <a:t>Electroweak Theory</a:t>
                      </a:r>
                      <a:r>
                        <a:rPr lang="es-ES_tradnl" sz="1400" dirty="0">
                          <a:effectLst/>
                        </a:rPr>
                        <a:t> (EWT)</a:t>
                      </a:r>
                    </a:p>
                  </a:txBody>
                  <a:tcPr marL="72999" marR="72999" marT="36500" marB="36500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u="none" strike="noStrike">
                          <a:solidFill>
                            <a:srgbClr val="0B0080"/>
                          </a:solidFill>
                          <a:effectLst/>
                          <a:hlinkClick r:id="rId10" tooltip="W and Z bosons"/>
                        </a:rPr>
                        <a:t>W and Z bosons</a:t>
                      </a:r>
                      <a:endParaRPr lang="es-ES_tradnl" sz="1400">
                        <a:effectLst/>
                      </a:endParaRPr>
                    </a:p>
                  </a:txBody>
                  <a:tcPr marL="72999" marR="72999" marT="36500" marB="36500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2000" dirty="0">
                          <a:effectLst/>
                        </a:rPr>
                        <a:t>10</a:t>
                      </a:r>
                      <a:r>
                        <a:rPr lang="fi-FI" sz="2000" baseline="30000" dirty="0">
                          <a:effectLst/>
                        </a:rPr>
                        <a:t>25</a:t>
                      </a:r>
                      <a:endParaRPr lang="fi-FI" sz="2000" dirty="0">
                        <a:effectLst/>
                      </a:endParaRPr>
                    </a:p>
                  </a:txBody>
                  <a:tcPr marL="72999" marR="72999" marT="36500" marB="36500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000" dirty="0">
                          <a:effectLst/>
                        </a:rPr>
                        <a:t> </a:t>
                      </a:r>
                      <a:r>
                        <a:rPr lang="es-ES_tradnl" sz="2000" dirty="0" smtClean="0">
                          <a:effectLst/>
                        </a:rPr>
                        <a:t>e</a:t>
                      </a:r>
                      <a:r>
                        <a:rPr lang="es-ES_tradnl" sz="2000" baseline="30000" dirty="0" smtClean="0">
                          <a:effectLst/>
                        </a:rPr>
                        <a:t>-</a:t>
                      </a:r>
                      <a:r>
                        <a:rPr lang="es-ES_tradnl" sz="2000" baseline="30000" dirty="0" err="1" smtClean="0">
                          <a:effectLst/>
                        </a:rPr>
                        <a:t>mr</a:t>
                      </a:r>
                      <a:r>
                        <a:rPr lang="es-ES_tradnl" sz="2000" baseline="30000" dirty="0" smtClean="0">
                          <a:effectLst/>
                        </a:rPr>
                        <a:t>  </a:t>
                      </a:r>
                      <a:r>
                        <a:rPr lang="es-ES_tradnl" sz="2000" dirty="0" smtClean="0">
                          <a:effectLst/>
                        </a:rPr>
                        <a:t>1/r</a:t>
                      </a:r>
                      <a:endParaRPr lang="es-ES_tradnl" sz="2000" baseline="30000" dirty="0">
                        <a:effectLst/>
                      </a:endParaRPr>
                    </a:p>
                  </a:txBody>
                  <a:tcPr marL="72999" marR="72999" marT="36500" marB="36500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2000" dirty="0">
                          <a:effectLst/>
                        </a:rPr>
                        <a:t>10</a:t>
                      </a:r>
                      <a:r>
                        <a:rPr lang="fi-FI" sz="2000" baseline="30000" dirty="0">
                          <a:effectLst/>
                        </a:rPr>
                        <a:t>−18</a:t>
                      </a:r>
                      <a:endParaRPr lang="fi-FI" sz="2000" dirty="0">
                        <a:effectLst/>
                      </a:endParaRPr>
                    </a:p>
                  </a:txBody>
                  <a:tcPr marL="72999" marR="72999" marT="36500" marB="36500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</a:tr>
              <a:tr h="925609">
                <a:tc>
                  <a:txBody>
                    <a:bodyPr/>
                    <a:lstStyle/>
                    <a:p>
                      <a:pPr algn="ctr"/>
                      <a:r>
                        <a:rPr lang="es-ES_tradnl" sz="1400" u="none" strike="noStrike">
                          <a:solidFill>
                            <a:srgbClr val="0B0080"/>
                          </a:solidFill>
                          <a:effectLst/>
                          <a:hlinkClick r:id="rId11" tooltip="Gravitation"/>
                        </a:rPr>
                        <a:t>Gravitation</a:t>
                      </a:r>
                      <a:endParaRPr lang="es-ES_tradnl" sz="1400">
                        <a:effectLst/>
                      </a:endParaRPr>
                    </a:p>
                  </a:txBody>
                  <a:tcPr marL="72999" marR="72999" marT="36500" marB="36500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u="none" strike="noStrike">
                          <a:solidFill>
                            <a:srgbClr val="0B0080"/>
                          </a:solidFill>
                          <a:effectLst/>
                          <a:hlinkClick r:id="rId12" tooltip="General relativity"/>
                        </a:rPr>
                        <a:t>General relativity</a:t>
                      </a:r>
                      <a:r>
                        <a:rPr lang="es-ES_tradnl" sz="1400">
                          <a:effectLst/>
                        </a:rPr>
                        <a:t/>
                      </a:r>
                      <a:br>
                        <a:rPr lang="es-ES_tradnl" sz="1400">
                          <a:effectLst/>
                        </a:rPr>
                      </a:br>
                      <a:r>
                        <a:rPr lang="es-ES_tradnl" sz="1400">
                          <a:effectLst/>
                        </a:rPr>
                        <a:t>(GR)</a:t>
                      </a:r>
                    </a:p>
                  </a:txBody>
                  <a:tcPr marL="72999" marR="72999" marT="36500" marB="36500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u="none" strike="noStrike" dirty="0" smtClean="0">
                          <a:solidFill>
                            <a:srgbClr val="0B0080"/>
                          </a:solidFill>
                          <a:effectLst/>
                          <a:hlinkClick r:id="rId13" tooltip="Graviton"/>
                        </a:rPr>
                        <a:t>Gravitons</a:t>
                      </a:r>
                      <a:endParaRPr lang="es-ES_tradnl" sz="1400" u="none" strike="noStrike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/>
                      <a:r>
                        <a:rPr lang="es-ES_tradnl" sz="1400" dirty="0" smtClean="0">
                          <a:effectLst/>
                        </a:rPr>
                        <a:t>(</a:t>
                      </a:r>
                      <a:r>
                        <a:rPr lang="es-ES_tradnl" sz="1400" dirty="0" err="1" smtClean="0">
                          <a:effectLst/>
                        </a:rPr>
                        <a:t>hypothetical</a:t>
                      </a:r>
                      <a:r>
                        <a:rPr lang="es-ES_tradnl" sz="1400" dirty="0">
                          <a:effectLst/>
                        </a:rPr>
                        <a:t>)</a:t>
                      </a:r>
                    </a:p>
                  </a:txBody>
                  <a:tcPr marL="72999" marR="72999" marT="36500" marB="36500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000" dirty="0">
                          <a:effectLst/>
                        </a:rPr>
                        <a:t>1</a:t>
                      </a:r>
                    </a:p>
                  </a:txBody>
                  <a:tcPr marL="72999" marR="72999" marT="36500" marB="36500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2000" dirty="0" smtClean="0">
                          <a:effectLst/>
                        </a:rPr>
                        <a:t>1/r</a:t>
                      </a:r>
                      <a:r>
                        <a:rPr lang="is-IS" sz="2000" baseline="30000" dirty="0" smtClean="0">
                          <a:effectLst/>
                        </a:rPr>
                        <a:t>2</a:t>
                      </a:r>
                      <a:endParaRPr lang="is-IS" sz="2000" baseline="30000" dirty="0">
                        <a:effectLst/>
                      </a:endParaRPr>
                    </a:p>
                  </a:txBody>
                  <a:tcPr marL="72999" marR="72999" marT="36500" marB="36500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000" dirty="0">
                          <a:effectLst/>
                        </a:rPr>
                        <a:t>∞</a:t>
                      </a:r>
                    </a:p>
                  </a:txBody>
                  <a:tcPr marL="72999" marR="72999" marT="36500" marB="36500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</a:tr>
            </a:tbl>
          </a:graphicData>
        </a:graphic>
      </p:graphicFrame>
      <p:sp>
        <p:nvSpPr>
          <p:cNvPr id="5" name="AutoShape 2" descr="\displaystyle {\sim r}}"/>
          <p:cNvSpPr>
            <a:spLocks noChangeAspect="1" noChangeArrowheads="1"/>
          </p:cNvSpPr>
          <p:nvPr/>
        </p:nvSpPr>
        <p:spPr bwMode="auto">
          <a:xfrm>
            <a:off x="1287463" y="1600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_tradnl"/>
          </a:p>
        </p:txBody>
      </p:sp>
      <p:sp>
        <p:nvSpPr>
          <p:cNvPr id="6" name="AutoShape 3" descr="frac{1}{r^2}"/>
          <p:cNvSpPr>
            <a:spLocks noChangeAspect="1" noChangeArrowheads="1"/>
          </p:cNvSpPr>
          <p:nvPr/>
        </p:nvSpPr>
        <p:spPr bwMode="auto">
          <a:xfrm>
            <a:off x="1287463" y="1600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_tradnl"/>
          </a:p>
        </p:txBody>
      </p:sp>
      <p:sp>
        <p:nvSpPr>
          <p:cNvPr id="7" name="AutoShape 4" descr="\frac{1}{r} \ e^{-m_{W,Z} \ r}"/>
          <p:cNvSpPr>
            <a:spLocks noChangeAspect="1" noChangeArrowheads="1"/>
          </p:cNvSpPr>
          <p:nvPr/>
        </p:nvSpPr>
        <p:spPr bwMode="auto">
          <a:xfrm>
            <a:off x="1287463" y="1600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_tradnl"/>
          </a:p>
        </p:txBody>
      </p:sp>
      <p:sp>
        <p:nvSpPr>
          <p:cNvPr id="8" name="AutoShape 5" descr="frac{1}{r^2}"/>
          <p:cNvSpPr>
            <a:spLocks noChangeAspect="1" noChangeArrowheads="1"/>
          </p:cNvSpPr>
          <p:nvPr/>
        </p:nvSpPr>
        <p:spPr bwMode="auto">
          <a:xfrm>
            <a:off x="1287463" y="1600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_tradnl"/>
          </a:p>
        </p:txBody>
      </p:sp>
      <p:sp>
        <p:nvSpPr>
          <p:cNvPr id="9" name="CuadroTexto 8"/>
          <p:cNvSpPr txBox="1"/>
          <p:nvPr/>
        </p:nvSpPr>
        <p:spPr>
          <a:xfrm>
            <a:off x="598313" y="512001"/>
            <a:ext cx="7947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 err="1" smtClean="0"/>
              <a:t>The</a:t>
            </a:r>
            <a:r>
              <a:rPr lang="es-ES_tradnl" sz="2400" b="1" dirty="0" smtClean="0"/>
              <a:t> </a:t>
            </a:r>
            <a:r>
              <a:rPr lang="es-ES_tradnl" sz="2400" b="1" dirty="0" err="1" smtClean="0"/>
              <a:t>four</a:t>
            </a:r>
            <a:r>
              <a:rPr lang="es-ES_tradnl" sz="2400" b="1" dirty="0" smtClean="0"/>
              <a:t> fundamental </a:t>
            </a:r>
            <a:r>
              <a:rPr lang="es-ES_tradnl" sz="2400" b="1" dirty="0" err="1" smtClean="0"/>
              <a:t>forces</a:t>
            </a:r>
            <a:r>
              <a:rPr lang="es-ES_tradnl" sz="2400" b="1" dirty="0" smtClean="0"/>
              <a:t> of </a:t>
            </a:r>
            <a:r>
              <a:rPr lang="es-ES_tradnl" sz="2400" b="1" dirty="0" err="1" smtClean="0"/>
              <a:t>Nature</a:t>
            </a:r>
            <a:endParaRPr lang="es-ES_tradnl" sz="2400" b="1" dirty="0"/>
          </a:p>
        </p:txBody>
      </p:sp>
    </p:spTree>
    <p:extLst>
      <p:ext uri="{BB962C8B-B14F-4D97-AF65-F5344CB8AC3E}">
        <p14:creationId xmlns:p14="http://schemas.microsoft.com/office/powerpoint/2010/main" val="178597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/>
          <p:cNvSpPr txBox="1"/>
          <p:nvPr/>
        </p:nvSpPr>
        <p:spPr>
          <a:xfrm>
            <a:off x="1345228" y="501346"/>
            <a:ext cx="62498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/>
              <a:t>Gatos de </a:t>
            </a:r>
            <a:r>
              <a:rPr lang="es-ES" sz="2400" dirty="0" err="1" smtClean="0"/>
              <a:t>Schroedinger</a:t>
            </a:r>
            <a:r>
              <a:rPr lang="es-ES" sz="2400" dirty="0" smtClean="0"/>
              <a:t> Ultra </a:t>
            </a:r>
            <a:r>
              <a:rPr lang="es-ES" sz="2400" dirty="0"/>
              <a:t>F</a:t>
            </a:r>
            <a:r>
              <a:rPr lang="es-ES" sz="2400" dirty="0" smtClean="0"/>
              <a:t>ríos </a:t>
            </a:r>
          </a:p>
          <a:p>
            <a:pPr algn="ctr"/>
            <a:r>
              <a:rPr lang="es-ES" sz="2000" dirty="0" smtClean="0"/>
              <a:t> </a:t>
            </a:r>
          </a:p>
          <a:p>
            <a:pPr algn="ctr"/>
            <a:r>
              <a:rPr lang="es-ES" sz="2000" b="1" dirty="0" smtClean="0">
                <a:solidFill>
                  <a:srgbClr val="FF0000"/>
                </a:solidFill>
              </a:rPr>
              <a:t>Paso 4 </a:t>
            </a:r>
            <a:endParaRPr lang="es-ES" sz="2000" b="1" dirty="0">
              <a:solidFill>
                <a:srgbClr val="FF0000"/>
              </a:solidFill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1403717" y="1393898"/>
            <a:ext cx="64420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solidFill>
                  <a:srgbClr val="0000FF"/>
                </a:solidFill>
              </a:rPr>
              <a:t>Preparación del sistema cuántico en una superposición de los dos estados cuánticos con probabilidades del 50%</a:t>
            </a:r>
            <a:endParaRPr lang="es-ES" dirty="0">
              <a:solidFill>
                <a:srgbClr val="0000FF"/>
              </a:solidFill>
            </a:endParaRPr>
          </a:p>
        </p:txBody>
      </p:sp>
      <p:cxnSp>
        <p:nvCxnSpPr>
          <p:cNvPr id="15" name="Conector recto 14"/>
          <p:cNvCxnSpPr/>
          <p:nvPr/>
        </p:nvCxnSpPr>
        <p:spPr>
          <a:xfrm>
            <a:off x="3651634" y="2653330"/>
            <a:ext cx="1428782" cy="1671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>
            <a:off x="3651634" y="3549393"/>
            <a:ext cx="142878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Elipse 16"/>
          <p:cNvSpPr/>
          <p:nvPr/>
        </p:nvSpPr>
        <p:spPr>
          <a:xfrm>
            <a:off x="4267451" y="3476708"/>
            <a:ext cx="150398" cy="131697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Elipse 20"/>
          <p:cNvSpPr/>
          <p:nvPr/>
        </p:nvSpPr>
        <p:spPr>
          <a:xfrm>
            <a:off x="4269453" y="2587481"/>
            <a:ext cx="150398" cy="131697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22" name="Agrupar 21"/>
          <p:cNvGrpSpPr/>
          <p:nvPr/>
        </p:nvGrpSpPr>
        <p:grpSpPr>
          <a:xfrm>
            <a:off x="2946447" y="4548845"/>
            <a:ext cx="3343460" cy="475842"/>
            <a:chOff x="3979124" y="4086591"/>
            <a:chExt cx="2012116" cy="475842"/>
          </a:xfrm>
        </p:grpSpPr>
        <p:sp>
          <p:nvSpPr>
            <p:cNvPr id="23" name="CuadroTexto 22"/>
            <p:cNvSpPr txBox="1"/>
            <p:nvPr/>
          </p:nvSpPr>
          <p:spPr>
            <a:xfrm>
              <a:off x="3979124" y="4100768"/>
              <a:ext cx="10069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400" i="1" dirty="0" err="1" smtClean="0"/>
                <a:t>Ψ</a:t>
              </a:r>
              <a:r>
                <a:rPr lang="es-ES" sz="2400" i="1" dirty="0" smtClean="0"/>
                <a:t> = </a:t>
              </a:r>
              <a:r>
                <a:rPr lang="es-ES" sz="2400" dirty="0"/>
                <a:t>1⁄√2</a:t>
              </a:r>
              <a:endParaRPr lang="es-ES" sz="2400" i="1" dirty="0"/>
            </a:p>
          </p:txBody>
        </p:sp>
        <p:sp>
          <p:nvSpPr>
            <p:cNvPr id="24" name="CuadroTexto 23"/>
            <p:cNvSpPr txBox="1"/>
            <p:nvPr/>
          </p:nvSpPr>
          <p:spPr>
            <a:xfrm>
              <a:off x="4582577" y="4086591"/>
              <a:ext cx="12449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400" dirty="0" err="1" smtClean="0"/>
                <a:t>Ι</a:t>
              </a:r>
              <a:r>
                <a:rPr lang="es-ES" sz="2400" i="1" dirty="0" err="1" smtClean="0">
                  <a:solidFill>
                    <a:srgbClr val="0000FF"/>
                  </a:solidFill>
                </a:rPr>
                <a:t>g</a:t>
              </a:r>
              <a:r>
                <a:rPr lang="es-ES" sz="2400" dirty="0" smtClean="0"/>
                <a:t>&gt; + 1⁄√2  </a:t>
              </a:r>
              <a:endParaRPr lang="es-ES" sz="2400" dirty="0"/>
            </a:p>
          </p:txBody>
        </p:sp>
        <p:sp>
          <p:nvSpPr>
            <p:cNvPr id="25" name="CuadroTexto 24"/>
            <p:cNvSpPr txBox="1"/>
            <p:nvPr/>
          </p:nvSpPr>
          <p:spPr>
            <a:xfrm>
              <a:off x="5406358" y="4086591"/>
              <a:ext cx="5848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400" dirty="0" err="1" smtClean="0"/>
                <a:t>Ι</a:t>
              </a:r>
              <a:r>
                <a:rPr lang="es-ES" sz="2400" i="1" dirty="0" err="1" smtClean="0">
                  <a:solidFill>
                    <a:srgbClr val="0000FF"/>
                  </a:solidFill>
                </a:rPr>
                <a:t>e</a:t>
              </a:r>
              <a:r>
                <a:rPr lang="es-ES" sz="2400" dirty="0" smtClean="0"/>
                <a:t>&gt;</a:t>
              </a:r>
              <a:endParaRPr lang="es-ES" sz="2400" dirty="0"/>
            </a:p>
          </p:txBody>
        </p:sp>
      </p:grpSp>
      <p:sp>
        <p:nvSpPr>
          <p:cNvPr id="26" name="CuadroTexto 25"/>
          <p:cNvSpPr txBox="1"/>
          <p:nvPr/>
        </p:nvSpPr>
        <p:spPr>
          <a:xfrm>
            <a:off x="5257708" y="3350062"/>
            <a:ext cx="1140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Ι</a:t>
            </a:r>
            <a:r>
              <a:rPr lang="es-ES" i="1" dirty="0" err="1" smtClean="0">
                <a:solidFill>
                  <a:srgbClr val="0000FF"/>
                </a:solidFill>
              </a:rPr>
              <a:t>muerto</a:t>
            </a:r>
            <a:r>
              <a:rPr lang="es-ES" dirty="0" smtClean="0"/>
              <a:t>&gt;</a:t>
            </a:r>
            <a:endParaRPr lang="es-ES" dirty="0"/>
          </a:p>
        </p:txBody>
      </p:sp>
      <p:sp>
        <p:nvSpPr>
          <p:cNvPr id="27" name="CuadroTexto 26"/>
          <p:cNvSpPr txBox="1"/>
          <p:nvPr/>
        </p:nvSpPr>
        <p:spPr>
          <a:xfrm>
            <a:off x="5240996" y="2502773"/>
            <a:ext cx="841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Ι</a:t>
            </a:r>
            <a:r>
              <a:rPr lang="es-ES" i="1" dirty="0" err="1" smtClean="0">
                <a:solidFill>
                  <a:srgbClr val="0000FF"/>
                </a:solidFill>
              </a:rPr>
              <a:t>vivo</a:t>
            </a:r>
            <a:r>
              <a:rPr lang="es-ES" dirty="0" smtClean="0"/>
              <a:t>&gt;</a:t>
            </a:r>
            <a:endParaRPr lang="es-ES" dirty="0"/>
          </a:p>
        </p:txBody>
      </p:sp>
      <p:sp>
        <p:nvSpPr>
          <p:cNvPr id="28" name="CuadroTexto 27"/>
          <p:cNvSpPr txBox="1"/>
          <p:nvPr/>
        </p:nvSpPr>
        <p:spPr>
          <a:xfrm>
            <a:off x="2221050" y="5024687"/>
            <a:ext cx="47542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>
                <a:solidFill>
                  <a:srgbClr val="FF0000"/>
                </a:solidFill>
              </a:rPr>
              <a:t>T</a:t>
            </a:r>
            <a:r>
              <a:rPr lang="es-ES" sz="2400" dirty="0" smtClean="0">
                <a:solidFill>
                  <a:srgbClr val="FF0000"/>
                </a:solidFill>
                <a:latin typeface="ＭＳ ゴシック"/>
                <a:ea typeface="ＭＳ ゴシック"/>
                <a:cs typeface="ＭＳ ゴシック"/>
              </a:rPr>
              <a:t>≅</a:t>
            </a:r>
            <a:r>
              <a:rPr lang="es-ES" sz="2400" dirty="0">
                <a:solidFill>
                  <a:srgbClr val="FF0000"/>
                </a:solidFill>
              </a:rPr>
              <a:t> </a:t>
            </a:r>
            <a:r>
              <a:rPr lang="es-ES" sz="2400" dirty="0" smtClean="0">
                <a:solidFill>
                  <a:srgbClr val="FF0000"/>
                </a:solidFill>
              </a:rPr>
              <a:t>600 </a:t>
            </a:r>
            <a:r>
              <a:rPr lang="es-ES" sz="2400" dirty="0" err="1" smtClean="0">
                <a:solidFill>
                  <a:srgbClr val="FF0000"/>
                </a:solidFill>
              </a:rPr>
              <a:t>nK</a:t>
            </a:r>
            <a:r>
              <a:rPr lang="es-ES" sz="2400" dirty="0" smtClean="0">
                <a:solidFill>
                  <a:srgbClr val="FF0000"/>
                </a:solidFill>
              </a:rPr>
              <a:t> sobre el cero absoluto</a:t>
            </a:r>
            <a:endParaRPr lang="es-ES" sz="2400" dirty="0">
              <a:solidFill>
                <a:srgbClr val="FF0000"/>
              </a:solidFill>
            </a:endParaRPr>
          </a:p>
        </p:txBody>
      </p:sp>
      <p:pic>
        <p:nvPicPr>
          <p:cNvPr id="29" name="Imagen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2636" y="5816130"/>
            <a:ext cx="1030469" cy="93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759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/>
          <p:cNvSpPr txBox="1"/>
          <p:nvPr/>
        </p:nvSpPr>
        <p:spPr>
          <a:xfrm>
            <a:off x="1069498" y="501346"/>
            <a:ext cx="67846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/>
              <a:t>Gatos de </a:t>
            </a:r>
            <a:r>
              <a:rPr lang="es-ES" sz="2400" dirty="0" err="1" smtClean="0"/>
              <a:t>Schroedinger</a:t>
            </a:r>
            <a:r>
              <a:rPr lang="es-ES" sz="2400" dirty="0" smtClean="0"/>
              <a:t> ultra fríos vistos como onda </a:t>
            </a:r>
          </a:p>
          <a:p>
            <a:pPr algn="ctr"/>
            <a:r>
              <a:rPr lang="es-ES" sz="2000" dirty="0" smtClean="0"/>
              <a:t> </a:t>
            </a:r>
          </a:p>
          <a:p>
            <a:pPr algn="ctr"/>
            <a:r>
              <a:rPr lang="es-ES" sz="2000" b="1" dirty="0" smtClean="0">
                <a:solidFill>
                  <a:srgbClr val="FF0000"/>
                </a:solidFill>
              </a:rPr>
              <a:t>Paso 4 </a:t>
            </a:r>
            <a:endParaRPr lang="es-ES" sz="2000" b="1" dirty="0">
              <a:solidFill>
                <a:srgbClr val="FF0000"/>
              </a:solidFill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1403717" y="1393898"/>
            <a:ext cx="64420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solidFill>
                  <a:srgbClr val="0000FF"/>
                </a:solidFill>
              </a:rPr>
              <a:t>Preparación del sistema cuántico en una superposición de los dos estados cuánticos con probabilidades del 50%</a:t>
            </a:r>
            <a:endParaRPr lang="es-ES" dirty="0">
              <a:solidFill>
                <a:srgbClr val="0000FF"/>
              </a:solidFill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2"/>
          <a:srcRect l="44014" r="43480"/>
          <a:stretch/>
        </p:blipFill>
        <p:spPr>
          <a:xfrm>
            <a:off x="4039494" y="5650090"/>
            <a:ext cx="1407663" cy="763915"/>
          </a:xfrm>
          <a:prstGeom prst="rect">
            <a:avLst/>
          </a:prstGeom>
        </p:spPr>
      </p:pic>
      <p:sp>
        <p:nvSpPr>
          <p:cNvPr id="3" name="Elipse 2"/>
          <p:cNvSpPr/>
          <p:nvPr/>
        </p:nvSpPr>
        <p:spPr>
          <a:xfrm>
            <a:off x="3890995" y="5486352"/>
            <a:ext cx="1832791" cy="1117585"/>
          </a:xfrm>
          <a:prstGeom prst="ellipse">
            <a:avLst/>
          </a:prstGeom>
          <a:noFill/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7" name="Conector recto 16"/>
          <p:cNvCxnSpPr/>
          <p:nvPr/>
        </p:nvCxnSpPr>
        <p:spPr>
          <a:xfrm>
            <a:off x="3651634" y="2653330"/>
            <a:ext cx="1428782" cy="1671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20"/>
          <p:cNvCxnSpPr/>
          <p:nvPr/>
        </p:nvCxnSpPr>
        <p:spPr>
          <a:xfrm>
            <a:off x="3651634" y="3549393"/>
            <a:ext cx="142878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Elipse 21"/>
          <p:cNvSpPr/>
          <p:nvPr/>
        </p:nvSpPr>
        <p:spPr>
          <a:xfrm>
            <a:off x="4267451" y="3476708"/>
            <a:ext cx="150398" cy="131697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Elipse 22"/>
          <p:cNvSpPr/>
          <p:nvPr/>
        </p:nvSpPr>
        <p:spPr>
          <a:xfrm>
            <a:off x="4269453" y="2587481"/>
            <a:ext cx="150398" cy="131697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24" name="Agrupar 23"/>
          <p:cNvGrpSpPr/>
          <p:nvPr/>
        </p:nvGrpSpPr>
        <p:grpSpPr>
          <a:xfrm>
            <a:off x="2946447" y="4548845"/>
            <a:ext cx="3343460" cy="475842"/>
            <a:chOff x="3979124" y="4086591"/>
            <a:chExt cx="2012116" cy="475842"/>
          </a:xfrm>
        </p:grpSpPr>
        <p:sp>
          <p:nvSpPr>
            <p:cNvPr id="25" name="CuadroTexto 24"/>
            <p:cNvSpPr txBox="1"/>
            <p:nvPr/>
          </p:nvSpPr>
          <p:spPr>
            <a:xfrm>
              <a:off x="3979124" y="4100768"/>
              <a:ext cx="10069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400" i="1" dirty="0" err="1" smtClean="0"/>
                <a:t>Ψ</a:t>
              </a:r>
              <a:r>
                <a:rPr lang="es-ES" sz="2400" i="1" dirty="0" smtClean="0"/>
                <a:t> = </a:t>
              </a:r>
              <a:r>
                <a:rPr lang="es-ES" sz="2400" dirty="0"/>
                <a:t>1⁄√2</a:t>
              </a:r>
              <a:endParaRPr lang="es-ES" sz="2400" i="1" dirty="0"/>
            </a:p>
          </p:txBody>
        </p:sp>
        <p:sp>
          <p:nvSpPr>
            <p:cNvPr id="26" name="CuadroTexto 25"/>
            <p:cNvSpPr txBox="1"/>
            <p:nvPr/>
          </p:nvSpPr>
          <p:spPr>
            <a:xfrm>
              <a:off x="4582577" y="4086591"/>
              <a:ext cx="12449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400" dirty="0" err="1" smtClean="0"/>
                <a:t>Ι</a:t>
              </a:r>
              <a:r>
                <a:rPr lang="es-ES" sz="2400" i="1" dirty="0" err="1" smtClean="0">
                  <a:solidFill>
                    <a:srgbClr val="0000FF"/>
                  </a:solidFill>
                </a:rPr>
                <a:t>g</a:t>
              </a:r>
              <a:r>
                <a:rPr lang="es-ES" sz="2400" dirty="0" smtClean="0"/>
                <a:t>&gt; + 1⁄√2  </a:t>
              </a:r>
              <a:endParaRPr lang="es-ES" sz="2400" dirty="0"/>
            </a:p>
          </p:txBody>
        </p:sp>
        <p:sp>
          <p:nvSpPr>
            <p:cNvPr id="27" name="CuadroTexto 26"/>
            <p:cNvSpPr txBox="1"/>
            <p:nvPr/>
          </p:nvSpPr>
          <p:spPr>
            <a:xfrm>
              <a:off x="5406358" y="4086591"/>
              <a:ext cx="5848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400" dirty="0" err="1" smtClean="0"/>
                <a:t>Ι</a:t>
              </a:r>
              <a:r>
                <a:rPr lang="es-ES" sz="2400" i="1" dirty="0" err="1" smtClean="0">
                  <a:solidFill>
                    <a:srgbClr val="0000FF"/>
                  </a:solidFill>
                </a:rPr>
                <a:t>e</a:t>
              </a:r>
              <a:r>
                <a:rPr lang="es-ES" sz="2400" dirty="0" smtClean="0"/>
                <a:t>&gt;</a:t>
              </a:r>
              <a:endParaRPr lang="es-ES" sz="2400" dirty="0"/>
            </a:p>
          </p:txBody>
        </p:sp>
      </p:grpSp>
      <p:sp>
        <p:nvSpPr>
          <p:cNvPr id="28" name="CuadroTexto 27"/>
          <p:cNvSpPr txBox="1"/>
          <p:nvPr/>
        </p:nvSpPr>
        <p:spPr>
          <a:xfrm>
            <a:off x="5257708" y="3350062"/>
            <a:ext cx="1140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Ι</a:t>
            </a:r>
            <a:r>
              <a:rPr lang="es-ES" i="1" dirty="0" err="1" smtClean="0">
                <a:solidFill>
                  <a:srgbClr val="0000FF"/>
                </a:solidFill>
              </a:rPr>
              <a:t>muerto</a:t>
            </a:r>
            <a:r>
              <a:rPr lang="es-ES" dirty="0" smtClean="0"/>
              <a:t>&gt;</a:t>
            </a:r>
            <a:endParaRPr lang="es-ES" dirty="0"/>
          </a:p>
        </p:txBody>
      </p:sp>
      <p:sp>
        <p:nvSpPr>
          <p:cNvPr id="29" name="CuadroTexto 28"/>
          <p:cNvSpPr txBox="1"/>
          <p:nvPr/>
        </p:nvSpPr>
        <p:spPr>
          <a:xfrm>
            <a:off x="5240996" y="2502773"/>
            <a:ext cx="841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Ι</a:t>
            </a:r>
            <a:r>
              <a:rPr lang="es-ES" i="1" dirty="0" err="1" smtClean="0">
                <a:solidFill>
                  <a:srgbClr val="0000FF"/>
                </a:solidFill>
              </a:rPr>
              <a:t>vivo</a:t>
            </a:r>
            <a:r>
              <a:rPr lang="es-ES" dirty="0" smtClean="0"/>
              <a:t>&gt;</a:t>
            </a:r>
            <a:endParaRPr lang="es-ES" dirty="0"/>
          </a:p>
        </p:txBody>
      </p:sp>
      <p:sp>
        <p:nvSpPr>
          <p:cNvPr id="30" name="CuadroTexto 29"/>
          <p:cNvSpPr txBox="1"/>
          <p:nvPr/>
        </p:nvSpPr>
        <p:spPr>
          <a:xfrm>
            <a:off x="2221050" y="5024687"/>
            <a:ext cx="47542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>
                <a:solidFill>
                  <a:srgbClr val="FF0000"/>
                </a:solidFill>
              </a:rPr>
              <a:t>T</a:t>
            </a:r>
            <a:r>
              <a:rPr lang="es-ES" sz="2400" dirty="0" smtClean="0">
                <a:solidFill>
                  <a:srgbClr val="FF0000"/>
                </a:solidFill>
                <a:latin typeface="ＭＳ ゴシック"/>
                <a:ea typeface="ＭＳ ゴシック"/>
                <a:cs typeface="ＭＳ ゴシック"/>
              </a:rPr>
              <a:t>≅</a:t>
            </a:r>
            <a:r>
              <a:rPr lang="es-ES" sz="2400" dirty="0">
                <a:solidFill>
                  <a:srgbClr val="FF0000"/>
                </a:solidFill>
              </a:rPr>
              <a:t> </a:t>
            </a:r>
            <a:r>
              <a:rPr lang="es-ES" sz="2400" dirty="0" smtClean="0">
                <a:solidFill>
                  <a:srgbClr val="FF0000"/>
                </a:solidFill>
              </a:rPr>
              <a:t>600 </a:t>
            </a:r>
            <a:r>
              <a:rPr lang="es-ES" sz="2400" dirty="0" err="1" smtClean="0">
                <a:solidFill>
                  <a:srgbClr val="FF0000"/>
                </a:solidFill>
              </a:rPr>
              <a:t>nK</a:t>
            </a:r>
            <a:r>
              <a:rPr lang="es-ES" sz="2400" dirty="0" smtClean="0">
                <a:solidFill>
                  <a:srgbClr val="FF0000"/>
                </a:solidFill>
              </a:rPr>
              <a:t> sobre el cero absoluto</a:t>
            </a:r>
            <a:endParaRPr lang="es-ES" sz="2400" dirty="0">
              <a:solidFill>
                <a:srgbClr val="FF0000"/>
              </a:solidFill>
            </a:endParaRPr>
          </a:p>
        </p:txBody>
      </p:sp>
      <p:pic>
        <p:nvPicPr>
          <p:cNvPr id="31" name="Imagen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2636" y="5816130"/>
            <a:ext cx="1030469" cy="93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258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/>
          <p:cNvSpPr txBox="1"/>
          <p:nvPr/>
        </p:nvSpPr>
        <p:spPr>
          <a:xfrm>
            <a:off x="1069498" y="501346"/>
            <a:ext cx="67846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/>
              <a:t>Gatos de </a:t>
            </a:r>
            <a:r>
              <a:rPr lang="es-ES" sz="2400" dirty="0" err="1" smtClean="0"/>
              <a:t>Schroedinger</a:t>
            </a:r>
            <a:r>
              <a:rPr lang="es-ES" sz="2400" dirty="0" smtClean="0"/>
              <a:t> ultra fríos vistos como onda </a:t>
            </a:r>
          </a:p>
          <a:p>
            <a:pPr algn="ctr"/>
            <a:r>
              <a:rPr lang="es-ES" sz="2000" dirty="0" smtClean="0"/>
              <a:t> </a:t>
            </a:r>
          </a:p>
          <a:p>
            <a:pPr algn="ctr"/>
            <a:r>
              <a:rPr lang="es-ES" sz="2000" b="1" dirty="0" smtClean="0">
                <a:solidFill>
                  <a:srgbClr val="FF0000"/>
                </a:solidFill>
              </a:rPr>
              <a:t>Paso 4 </a:t>
            </a:r>
            <a:endParaRPr lang="es-ES" sz="2000" b="1" dirty="0">
              <a:solidFill>
                <a:srgbClr val="FF0000"/>
              </a:solidFill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1403717" y="1393898"/>
            <a:ext cx="64420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solidFill>
                  <a:srgbClr val="0000FF"/>
                </a:solidFill>
              </a:rPr>
              <a:t>Preparación del sistema cuántico en una superposición de los dos estados cuánticos con probabilidades del 50%</a:t>
            </a:r>
            <a:endParaRPr lang="es-ES" dirty="0">
              <a:solidFill>
                <a:srgbClr val="0000FF"/>
              </a:solidFill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2"/>
          <a:srcRect l="44014" r="43480"/>
          <a:stretch/>
        </p:blipFill>
        <p:spPr>
          <a:xfrm>
            <a:off x="3538194" y="5650090"/>
            <a:ext cx="1407663" cy="763915"/>
          </a:xfrm>
          <a:prstGeom prst="rect">
            <a:avLst/>
          </a:prstGeom>
        </p:spPr>
      </p:pic>
      <p:cxnSp>
        <p:nvCxnSpPr>
          <p:cNvPr id="17" name="Conector recto 16"/>
          <p:cNvCxnSpPr/>
          <p:nvPr/>
        </p:nvCxnSpPr>
        <p:spPr>
          <a:xfrm>
            <a:off x="3651634" y="2653330"/>
            <a:ext cx="1428782" cy="1671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20"/>
          <p:cNvCxnSpPr/>
          <p:nvPr/>
        </p:nvCxnSpPr>
        <p:spPr>
          <a:xfrm>
            <a:off x="3651634" y="3549393"/>
            <a:ext cx="142878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Elipse 21"/>
          <p:cNvSpPr/>
          <p:nvPr/>
        </p:nvSpPr>
        <p:spPr>
          <a:xfrm>
            <a:off x="4267451" y="3476708"/>
            <a:ext cx="150398" cy="131697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Elipse 22"/>
          <p:cNvSpPr/>
          <p:nvPr/>
        </p:nvSpPr>
        <p:spPr>
          <a:xfrm>
            <a:off x="4269453" y="2587481"/>
            <a:ext cx="150398" cy="131697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24" name="Agrupar 23"/>
          <p:cNvGrpSpPr/>
          <p:nvPr/>
        </p:nvGrpSpPr>
        <p:grpSpPr>
          <a:xfrm>
            <a:off x="2944288" y="4563792"/>
            <a:ext cx="3343460" cy="475842"/>
            <a:chOff x="3979124" y="4086591"/>
            <a:chExt cx="2012116" cy="475842"/>
          </a:xfrm>
        </p:grpSpPr>
        <p:sp>
          <p:nvSpPr>
            <p:cNvPr id="25" name="CuadroTexto 24"/>
            <p:cNvSpPr txBox="1"/>
            <p:nvPr/>
          </p:nvSpPr>
          <p:spPr>
            <a:xfrm>
              <a:off x="3979124" y="4100768"/>
              <a:ext cx="10069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400" i="1" dirty="0" err="1" smtClean="0"/>
                <a:t>Ψ</a:t>
              </a:r>
              <a:r>
                <a:rPr lang="es-ES" sz="2400" i="1" dirty="0" smtClean="0"/>
                <a:t> = </a:t>
              </a:r>
              <a:r>
                <a:rPr lang="es-ES" sz="2400" dirty="0"/>
                <a:t>1⁄√2</a:t>
              </a:r>
              <a:endParaRPr lang="es-ES" sz="2400" i="1" dirty="0"/>
            </a:p>
          </p:txBody>
        </p:sp>
        <p:sp>
          <p:nvSpPr>
            <p:cNvPr id="26" name="CuadroTexto 25"/>
            <p:cNvSpPr txBox="1"/>
            <p:nvPr/>
          </p:nvSpPr>
          <p:spPr>
            <a:xfrm>
              <a:off x="4582577" y="4086591"/>
              <a:ext cx="12449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400" dirty="0" err="1" smtClean="0"/>
                <a:t>Ι</a:t>
              </a:r>
              <a:r>
                <a:rPr lang="es-ES" sz="2400" i="1" dirty="0" err="1" smtClean="0">
                  <a:solidFill>
                    <a:srgbClr val="0000FF"/>
                  </a:solidFill>
                </a:rPr>
                <a:t>g</a:t>
              </a:r>
              <a:r>
                <a:rPr lang="es-ES" sz="2400" dirty="0" smtClean="0"/>
                <a:t>&gt; + 1⁄√2  </a:t>
              </a:r>
              <a:endParaRPr lang="es-ES" sz="2400" dirty="0"/>
            </a:p>
          </p:txBody>
        </p:sp>
        <p:sp>
          <p:nvSpPr>
            <p:cNvPr id="27" name="CuadroTexto 26"/>
            <p:cNvSpPr txBox="1"/>
            <p:nvPr/>
          </p:nvSpPr>
          <p:spPr>
            <a:xfrm>
              <a:off x="5406358" y="4086591"/>
              <a:ext cx="5848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400" dirty="0" err="1" smtClean="0"/>
                <a:t>Ι</a:t>
              </a:r>
              <a:r>
                <a:rPr lang="es-ES" sz="2400" i="1" dirty="0" err="1" smtClean="0">
                  <a:solidFill>
                    <a:srgbClr val="0000FF"/>
                  </a:solidFill>
                </a:rPr>
                <a:t>e</a:t>
              </a:r>
              <a:r>
                <a:rPr lang="es-ES" sz="2400" dirty="0" smtClean="0"/>
                <a:t>&gt;</a:t>
              </a:r>
              <a:endParaRPr lang="es-ES" sz="2400" dirty="0"/>
            </a:p>
          </p:txBody>
        </p:sp>
      </p:grpSp>
      <p:sp>
        <p:nvSpPr>
          <p:cNvPr id="28" name="CuadroTexto 27"/>
          <p:cNvSpPr txBox="1"/>
          <p:nvPr/>
        </p:nvSpPr>
        <p:spPr>
          <a:xfrm>
            <a:off x="5257708" y="3350062"/>
            <a:ext cx="1140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Ι</a:t>
            </a:r>
            <a:r>
              <a:rPr lang="es-ES" i="1" dirty="0" err="1" smtClean="0">
                <a:solidFill>
                  <a:srgbClr val="0000FF"/>
                </a:solidFill>
              </a:rPr>
              <a:t>muerto</a:t>
            </a:r>
            <a:r>
              <a:rPr lang="es-ES" dirty="0" smtClean="0"/>
              <a:t>&gt;</a:t>
            </a:r>
            <a:endParaRPr lang="es-ES" dirty="0"/>
          </a:p>
        </p:txBody>
      </p:sp>
      <p:sp>
        <p:nvSpPr>
          <p:cNvPr id="29" name="CuadroTexto 28"/>
          <p:cNvSpPr txBox="1"/>
          <p:nvPr/>
        </p:nvSpPr>
        <p:spPr>
          <a:xfrm>
            <a:off x="5240996" y="2502773"/>
            <a:ext cx="841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Ι</a:t>
            </a:r>
            <a:r>
              <a:rPr lang="es-ES" i="1" dirty="0" err="1" smtClean="0">
                <a:solidFill>
                  <a:srgbClr val="0000FF"/>
                </a:solidFill>
              </a:rPr>
              <a:t>vivo</a:t>
            </a:r>
            <a:r>
              <a:rPr lang="es-ES" dirty="0" smtClean="0"/>
              <a:t>&gt;</a:t>
            </a:r>
            <a:endParaRPr lang="es-ES" dirty="0"/>
          </a:p>
        </p:txBody>
      </p:sp>
      <p:sp>
        <p:nvSpPr>
          <p:cNvPr id="30" name="CuadroTexto 29"/>
          <p:cNvSpPr txBox="1"/>
          <p:nvPr/>
        </p:nvSpPr>
        <p:spPr>
          <a:xfrm>
            <a:off x="2221050" y="5024687"/>
            <a:ext cx="47542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>
                <a:solidFill>
                  <a:srgbClr val="FF0000"/>
                </a:solidFill>
              </a:rPr>
              <a:t>T</a:t>
            </a:r>
            <a:r>
              <a:rPr lang="es-ES" sz="2400" dirty="0" smtClean="0">
                <a:solidFill>
                  <a:srgbClr val="FF0000"/>
                </a:solidFill>
                <a:latin typeface="ＭＳ ゴシック"/>
                <a:ea typeface="ＭＳ ゴシック"/>
                <a:cs typeface="ＭＳ ゴシック"/>
              </a:rPr>
              <a:t>≅</a:t>
            </a:r>
            <a:r>
              <a:rPr lang="es-ES" sz="2400" dirty="0">
                <a:solidFill>
                  <a:srgbClr val="FF0000"/>
                </a:solidFill>
              </a:rPr>
              <a:t> </a:t>
            </a:r>
            <a:r>
              <a:rPr lang="es-ES" sz="2400" dirty="0" smtClean="0">
                <a:solidFill>
                  <a:srgbClr val="FF0000"/>
                </a:solidFill>
              </a:rPr>
              <a:t>600 </a:t>
            </a:r>
            <a:r>
              <a:rPr lang="es-ES" sz="2400" dirty="0" err="1" smtClean="0">
                <a:solidFill>
                  <a:srgbClr val="FF0000"/>
                </a:solidFill>
              </a:rPr>
              <a:t>nK</a:t>
            </a:r>
            <a:r>
              <a:rPr lang="es-ES" sz="2400" dirty="0" smtClean="0">
                <a:solidFill>
                  <a:srgbClr val="FF0000"/>
                </a:solidFill>
              </a:rPr>
              <a:t> sobre el cero absoluto</a:t>
            </a:r>
            <a:endParaRPr lang="es-ES" sz="2400" dirty="0">
              <a:solidFill>
                <a:srgbClr val="FF0000"/>
              </a:solidFill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4616018" y="5765483"/>
            <a:ext cx="18011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dirty="0" smtClean="0"/>
              <a:t>≈ 600 </a:t>
            </a:r>
            <a:r>
              <a:rPr lang="es-ES" sz="2200" dirty="0" err="1" smtClean="0"/>
              <a:t>nm</a:t>
            </a:r>
            <a:endParaRPr lang="es-ES" sz="2200" dirty="0"/>
          </a:p>
        </p:txBody>
      </p:sp>
      <p:pic>
        <p:nvPicPr>
          <p:cNvPr id="31" name="Imagen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2636" y="5816130"/>
            <a:ext cx="1030469" cy="93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450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/>
          <p:cNvSpPr txBox="1"/>
          <p:nvPr/>
        </p:nvSpPr>
        <p:spPr>
          <a:xfrm>
            <a:off x="1118793" y="509701"/>
            <a:ext cx="7219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/>
              <a:t>Lanzando gatos de </a:t>
            </a:r>
            <a:r>
              <a:rPr lang="es-ES" sz="2400" dirty="0" err="1" smtClean="0"/>
              <a:t>Schroedinger</a:t>
            </a:r>
            <a:r>
              <a:rPr lang="es-ES" sz="2400" dirty="0" smtClean="0"/>
              <a:t> Ultra Fríos</a:t>
            </a:r>
            <a:endParaRPr lang="es-ES" sz="2000" dirty="0" smtClean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2636" y="5816130"/>
            <a:ext cx="1030469" cy="931344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271193" y="2084501"/>
            <a:ext cx="721911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/>
              <a:t>“Desdoblamiento” de gatos de </a:t>
            </a:r>
            <a:r>
              <a:rPr lang="es-ES" sz="2400" dirty="0" err="1" smtClean="0"/>
              <a:t>Schroedinger</a:t>
            </a:r>
            <a:r>
              <a:rPr lang="es-ES" sz="2400" dirty="0" smtClean="0"/>
              <a:t> ultra </a:t>
            </a:r>
            <a:r>
              <a:rPr lang="es-ES" sz="2400" dirty="0"/>
              <a:t>f</a:t>
            </a:r>
            <a:r>
              <a:rPr lang="es-ES" sz="2400" dirty="0" smtClean="0"/>
              <a:t>ríos en presencia de un campo gravitacional </a:t>
            </a:r>
          </a:p>
          <a:p>
            <a:pPr algn="ctr"/>
            <a:endParaRPr lang="es-ES" sz="2000" dirty="0" smtClean="0"/>
          </a:p>
        </p:txBody>
      </p:sp>
      <p:sp>
        <p:nvSpPr>
          <p:cNvPr id="7" name="CuadroTexto 6"/>
          <p:cNvSpPr txBox="1"/>
          <p:nvPr/>
        </p:nvSpPr>
        <p:spPr>
          <a:xfrm>
            <a:off x="1271193" y="1383461"/>
            <a:ext cx="7219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/>
              <a:t>ó</a:t>
            </a:r>
            <a:endParaRPr lang="es-ES" sz="2000" dirty="0" smtClean="0"/>
          </a:p>
        </p:txBody>
      </p:sp>
    </p:spTree>
    <p:extLst>
      <p:ext uri="{BB962C8B-B14F-4D97-AF65-F5344CB8AC3E}">
        <p14:creationId xmlns:p14="http://schemas.microsoft.com/office/powerpoint/2010/main" val="1450591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/>
          <p:cNvSpPr txBox="1"/>
          <p:nvPr/>
        </p:nvSpPr>
        <p:spPr>
          <a:xfrm>
            <a:off x="233953" y="501346"/>
            <a:ext cx="87565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/>
              <a:t>“Desdoblamiento” de Gatos de </a:t>
            </a:r>
            <a:r>
              <a:rPr lang="es-ES" sz="2400" dirty="0" err="1" smtClean="0"/>
              <a:t>Schroedinger</a:t>
            </a:r>
            <a:r>
              <a:rPr lang="es-ES" sz="2400" dirty="0" smtClean="0"/>
              <a:t> Ultra Fríos </a:t>
            </a:r>
          </a:p>
          <a:p>
            <a:pPr algn="ctr"/>
            <a:endParaRPr lang="es-ES" sz="2000" dirty="0" smtClean="0"/>
          </a:p>
        </p:txBody>
      </p:sp>
      <p:cxnSp>
        <p:nvCxnSpPr>
          <p:cNvPr id="3" name="Conector recto de flecha 2"/>
          <p:cNvCxnSpPr/>
          <p:nvPr/>
        </p:nvCxnSpPr>
        <p:spPr>
          <a:xfrm flipH="1" flipV="1">
            <a:off x="927455" y="2239347"/>
            <a:ext cx="37600" cy="33506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cto de flecha 4"/>
          <p:cNvCxnSpPr/>
          <p:nvPr/>
        </p:nvCxnSpPr>
        <p:spPr>
          <a:xfrm>
            <a:off x="693501" y="5362316"/>
            <a:ext cx="7971104" cy="461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uadroTexto 6"/>
          <p:cNvSpPr txBox="1"/>
          <p:nvPr/>
        </p:nvSpPr>
        <p:spPr>
          <a:xfrm>
            <a:off x="472082" y="1811996"/>
            <a:ext cx="910745" cy="367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Z</a:t>
            </a:r>
            <a:endParaRPr lang="es-ES" dirty="0"/>
          </a:p>
        </p:txBody>
      </p:sp>
      <p:cxnSp>
        <p:nvCxnSpPr>
          <p:cNvPr id="49" name="Conector recto de flecha 48"/>
          <p:cNvCxnSpPr/>
          <p:nvPr/>
        </p:nvCxnSpPr>
        <p:spPr>
          <a:xfrm>
            <a:off x="693501" y="5339456"/>
            <a:ext cx="7971104" cy="461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Imagen 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2636" y="5816130"/>
            <a:ext cx="1030469" cy="931344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8686800" y="5139400"/>
            <a:ext cx="314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/>
              <a:t>t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1979354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/>
          <p:cNvSpPr txBox="1"/>
          <p:nvPr/>
        </p:nvSpPr>
        <p:spPr>
          <a:xfrm>
            <a:off x="233953" y="501346"/>
            <a:ext cx="87565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/>
              <a:t>“Desdoblamiento” de Gatos de </a:t>
            </a:r>
            <a:r>
              <a:rPr lang="es-ES" sz="2400" dirty="0" err="1" smtClean="0"/>
              <a:t>Schroedinger</a:t>
            </a:r>
            <a:r>
              <a:rPr lang="es-ES" sz="2400" dirty="0" smtClean="0"/>
              <a:t> Ultra Fríos </a:t>
            </a:r>
          </a:p>
          <a:p>
            <a:pPr algn="ctr"/>
            <a:endParaRPr lang="es-ES" sz="2000" dirty="0" smtClean="0"/>
          </a:p>
        </p:txBody>
      </p:sp>
      <p:cxnSp>
        <p:nvCxnSpPr>
          <p:cNvPr id="3" name="Conector recto de flecha 2"/>
          <p:cNvCxnSpPr/>
          <p:nvPr/>
        </p:nvCxnSpPr>
        <p:spPr>
          <a:xfrm flipH="1" flipV="1">
            <a:off x="927455" y="2239347"/>
            <a:ext cx="37600" cy="33506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cto de flecha 4"/>
          <p:cNvCxnSpPr/>
          <p:nvPr/>
        </p:nvCxnSpPr>
        <p:spPr>
          <a:xfrm>
            <a:off x="693501" y="5362316"/>
            <a:ext cx="7971104" cy="461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uadroTexto 6"/>
          <p:cNvSpPr txBox="1"/>
          <p:nvPr/>
        </p:nvSpPr>
        <p:spPr>
          <a:xfrm>
            <a:off x="472082" y="1811996"/>
            <a:ext cx="910745" cy="367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Z</a:t>
            </a:r>
            <a:endParaRPr lang="es-ES" dirty="0"/>
          </a:p>
        </p:txBody>
      </p:sp>
      <p:sp>
        <p:nvSpPr>
          <p:cNvPr id="27" name="CuadroTexto 26"/>
          <p:cNvSpPr txBox="1"/>
          <p:nvPr/>
        </p:nvSpPr>
        <p:spPr>
          <a:xfrm>
            <a:off x="1924460" y="4428558"/>
            <a:ext cx="59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err="1" smtClean="0"/>
              <a:t>Ι</a:t>
            </a:r>
            <a:r>
              <a:rPr lang="es-ES" sz="2400" i="1" dirty="0" err="1" smtClean="0">
                <a:solidFill>
                  <a:srgbClr val="0000FF"/>
                </a:solidFill>
              </a:rPr>
              <a:t>g</a:t>
            </a:r>
            <a:r>
              <a:rPr lang="es-ES" sz="2400" dirty="0" smtClean="0"/>
              <a:t>&gt;</a:t>
            </a:r>
            <a:endParaRPr lang="es-ES" sz="2400" dirty="0"/>
          </a:p>
        </p:txBody>
      </p:sp>
      <p:sp>
        <p:nvSpPr>
          <p:cNvPr id="31" name="Forma libre 30"/>
          <p:cNvSpPr/>
          <p:nvPr/>
        </p:nvSpPr>
        <p:spPr>
          <a:xfrm>
            <a:off x="2239262" y="3294100"/>
            <a:ext cx="2564282" cy="1109392"/>
          </a:xfrm>
          <a:custGeom>
            <a:avLst/>
            <a:gdLst>
              <a:gd name="connsiteX0" fmla="*/ 0 w 2398015"/>
              <a:gd name="connsiteY0" fmla="*/ 1109392 h 1109392"/>
              <a:gd name="connsiteX1" fmla="*/ 1261673 w 2398015"/>
              <a:gd name="connsiteY1" fmla="*/ 23142 h 1109392"/>
              <a:gd name="connsiteX2" fmla="*/ 2398015 w 2398015"/>
              <a:gd name="connsiteY2" fmla="*/ 340661 h 1109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98015" h="1109392">
                <a:moveTo>
                  <a:pt x="0" y="1109392"/>
                </a:moveTo>
                <a:cubicBezTo>
                  <a:pt x="431002" y="630328"/>
                  <a:pt x="862004" y="151264"/>
                  <a:pt x="1261673" y="23142"/>
                </a:cubicBezTo>
                <a:cubicBezTo>
                  <a:pt x="1661342" y="-104980"/>
                  <a:pt x="2398015" y="340661"/>
                  <a:pt x="2398015" y="340661"/>
                </a:cubicBezTo>
              </a:path>
            </a:pathLst>
          </a:cu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49" name="Conector recto de flecha 48"/>
          <p:cNvCxnSpPr/>
          <p:nvPr/>
        </p:nvCxnSpPr>
        <p:spPr>
          <a:xfrm>
            <a:off x="693501" y="5339456"/>
            <a:ext cx="7971104" cy="461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Imagen 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2636" y="5816130"/>
            <a:ext cx="1030469" cy="931344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2052320" y="2001520"/>
            <a:ext cx="4917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Gato de </a:t>
            </a:r>
            <a:r>
              <a:rPr lang="es-ES" dirty="0" err="1" smtClean="0"/>
              <a:t>Schroedinger</a:t>
            </a:r>
            <a:r>
              <a:rPr lang="es-ES" dirty="0" smtClean="0"/>
              <a:t> congelado en caída libre</a:t>
            </a:r>
            <a:endParaRPr lang="es-ES" dirty="0"/>
          </a:p>
        </p:txBody>
      </p:sp>
      <p:cxnSp>
        <p:nvCxnSpPr>
          <p:cNvPr id="6" name="Conector recto de flecha 5"/>
          <p:cNvCxnSpPr>
            <a:stCxn id="2" idx="2"/>
          </p:cNvCxnSpPr>
          <p:nvPr/>
        </p:nvCxnSpPr>
        <p:spPr>
          <a:xfrm flipH="1">
            <a:off x="4196080" y="2370852"/>
            <a:ext cx="314960" cy="9232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uadroTexto 13"/>
          <p:cNvSpPr txBox="1"/>
          <p:nvPr/>
        </p:nvSpPr>
        <p:spPr>
          <a:xfrm>
            <a:off x="8686800" y="5139400"/>
            <a:ext cx="314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/>
              <a:t>t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3106446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/>
          <p:cNvSpPr txBox="1"/>
          <p:nvPr/>
        </p:nvSpPr>
        <p:spPr>
          <a:xfrm>
            <a:off x="233953" y="501346"/>
            <a:ext cx="87565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/>
              <a:t>“Desdoblamiento” de Gatos de </a:t>
            </a:r>
            <a:r>
              <a:rPr lang="es-ES" sz="2400" dirty="0" err="1" smtClean="0"/>
              <a:t>Schroedinger</a:t>
            </a:r>
            <a:r>
              <a:rPr lang="es-ES" sz="2400" dirty="0" smtClean="0"/>
              <a:t> Ultra Fríos </a:t>
            </a:r>
          </a:p>
          <a:p>
            <a:pPr algn="ctr"/>
            <a:endParaRPr lang="es-ES" sz="2000" dirty="0" smtClean="0"/>
          </a:p>
        </p:txBody>
      </p:sp>
      <p:cxnSp>
        <p:nvCxnSpPr>
          <p:cNvPr id="3" name="Conector recto de flecha 2"/>
          <p:cNvCxnSpPr/>
          <p:nvPr/>
        </p:nvCxnSpPr>
        <p:spPr>
          <a:xfrm flipH="1" flipV="1">
            <a:off x="927455" y="2239347"/>
            <a:ext cx="37600" cy="33506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cto de flecha 4"/>
          <p:cNvCxnSpPr>
            <a:endCxn id="8" idx="1"/>
          </p:cNvCxnSpPr>
          <p:nvPr/>
        </p:nvCxnSpPr>
        <p:spPr>
          <a:xfrm>
            <a:off x="693501" y="5362316"/>
            <a:ext cx="7971104" cy="461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uadroTexto 6"/>
          <p:cNvSpPr txBox="1"/>
          <p:nvPr/>
        </p:nvSpPr>
        <p:spPr>
          <a:xfrm>
            <a:off x="472082" y="1811996"/>
            <a:ext cx="910745" cy="367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Z</a:t>
            </a:r>
            <a:endParaRPr lang="es-ES" dirty="0"/>
          </a:p>
        </p:txBody>
      </p:sp>
      <p:sp>
        <p:nvSpPr>
          <p:cNvPr id="8" name="CuadroTexto 7"/>
          <p:cNvSpPr txBox="1"/>
          <p:nvPr/>
        </p:nvSpPr>
        <p:spPr>
          <a:xfrm>
            <a:off x="8664605" y="5177650"/>
            <a:ext cx="4793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/>
              <a:t>t</a:t>
            </a:r>
            <a:endParaRPr lang="es-ES" sz="2400" dirty="0"/>
          </a:p>
        </p:txBody>
      </p:sp>
      <p:sp>
        <p:nvSpPr>
          <p:cNvPr id="23" name="Forma libre 22"/>
          <p:cNvSpPr/>
          <p:nvPr/>
        </p:nvSpPr>
        <p:spPr>
          <a:xfrm>
            <a:off x="3308759" y="2556868"/>
            <a:ext cx="1486430" cy="860645"/>
          </a:xfrm>
          <a:custGeom>
            <a:avLst/>
            <a:gdLst>
              <a:gd name="connsiteX0" fmla="*/ 0 w 1086209"/>
              <a:gd name="connsiteY0" fmla="*/ 3008078 h 3008078"/>
              <a:gd name="connsiteX1" fmla="*/ 651725 w 1086209"/>
              <a:gd name="connsiteY1" fmla="*/ 894067 h 3008078"/>
              <a:gd name="connsiteX2" fmla="*/ 1086209 w 1086209"/>
              <a:gd name="connsiteY2" fmla="*/ 0 h 3008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6209" h="3008078">
                <a:moveTo>
                  <a:pt x="0" y="3008078"/>
                </a:moveTo>
                <a:cubicBezTo>
                  <a:pt x="235345" y="2201745"/>
                  <a:pt x="470690" y="1395413"/>
                  <a:pt x="651725" y="894067"/>
                </a:cubicBezTo>
                <a:cubicBezTo>
                  <a:pt x="832760" y="392721"/>
                  <a:pt x="1086209" y="0"/>
                  <a:pt x="1086209" y="0"/>
                </a:cubicBezTo>
              </a:path>
            </a:pathLst>
          </a:cu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CuadroTexto 26"/>
          <p:cNvSpPr txBox="1"/>
          <p:nvPr/>
        </p:nvSpPr>
        <p:spPr>
          <a:xfrm>
            <a:off x="1924460" y="4428558"/>
            <a:ext cx="59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err="1" smtClean="0"/>
              <a:t>Ι</a:t>
            </a:r>
            <a:r>
              <a:rPr lang="es-ES" sz="2400" i="1" dirty="0" err="1" smtClean="0">
                <a:solidFill>
                  <a:srgbClr val="0000FF"/>
                </a:solidFill>
              </a:rPr>
              <a:t>g</a:t>
            </a:r>
            <a:r>
              <a:rPr lang="es-ES" sz="2400" dirty="0" smtClean="0"/>
              <a:t>&gt;</a:t>
            </a:r>
            <a:endParaRPr lang="es-ES" sz="2400" dirty="0"/>
          </a:p>
        </p:txBody>
      </p:sp>
      <p:sp>
        <p:nvSpPr>
          <p:cNvPr id="28" name="CuadroTexto 27"/>
          <p:cNvSpPr txBox="1"/>
          <p:nvPr/>
        </p:nvSpPr>
        <p:spPr>
          <a:xfrm>
            <a:off x="3435895" y="2515088"/>
            <a:ext cx="633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err="1" smtClean="0"/>
              <a:t>Ι</a:t>
            </a:r>
            <a:r>
              <a:rPr lang="es-ES" sz="2400" i="1" dirty="0" err="1" smtClean="0">
                <a:solidFill>
                  <a:srgbClr val="0000FF"/>
                </a:solidFill>
              </a:rPr>
              <a:t>e</a:t>
            </a:r>
            <a:r>
              <a:rPr lang="es-ES" sz="2400" dirty="0" smtClean="0"/>
              <a:t>&gt;</a:t>
            </a:r>
            <a:endParaRPr lang="es-ES" sz="2400" dirty="0"/>
          </a:p>
        </p:txBody>
      </p:sp>
      <p:sp>
        <p:nvSpPr>
          <p:cNvPr id="29" name="CuadroTexto 28"/>
          <p:cNvSpPr txBox="1"/>
          <p:nvPr/>
        </p:nvSpPr>
        <p:spPr>
          <a:xfrm>
            <a:off x="3771014" y="3357997"/>
            <a:ext cx="59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err="1" smtClean="0"/>
              <a:t>Ι</a:t>
            </a:r>
            <a:r>
              <a:rPr lang="es-ES" sz="2400" i="1" dirty="0" err="1" smtClean="0">
                <a:solidFill>
                  <a:srgbClr val="0000FF"/>
                </a:solidFill>
              </a:rPr>
              <a:t>g</a:t>
            </a:r>
            <a:r>
              <a:rPr lang="es-ES" sz="2400" dirty="0" smtClean="0"/>
              <a:t>&gt;</a:t>
            </a:r>
            <a:endParaRPr lang="es-ES" sz="2400" dirty="0"/>
          </a:p>
        </p:txBody>
      </p:sp>
      <p:sp>
        <p:nvSpPr>
          <p:cNvPr id="31" name="Forma libre 30"/>
          <p:cNvSpPr/>
          <p:nvPr/>
        </p:nvSpPr>
        <p:spPr>
          <a:xfrm>
            <a:off x="2239262" y="3294100"/>
            <a:ext cx="2564282" cy="1109392"/>
          </a:xfrm>
          <a:custGeom>
            <a:avLst/>
            <a:gdLst>
              <a:gd name="connsiteX0" fmla="*/ 0 w 2398015"/>
              <a:gd name="connsiteY0" fmla="*/ 1109392 h 1109392"/>
              <a:gd name="connsiteX1" fmla="*/ 1261673 w 2398015"/>
              <a:gd name="connsiteY1" fmla="*/ 23142 h 1109392"/>
              <a:gd name="connsiteX2" fmla="*/ 2398015 w 2398015"/>
              <a:gd name="connsiteY2" fmla="*/ 340661 h 1109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98015" h="1109392">
                <a:moveTo>
                  <a:pt x="0" y="1109392"/>
                </a:moveTo>
                <a:cubicBezTo>
                  <a:pt x="431002" y="630328"/>
                  <a:pt x="862004" y="151264"/>
                  <a:pt x="1261673" y="23142"/>
                </a:cubicBezTo>
                <a:cubicBezTo>
                  <a:pt x="1661342" y="-104980"/>
                  <a:pt x="2398015" y="340661"/>
                  <a:pt x="2398015" y="340661"/>
                </a:cubicBezTo>
              </a:path>
            </a:pathLst>
          </a:cu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4" name="Forma libre 33"/>
          <p:cNvSpPr/>
          <p:nvPr/>
        </p:nvSpPr>
        <p:spPr>
          <a:xfrm rot="16200000">
            <a:off x="2892802" y="4276056"/>
            <a:ext cx="1069498" cy="275741"/>
          </a:xfrm>
          <a:custGeom>
            <a:avLst/>
            <a:gdLst>
              <a:gd name="connsiteX0" fmla="*/ 0 w 1069498"/>
              <a:gd name="connsiteY0" fmla="*/ 354853 h 605526"/>
              <a:gd name="connsiteX1" fmla="*/ 225598 w 1069498"/>
              <a:gd name="connsiteY1" fmla="*/ 346497 h 605526"/>
              <a:gd name="connsiteX2" fmla="*/ 359285 w 1069498"/>
              <a:gd name="connsiteY2" fmla="*/ 3910 h 605526"/>
              <a:gd name="connsiteX3" fmla="*/ 409418 w 1069498"/>
              <a:gd name="connsiteY3" fmla="*/ 605526 h 605526"/>
              <a:gd name="connsiteX4" fmla="*/ 534749 w 1069498"/>
              <a:gd name="connsiteY4" fmla="*/ 3910 h 605526"/>
              <a:gd name="connsiteX5" fmla="*/ 609948 w 1069498"/>
              <a:gd name="connsiteY5" fmla="*/ 597170 h 605526"/>
              <a:gd name="connsiteX6" fmla="*/ 693503 w 1069498"/>
              <a:gd name="connsiteY6" fmla="*/ 3910 h 605526"/>
              <a:gd name="connsiteX7" fmla="*/ 768702 w 1069498"/>
              <a:gd name="connsiteY7" fmla="*/ 572103 h 605526"/>
              <a:gd name="connsiteX8" fmla="*/ 868968 w 1069498"/>
              <a:gd name="connsiteY8" fmla="*/ 246228 h 605526"/>
              <a:gd name="connsiteX9" fmla="*/ 1069498 w 1069498"/>
              <a:gd name="connsiteY9" fmla="*/ 187737 h 605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69498" h="605526">
                <a:moveTo>
                  <a:pt x="0" y="354853"/>
                </a:moveTo>
                <a:cubicBezTo>
                  <a:pt x="82858" y="379920"/>
                  <a:pt x="165717" y="404987"/>
                  <a:pt x="225598" y="346497"/>
                </a:cubicBezTo>
                <a:cubicBezTo>
                  <a:pt x="285479" y="288007"/>
                  <a:pt x="328648" y="-39262"/>
                  <a:pt x="359285" y="3910"/>
                </a:cubicBezTo>
                <a:cubicBezTo>
                  <a:pt x="389922" y="47081"/>
                  <a:pt x="380174" y="605526"/>
                  <a:pt x="409418" y="605526"/>
                </a:cubicBezTo>
                <a:cubicBezTo>
                  <a:pt x="438662" y="605526"/>
                  <a:pt x="501327" y="5303"/>
                  <a:pt x="534749" y="3910"/>
                </a:cubicBezTo>
                <a:cubicBezTo>
                  <a:pt x="568171" y="2517"/>
                  <a:pt x="583489" y="597170"/>
                  <a:pt x="609948" y="597170"/>
                </a:cubicBezTo>
                <a:cubicBezTo>
                  <a:pt x="636407" y="597170"/>
                  <a:pt x="667044" y="8088"/>
                  <a:pt x="693503" y="3910"/>
                </a:cubicBezTo>
                <a:cubicBezTo>
                  <a:pt x="719962" y="-268"/>
                  <a:pt x="739458" y="531717"/>
                  <a:pt x="768702" y="572103"/>
                </a:cubicBezTo>
                <a:cubicBezTo>
                  <a:pt x="797946" y="612489"/>
                  <a:pt x="818835" y="310289"/>
                  <a:pt x="868968" y="246228"/>
                </a:cubicBezTo>
                <a:cubicBezTo>
                  <a:pt x="919101" y="182167"/>
                  <a:pt x="1069498" y="187737"/>
                  <a:pt x="1069498" y="187737"/>
                </a:cubicBezTo>
              </a:path>
            </a:pathLst>
          </a:custGeom>
          <a:ln>
            <a:solidFill>
              <a:srgbClr val="FF0000"/>
            </a:solidFill>
            <a:headEnd type="oval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7" name="Rectángulo 36"/>
          <p:cNvSpPr/>
          <p:nvPr/>
        </p:nvSpPr>
        <p:spPr>
          <a:xfrm>
            <a:off x="3226979" y="4992984"/>
            <a:ext cx="5180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/>
              <a:t>π⁄2</a:t>
            </a:r>
          </a:p>
        </p:txBody>
      </p:sp>
      <p:cxnSp>
        <p:nvCxnSpPr>
          <p:cNvPr id="42" name="Conector recto 41"/>
          <p:cNvCxnSpPr/>
          <p:nvPr/>
        </p:nvCxnSpPr>
        <p:spPr>
          <a:xfrm flipH="1" flipV="1">
            <a:off x="3367248" y="2239347"/>
            <a:ext cx="8355" cy="1580315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Conector recto de flecha 48"/>
          <p:cNvCxnSpPr/>
          <p:nvPr/>
        </p:nvCxnSpPr>
        <p:spPr>
          <a:xfrm>
            <a:off x="693501" y="5339456"/>
            <a:ext cx="7971104" cy="461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Forma libre 49"/>
          <p:cNvSpPr/>
          <p:nvPr/>
        </p:nvSpPr>
        <p:spPr>
          <a:xfrm>
            <a:off x="3467513" y="5296260"/>
            <a:ext cx="8358" cy="142048"/>
          </a:xfrm>
          <a:custGeom>
            <a:avLst/>
            <a:gdLst>
              <a:gd name="connsiteX0" fmla="*/ 0 w 8358"/>
              <a:gd name="connsiteY0" fmla="*/ 0 h 142048"/>
              <a:gd name="connsiteX1" fmla="*/ 8356 w 8358"/>
              <a:gd name="connsiteY1" fmla="*/ 142048 h 142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58" h="142048">
                <a:moveTo>
                  <a:pt x="0" y="0"/>
                </a:moveTo>
                <a:cubicBezTo>
                  <a:pt x="8727" y="130895"/>
                  <a:pt x="8356" y="83465"/>
                  <a:pt x="8356" y="142048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3" name="CuadroTexto 52"/>
          <p:cNvSpPr txBox="1"/>
          <p:nvPr/>
        </p:nvSpPr>
        <p:spPr>
          <a:xfrm>
            <a:off x="3308759" y="5431789"/>
            <a:ext cx="369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T</a:t>
            </a:r>
            <a:r>
              <a:rPr lang="es-ES" baseline="-25000" dirty="0" smtClean="0"/>
              <a:t>1</a:t>
            </a:r>
            <a:endParaRPr lang="es-ES" baseline="-25000" dirty="0"/>
          </a:p>
        </p:txBody>
      </p:sp>
      <p:pic>
        <p:nvPicPr>
          <p:cNvPr id="45" name="Imagen 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2636" y="5816130"/>
            <a:ext cx="1030469" cy="93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638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3"/>
          <p:cNvSpPr>
            <a:spLocks noChangeAspect="1" noChangeArrowheads="1" noTextEdit="1"/>
          </p:cNvSpPr>
          <p:nvPr/>
        </p:nvSpPr>
        <p:spPr bwMode="auto">
          <a:xfrm>
            <a:off x="2141398" y="2052877"/>
            <a:ext cx="4354512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2634624" y="5165834"/>
            <a:ext cx="1319212" cy="1588"/>
          </a:xfrm>
          <a:prstGeom prst="line">
            <a:avLst/>
          </a:prstGeom>
          <a:noFill/>
          <a:ln w="12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950412" y="4956284"/>
            <a:ext cx="2016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6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059949" y="4970572"/>
            <a:ext cx="139700" cy="18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2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132974" y="4956284"/>
            <a:ext cx="19526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s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236162" y="5067409"/>
            <a:ext cx="255587" cy="18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1/2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Line 10"/>
          <p:cNvSpPr>
            <a:spLocks noChangeShapeType="1"/>
          </p:cNvSpPr>
          <p:nvPr/>
        </p:nvSpPr>
        <p:spPr bwMode="auto">
          <a:xfrm>
            <a:off x="5072980" y="5381865"/>
            <a:ext cx="1314450" cy="1588"/>
          </a:xfrm>
          <a:prstGeom prst="line">
            <a:avLst/>
          </a:prstGeom>
          <a:noFill/>
          <a:ln w="12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Line 19"/>
          <p:cNvSpPr>
            <a:spLocks noChangeShapeType="1"/>
          </p:cNvSpPr>
          <p:nvPr/>
        </p:nvSpPr>
        <p:spPr bwMode="auto">
          <a:xfrm>
            <a:off x="2591916" y="2748202"/>
            <a:ext cx="1319212" cy="1588"/>
          </a:xfrm>
          <a:prstGeom prst="line">
            <a:avLst/>
          </a:prstGeom>
          <a:noFill/>
          <a:ln w="12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Line 20"/>
          <p:cNvSpPr>
            <a:spLocks noChangeShapeType="1"/>
          </p:cNvSpPr>
          <p:nvPr/>
        </p:nvSpPr>
        <p:spPr bwMode="auto">
          <a:xfrm>
            <a:off x="5069120" y="3372536"/>
            <a:ext cx="1314450" cy="1588"/>
          </a:xfrm>
          <a:prstGeom prst="line">
            <a:avLst/>
          </a:prstGeom>
          <a:noFill/>
          <a:ln w="12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Line 21"/>
          <p:cNvSpPr>
            <a:spLocks noChangeShapeType="1"/>
          </p:cNvSpPr>
          <p:nvPr/>
        </p:nvSpPr>
        <p:spPr bwMode="auto">
          <a:xfrm>
            <a:off x="5069120" y="3080436"/>
            <a:ext cx="1314450" cy="1588"/>
          </a:xfrm>
          <a:prstGeom prst="line">
            <a:avLst/>
          </a:prstGeom>
          <a:noFill/>
          <a:ln w="12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Line 22"/>
          <p:cNvSpPr>
            <a:spLocks noChangeShapeType="1"/>
          </p:cNvSpPr>
          <p:nvPr/>
        </p:nvSpPr>
        <p:spPr bwMode="auto">
          <a:xfrm>
            <a:off x="5069120" y="2642286"/>
            <a:ext cx="1314450" cy="1588"/>
          </a:xfrm>
          <a:prstGeom prst="line">
            <a:avLst/>
          </a:prstGeom>
          <a:noFill/>
          <a:ln w="12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Line 23"/>
          <p:cNvSpPr>
            <a:spLocks noChangeShapeType="1"/>
          </p:cNvSpPr>
          <p:nvPr/>
        </p:nvSpPr>
        <p:spPr bwMode="auto">
          <a:xfrm>
            <a:off x="5069120" y="2058086"/>
            <a:ext cx="1314450" cy="1588"/>
          </a:xfrm>
          <a:prstGeom prst="line">
            <a:avLst/>
          </a:prstGeom>
          <a:noFill/>
          <a:ln w="12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Rectangle 24"/>
          <p:cNvSpPr>
            <a:spLocks noChangeArrowheads="1"/>
          </p:cNvSpPr>
          <p:nvPr/>
        </p:nvSpPr>
        <p:spPr bwMode="auto">
          <a:xfrm>
            <a:off x="1907704" y="2540240"/>
            <a:ext cx="2016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6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25"/>
          <p:cNvSpPr>
            <a:spLocks noChangeArrowheads="1"/>
          </p:cNvSpPr>
          <p:nvPr/>
        </p:nvSpPr>
        <p:spPr bwMode="auto">
          <a:xfrm>
            <a:off x="2017241" y="2552940"/>
            <a:ext cx="139700" cy="18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2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ectangle 26"/>
          <p:cNvSpPr>
            <a:spLocks noChangeArrowheads="1"/>
          </p:cNvSpPr>
          <p:nvPr/>
        </p:nvSpPr>
        <p:spPr bwMode="auto">
          <a:xfrm>
            <a:off x="2090266" y="2540240"/>
            <a:ext cx="2016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p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ectangle 27"/>
          <p:cNvSpPr>
            <a:spLocks noChangeArrowheads="1"/>
          </p:cNvSpPr>
          <p:nvPr/>
        </p:nvSpPr>
        <p:spPr bwMode="auto">
          <a:xfrm>
            <a:off x="2199804" y="2651365"/>
            <a:ext cx="255587" cy="18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3/2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ectangle 28"/>
          <p:cNvSpPr>
            <a:spLocks noChangeArrowheads="1"/>
          </p:cNvSpPr>
          <p:nvPr/>
        </p:nvSpPr>
        <p:spPr bwMode="auto">
          <a:xfrm>
            <a:off x="6495509" y="1921561"/>
            <a:ext cx="23673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F  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ectangle 29"/>
          <p:cNvSpPr>
            <a:spLocks noChangeArrowheads="1"/>
          </p:cNvSpPr>
          <p:nvPr/>
        </p:nvSpPr>
        <p:spPr bwMode="auto">
          <a:xfrm>
            <a:off x="6656620" y="1926324"/>
            <a:ext cx="1333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’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Rectangle 30"/>
          <p:cNvSpPr>
            <a:spLocks noChangeArrowheads="1"/>
          </p:cNvSpPr>
          <p:nvPr/>
        </p:nvSpPr>
        <p:spPr bwMode="auto">
          <a:xfrm>
            <a:off x="6753457" y="1926324"/>
            <a:ext cx="3778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= 5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Rectangle 31"/>
          <p:cNvSpPr>
            <a:spLocks noChangeArrowheads="1"/>
          </p:cNvSpPr>
          <p:nvPr/>
        </p:nvSpPr>
        <p:spPr bwMode="auto">
          <a:xfrm>
            <a:off x="6516216" y="2513699"/>
            <a:ext cx="212725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F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ectangle 32"/>
          <p:cNvSpPr>
            <a:spLocks noChangeArrowheads="1"/>
          </p:cNvSpPr>
          <p:nvPr/>
        </p:nvSpPr>
        <p:spPr bwMode="auto">
          <a:xfrm>
            <a:off x="6656620" y="2518461"/>
            <a:ext cx="1333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’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Rectangle 33"/>
          <p:cNvSpPr>
            <a:spLocks noChangeArrowheads="1"/>
          </p:cNvSpPr>
          <p:nvPr/>
        </p:nvSpPr>
        <p:spPr bwMode="auto">
          <a:xfrm>
            <a:off x="6753457" y="2518461"/>
            <a:ext cx="3778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= 4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Rectangle 34"/>
          <p:cNvSpPr>
            <a:spLocks noChangeArrowheads="1"/>
          </p:cNvSpPr>
          <p:nvPr/>
        </p:nvSpPr>
        <p:spPr bwMode="auto">
          <a:xfrm>
            <a:off x="6516216" y="2951849"/>
            <a:ext cx="212725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F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Rectangle 35"/>
          <p:cNvSpPr>
            <a:spLocks noChangeArrowheads="1"/>
          </p:cNvSpPr>
          <p:nvPr/>
        </p:nvSpPr>
        <p:spPr bwMode="auto">
          <a:xfrm>
            <a:off x="6656620" y="2956611"/>
            <a:ext cx="1333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’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Rectangle 36"/>
          <p:cNvSpPr>
            <a:spLocks noChangeArrowheads="1"/>
          </p:cNvSpPr>
          <p:nvPr/>
        </p:nvSpPr>
        <p:spPr bwMode="auto">
          <a:xfrm>
            <a:off x="6753457" y="2956611"/>
            <a:ext cx="3778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= 3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Rectangle 37"/>
          <p:cNvSpPr>
            <a:spLocks noChangeArrowheads="1"/>
          </p:cNvSpPr>
          <p:nvPr/>
        </p:nvSpPr>
        <p:spPr bwMode="auto">
          <a:xfrm>
            <a:off x="6516216" y="3245536"/>
            <a:ext cx="212725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F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Rectangle 38"/>
          <p:cNvSpPr>
            <a:spLocks noChangeArrowheads="1"/>
          </p:cNvSpPr>
          <p:nvPr/>
        </p:nvSpPr>
        <p:spPr bwMode="auto">
          <a:xfrm>
            <a:off x="6656620" y="3250299"/>
            <a:ext cx="1333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’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Rectangle 39"/>
          <p:cNvSpPr>
            <a:spLocks noChangeArrowheads="1"/>
          </p:cNvSpPr>
          <p:nvPr/>
        </p:nvSpPr>
        <p:spPr bwMode="auto">
          <a:xfrm>
            <a:off x="6753457" y="3250299"/>
            <a:ext cx="3778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= 2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Rectangle 40"/>
          <p:cNvSpPr>
            <a:spLocks noChangeArrowheads="1"/>
          </p:cNvSpPr>
          <p:nvPr/>
        </p:nvSpPr>
        <p:spPr bwMode="auto">
          <a:xfrm>
            <a:off x="5070707" y="2224774"/>
            <a:ext cx="9017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251 MHz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Rectangle 41"/>
          <p:cNvSpPr>
            <a:spLocks noChangeArrowheads="1"/>
          </p:cNvSpPr>
          <p:nvPr/>
        </p:nvSpPr>
        <p:spPr bwMode="auto">
          <a:xfrm>
            <a:off x="5070707" y="2761349"/>
            <a:ext cx="9017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201 MHz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Rectangle 42"/>
          <p:cNvSpPr>
            <a:spLocks noChangeArrowheads="1"/>
          </p:cNvSpPr>
          <p:nvPr/>
        </p:nvSpPr>
        <p:spPr bwMode="auto">
          <a:xfrm>
            <a:off x="5070707" y="3121711"/>
            <a:ext cx="9017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151 MHz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Freeform 43"/>
          <p:cNvSpPr>
            <a:spLocks noEditPoints="1"/>
          </p:cNvSpPr>
          <p:nvPr/>
        </p:nvSpPr>
        <p:spPr bwMode="auto">
          <a:xfrm>
            <a:off x="3201516" y="2748202"/>
            <a:ext cx="147637" cy="776735"/>
          </a:xfrm>
          <a:custGeom>
            <a:avLst/>
            <a:gdLst/>
            <a:ahLst/>
            <a:cxnLst>
              <a:cxn ang="0">
                <a:pos x="233" y="333"/>
              </a:cxn>
              <a:cxn ang="0">
                <a:pos x="233" y="1891"/>
              </a:cxn>
              <a:cxn ang="0">
                <a:pos x="200" y="1925"/>
              </a:cxn>
              <a:cxn ang="0">
                <a:pos x="166" y="1891"/>
              </a:cxn>
              <a:cxn ang="0">
                <a:pos x="166" y="333"/>
              </a:cxn>
              <a:cxn ang="0">
                <a:pos x="200" y="300"/>
              </a:cxn>
              <a:cxn ang="0">
                <a:pos x="233" y="333"/>
              </a:cxn>
              <a:cxn ang="0">
                <a:pos x="0" y="400"/>
              </a:cxn>
              <a:cxn ang="0">
                <a:pos x="200" y="0"/>
              </a:cxn>
              <a:cxn ang="0">
                <a:pos x="400" y="400"/>
              </a:cxn>
              <a:cxn ang="0">
                <a:pos x="0" y="400"/>
              </a:cxn>
            </a:cxnLst>
            <a:rect l="0" t="0" r="r" b="b"/>
            <a:pathLst>
              <a:path w="400" h="1925">
                <a:moveTo>
                  <a:pt x="233" y="333"/>
                </a:moveTo>
                <a:lnTo>
                  <a:pt x="233" y="1891"/>
                </a:lnTo>
                <a:cubicBezTo>
                  <a:pt x="233" y="1910"/>
                  <a:pt x="218" y="1925"/>
                  <a:pt x="200" y="1925"/>
                </a:cubicBezTo>
                <a:cubicBezTo>
                  <a:pt x="181" y="1925"/>
                  <a:pt x="166" y="1910"/>
                  <a:pt x="166" y="1891"/>
                </a:cubicBezTo>
                <a:lnTo>
                  <a:pt x="166" y="333"/>
                </a:lnTo>
                <a:cubicBezTo>
                  <a:pt x="166" y="315"/>
                  <a:pt x="181" y="300"/>
                  <a:pt x="200" y="300"/>
                </a:cubicBezTo>
                <a:cubicBezTo>
                  <a:pt x="218" y="300"/>
                  <a:pt x="233" y="315"/>
                  <a:pt x="233" y="333"/>
                </a:cubicBezTo>
                <a:close/>
                <a:moveTo>
                  <a:pt x="0" y="400"/>
                </a:moveTo>
                <a:lnTo>
                  <a:pt x="200" y="0"/>
                </a:lnTo>
                <a:lnTo>
                  <a:pt x="400" y="400"/>
                </a:lnTo>
                <a:lnTo>
                  <a:pt x="0" y="400"/>
                </a:lnTo>
                <a:close/>
              </a:path>
            </a:pathLst>
          </a:custGeom>
          <a:solidFill>
            <a:srgbClr val="000000"/>
          </a:solidFill>
          <a:ln w="4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Rectangle 45"/>
          <p:cNvSpPr>
            <a:spLocks noChangeArrowheads="1"/>
          </p:cNvSpPr>
          <p:nvPr/>
        </p:nvSpPr>
        <p:spPr bwMode="auto">
          <a:xfrm>
            <a:off x="3203103" y="3658634"/>
            <a:ext cx="2381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D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Rectangle 46"/>
          <p:cNvSpPr>
            <a:spLocks noChangeArrowheads="1"/>
          </p:cNvSpPr>
          <p:nvPr/>
        </p:nvSpPr>
        <p:spPr bwMode="auto">
          <a:xfrm>
            <a:off x="3349153" y="3769759"/>
            <a:ext cx="139700" cy="18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2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Rectangle 47"/>
          <p:cNvSpPr>
            <a:spLocks noChangeArrowheads="1"/>
          </p:cNvSpPr>
          <p:nvPr/>
        </p:nvSpPr>
        <p:spPr bwMode="auto">
          <a:xfrm>
            <a:off x="2971328" y="3909459"/>
            <a:ext cx="7683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852 nm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Line 48"/>
          <p:cNvSpPr>
            <a:spLocks noChangeShapeType="1"/>
          </p:cNvSpPr>
          <p:nvPr/>
        </p:nvSpPr>
        <p:spPr bwMode="auto">
          <a:xfrm>
            <a:off x="2634624" y="5165834"/>
            <a:ext cx="1319212" cy="1588"/>
          </a:xfrm>
          <a:prstGeom prst="line">
            <a:avLst/>
          </a:prstGeom>
          <a:noFill/>
          <a:ln w="12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Rectangle 49"/>
          <p:cNvSpPr>
            <a:spLocks noChangeArrowheads="1"/>
          </p:cNvSpPr>
          <p:nvPr/>
        </p:nvSpPr>
        <p:spPr bwMode="auto">
          <a:xfrm>
            <a:off x="1950412" y="4956284"/>
            <a:ext cx="2016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6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Rectangle 50"/>
          <p:cNvSpPr>
            <a:spLocks noChangeArrowheads="1"/>
          </p:cNvSpPr>
          <p:nvPr/>
        </p:nvSpPr>
        <p:spPr bwMode="auto">
          <a:xfrm>
            <a:off x="2059949" y="4970572"/>
            <a:ext cx="139700" cy="18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2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Rectangle 51"/>
          <p:cNvSpPr>
            <a:spLocks noChangeArrowheads="1"/>
          </p:cNvSpPr>
          <p:nvPr/>
        </p:nvSpPr>
        <p:spPr bwMode="auto">
          <a:xfrm>
            <a:off x="2132974" y="4956284"/>
            <a:ext cx="19526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s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Rectangle 52"/>
          <p:cNvSpPr>
            <a:spLocks noChangeArrowheads="1"/>
          </p:cNvSpPr>
          <p:nvPr/>
        </p:nvSpPr>
        <p:spPr bwMode="auto">
          <a:xfrm>
            <a:off x="2236162" y="5067409"/>
            <a:ext cx="255587" cy="18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1/2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Line 53"/>
          <p:cNvSpPr>
            <a:spLocks noChangeShapeType="1"/>
          </p:cNvSpPr>
          <p:nvPr/>
        </p:nvSpPr>
        <p:spPr bwMode="auto">
          <a:xfrm>
            <a:off x="5072980" y="5381865"/>
            <a:ext cx="1314450" cy="1588"/>
          </a:xfrm>
          <a:prstGeom prst="line">
            <a:avLst/>
          </a:prstGeom>
          <a:noFill/>
          <a:ln w="12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" name="Line 54"/>
          <p:cNvSpPr>
            <a:spLocks noChangeShapeType="1"/>
          </p:cNvSpPr>
          <p:nvPr/>
        </p:nvSpPr>
        <p:spPr bwMode="auto">
          <a:xfrm>
            <a:off x="5072980" y="4740514"/>
            <a:ext cx="1314450" cy="1588"/>
          </a:xfrm>
          <a:prstGeom prst="line">
            <a:avLst/>
          </a:prstGeom>
          <a:noFill/>
          <a:ln w="12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" name="Line 62"/>
          <p:cNvSpPr>
            <a:spLocks noChangeShapeType="1"/>
          </p:cNvSpPr>
          <p:nvPr/>
        </p:nvSpPr>
        <p:spPr bwMode="auto">
          <a:xfrm>
            <a:off x="2591916" y="2748202"/>
            <a:ext cx="1319212" cy="1588"/>
          </a:xfrm>
          <a:prstGeom prst="line">
            <a:avLst/>
          </a:prstGeom>
          <a:noFill/>
          <a:ln w="12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" name="Rectangle 67"/>
          <p:cNvSpPr>
            <a:spLocks noChangeArrowheads="1"/>
          </p:cNvSpPr>
          <p:nvPr/>
        </p:nvSpPr>
        <p:spPr bwMode="auto">
          <a:xfrm>
            <a:off x="1907704" y="2540240"/>
            <a:ext cx="2016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6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Rectangle 68"/>
          <p:cNvSpPr>
            <a:spLocks noChangeArrowheads="1"/>
          </p:cNvSpPr>
          <p:nvPr/>
        </p:nvSpPr>
        <p:spPr bwMode="auto">
          <a:xfrm>
            <a:off x="2017241" y="2552940"/>
            <a:ext cx="139700" cy="18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2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Rectangle 69"/>
          <p:cNvSpPr>
            <a:spLocks noChangeArrowheads="1"/>
          </p:cNvSpPr>
          <p:nvPr/>
        </p:nvSpPr>
        <p:spPr bwMode="auto">
          <a:xfrm>
            <a:off x="2090266" y="2540240"/>
            <a:ext cx="2016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p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Rectangle 70"/>
          <p:cNvSpPr>
            <a:spLocks noChangeArrowheads="1"/>
          </p:cNvSpPr>
          <p:nvPr/>
        </p:nvSpPr>
        <p:spPr bwMode="auto">
          <a:xfrm>
            <a:off x="2199804" y="2651365"/>
            <a:ext cx="255587" cy="18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3/2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Rectangle 73"/>
          <p:cNvSpPr>
            <a:spLocks noChangeArrowheads="1"/>
          </p:cNvSpPr>
          <p:nvPr/>
        </p:nvSpPr>
        <p:spPr bwMode="auto">
          <a:xfrm>
            <a:off x="6753457" y="1926324"/>
            <a:ext cx="3778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= 5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Rectangle 75"/>
          <p:cNvSpPr>
            <a:spLocks noChangeArrowheads="1"/>
          </p:cNvSpPr>
          <p:nvPr/>
        </p:nvSpPr>
        <p:spPr bwMode="auto">
          <a:xfrm>
            <a:off x="6656620" y="2518461"/>
            <a:ext cx="5770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Rectangle 76"/>
          <p:cNvSpPr>
            <a:spLocks noChangeArrowheads="1"/>
          </p:cNvSpPr>
          <p:nvPr/>
        </p:nvSpPr>
        <p:spPr bwMode="auto">
          <a:xfrm>
            <a:off x="6753457" y="2518461"/>
            <a:ext cx="3778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= 4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3" name="Rectangle 78"/>
          <p:cNvSpPr>
            <a:spLocks noChangeArrowheads="1"/>
          </p:cNvSpPr>
          <p:nvPr/>
        </p:nvSpPr>
        <p:spPr bwMode="auto">
          <a:xfrm>
            <a:off x="6656620" y="2956611"/>
            <a:ext cx="5770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4" name="Rectangle 79"/>
          <p:cNvSpPr>
            <a:spLocks noChangeArrowheads="1"/>
          </p:cNvSpPr>
          <p:nvPr/>
        </p:nvSpPr>
        <p:spPr bwMode="auto">
          <a:xfrm>
            <a:off x="6753457" y="2956611"/>
            <a:ext cx="3778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= 3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5" name="Rectangle 81"/>
          <p:cNvSpPr>
            <a:spLocks noChangeArrowheads="1"/>
          </p:cNvSpPr>
          <p:nvPr/>
        </p:nvSpPr>
        <p:spPr bwMode="auto">
          <a:xfrm>
            <a:off x="6656620" y="3250299"/>
            <a:ext cx="5770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6" name="Rectangle 82"/>
          <p:cNvSpPr>
            <a:spLocks noChangeArrowheads="1"/>
          </p:cNvSpPr>
          <p:nvPr/>
        </p:nvSpPr>
        <p:spPr bwMode="auto">
          <a:xfrm>
            <a:off x="6753457" y="3250299"/>
            <a:ext cx="3778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= 2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7" name="Freeform 86"/>
          <p:cNvSpPr>
            <a:spLocks noEditPoints="1"/>
          </p:cNvSpPr>
          <p:nvPr/>
        </p:nvSpPr>
        <p:spPr bwMode="auto">
          <a:xfrm>
            <a:off x="3201516" y="2748202"/>
            <a:ext cx="153987" cy="733425"/>
          </a:xfrm>
          <a:custGeom>
            <a:avLst/>
            <a:gdLst/>
            <a:ahLst/>
            <a:cxnLst>
              <a:cxn ang="0">
                <a:pos x="233" y="333"/>
              </a:cxn>
              <a:cxn ang="0">
                <a:pos x="233" y="1891"/>
              </a:cxn>
              <a:cxn ang="0">
                <a:pos x="200" y="1925"/>
              </a:cxn>
              <a:cxn ang="0">
                <a:pos x="166" y="1891"/>
              </a:cxn>
              <a:cxn ang="0">
                <a:pos x="166" y="333"/>
              </a:cxn>
              <a:cxn ang="0">
                <a:pos x="200" y="300"/>
              </a:cxn>
              <a:cxn ang="0">
                <a:pos x="233" y="333"/>
              </a:cxn>
              <a:cxn ang="0">
                <a:pos x="0" y="400"/>
              </a:cxn>
              <a:cxn ang="0">
                <a:pos x="200" y="0"/>
              </a:cxn>
              <a:cxn ang="0">
                <a:pos x="400" y="400"/>
              </a:cxn>
              <a:cxn ang="0">
                <a:pos x="0" y="400"/>
              </a:cxn>
            </a:cxnLst>
            <a:rect l="0" t="0" r="r" b="b"/>
            <a:pathLst>
              <a:path w="400" h="1925">
                <a:moveTo>
                  <a:pt x="233" y="333"/>
                </a:moveTo>
                <a:lnTo>
                  <a:pt x="233" y="1891"/>
                </a:lnTo>
                <a:cubicBezTo>
                  <a:pt x="233" y="1910"/>
                  <a:pt x="218" y="1925"/>
                  <a:pt x="200" y="1925"/>
                </a:cubicBezTo>
                <a:cubicBezTo>
                  <a:pt x="181" y="1925"/>
                  <a:pt x="166" y="1910"/>
                  <a:pt x="166" y="1891"/>
                </a:cubicBezTo>
                <a:lnTo>
                  <a:pt x="166" y="333"/>
                </a:lnTo>
                <a:cubicBezTo>
                  <a:pt x="166" y="315"/>
                  <a:pt x="181" y="300"/>
                  <a:pt x="200" y="300"/>
                </a:cubicBezTo>
                <a:cubicBezTo>
                  <a:pt x="218" y="300"/>
                  <a:pt x="233" y="315"/>
                  <a:pt x="233" y="333"/>
                </a:cubicBezTo>
                <a:close/>
                <a:moveTo>
                  <a:pt x="0" y="400"/>
                </a:moveTo>
                <a:lnTo>
                  <a:pt x="200" y="0"/>
                </a:lnTo>
                <a:lnTo>
                  <a:pt x="400" y="400"/>
                </a:lnTo>
                <a:lnTo>
                  <a:pt x="0" y="400"/>
                </a:lnTo>
                <a:close/>
              </a:path>
            </a:pathLst>
          </a:custGeom>
          <a:solidFill>
            <a:srgbClr val="000000"/>
          </a:solidFill>
          <a:ln w="4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" name="Freeform 87"/>
          <p:cNvSpPr>
            <a:spLocks noEditPoints="1"/>
          </p:cNvSpPr>
          <p:nvPr/>
        </p:nvSpPr>
        <p:spPr bwMode="auto">
          <a:xfrm>
            <a:off x="3201516" y="4338876"/>
            <a:ext cx="153987" cy="803275"/>
          </a:xfrm>
          <a:custGeom>
            <a:avLst/>
            <a:gdLst/>
            <a:ahLst/>
            <a:cxnLst>
              <a:cxn ang="0">
                <a:pos x="233" y="33"/>
              </a:cxn>
              <a:cxn ang="0">
                <a:pos x="233" y="1775"/>
              </a:cxn>
              <a:cxn ang="0">
                <a:pos x="200" y="1808"/>
              </a:cxn>
              <a:cxn ang="0">
                <a:pos x="166" y="1775"/>
              </a:cxn>
              <a:cxn ang="0">
                <a:pos x="166" y="33"/>
              </a:cxn>
              <a:cxn ang="0">
                <a:pos x="200" y="0"/>
              </a:cxn>
              <a:cxn ang="0">
                <a:pos x="233" y="33"/>
              </a:cxn>
              <a:cxn ang="0">
                <a:pos x="400" y="1708"/>
              </a:cxn>
              <a:cxn ang="0">
                <a:pos x="200" y="2108"/>
              </a:cxn>
              <a:cxn ang="0">
                <a:pos x="0" y="1708"/>
              </a:cxn>
              <a:cxn ang="0">
                <a:pos x="400" y="1708"/>
              </a:cxn>
            </a:cxnLst>
            <a:rect l="0" t="0" r="r" b="b"/>
            <a:pathLst>
              <a:path w="400" h="2108">
                <a:moveTo>
                  <a:pt x="233" y="33"/>
                </a:moveTo>
                <a:lnTo>
                  <a:pt x="233" y="1775"/>
                </a:lnTo>
                <a:cubicBezTo>
                  <a:pt x="233" y="1793"/>
                  <a:pt x="218" y="1808"/>
                  <a:pt x="200" y="1808"/>
                </a:cubicBezTo>
                <a:cubicBezTo>
                  <a:pt x="181" y="1808"/>
                  <a:pt x="166" y="1793"/>
                  <a:pt x="166" y="1775"/>
                </a:cubicBezTo>
                <a:lnTo>
                  <a:pt x="166" y="33"/>
                </a:lnTo>
                <a:cubicBezTo>
                  <a:pt x="166" y="15"/>
                  <a:pt x="181" y="0"/>
                  <a:pt x="200" y="0"/>
                </a:cubicBezTo>
                <a:cubicBezTo>
                  <a:pt x="218" y="0"/>
                  <a:pt x="233" y="15"/>
                  <a:pt x="233" y="33"/>
                </a:cubicBezTo>
                <a:close/>
                <a:moveTo>
                  <a:pt x="400" y="1708"/>
                </a:moveTo>
                <a:lnTo>
                  <a:pt x="200" y="2108"/>
                </a:lnTo>
                <a:lnTo>
                  <a:pt x="0" y="1708"/>
                </a:lnTo>
                <a:lnTo>
                  <a:pt x="400" y="1708"/>
                </a:lnTo>
                <a:close/>
              </a:path>
            </a:pathLst>
          </a:custGeom>
          <a:solidFill>
            <a:srgbClr val="000000"/>
          </a:solidFill>
          <a:ln w="4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" name="Rectangle 88"/>
          <p:cNvSpPr>
            <a:spLocks noChangeArrowheads="1"/>
          </p:cNvSpPr>
          <p:nvPr/>
        </p:nvSpPr>
        <p:spPr bwMode="auto">
          <a:xfrm>
            <a:off x="3203103" y="3658634"/>
            <a:ext cx="2381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D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0" name="Rectangle 89"/>
          <p:cNvSpPr>
            <a:spLocks noChangeArrowheads="1"/>
          </p:cNvSpPr>
          <p:nvPr/>
        </p:nvSpPr>
        <p:spPr bwMode="auto">
          <a:xfrm>
            <a:off x="3349153" y="3769759"/>
            <a:ext cx="139700" cy="18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2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1" name="Rectangle 90"/>
          <p:cNvSpPr>
            <a:spLocks noChangeArrowheads="1"/>
          </p:cNvSpPr>
          <p:nvPr/>
        </p:nvSpPr>
        <p:spPr bwMode="auto">
          <a:xfrm>
            <a:off x="2971328" y="3909459"/>
            <a:ext cx="7683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852 nm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2" name="76 Elipse"/>
          <p:cNvSpPr/>
          <p:nvPr/>
        </p:nvSpPr>
        <p:spPr>
          <a:xfrm>
            <a:off x="4355976" y="1484784"/>
            <a:ext cx="3456384" cy="2304256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3" name="77 Elipse"/>
          <p:cNvSpPr/>
          <p:nvPr/>
        </p:nvSpPr>
        <p:spPr>
          <a:xfrm>
            <a:off x="4283967" y="4389120"/>
            <a:ext cx="3595225" cy="1351294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74" name="78 Conector recto"/>
          <p:cNvCxnSpPr>
            <a:stCxn id="55" idx="1"/>
          </p:cNvCxnSpPr>
          <p:nvPr/>
        </p:nvCxnSpPr>
        <p:spPr>
          <a:xfrm flipV="1">
            <a:off x="3911128" y="1988840"/>
            <a:ext cx="732880" cy="7609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79 Conector recto"/>
          <p:cNvCxnSpPr>
            <a:stCxn id="55" idx="1"/>
          </p:cNvCxnSpPr>
          <p:nvPr/>
        </p:nvCxnSpPr>
        <p:spPr>
          <a:xfrm>
            <a:off x="3911128" y="2749790"/>
            <a:ext cx="660872" cy="4631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80 Conector recto"/>
          <p:cNvCxnSpPr/>
          <p:nvPr/>
        </p:nvCxnSpPr>
        <p:spPr>
          <a:xfrm>
            <a:off x="6012160" y="2060848"/>
            <a:ext cx="0" cy="576064"/>
          </a:xfrm>
          <a:prstGeom prst="line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81 Conector recto"/>
          <p:cNvCxnSpPr/>
          <p:nvPr/>
        </p:nvCxnSpPr>
        <p:spPr>
          <a:xfrm>
            <a:off x="6012160" y="2636912"/>
            <a:ext cx="0" cy="432048"/>
          </a:xfrm>
          <a:prstGeom prst="line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82 Conector recto"/>
          <p:cNvCxnSpPr/>
          <p:nvPr/>
        </p:nvCxnSpPr>
        <p:spPr>
          <a:xfrm>
            <a:off x="6012160" y="3068960"/>
            <a:ext cx="0" cy="288032"/>
          </a:xfrm>
          <a:prstGeom prst="line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83 Conector recto"/>
          <p:cNvCxnSpPr/>
          <p:nvPr/>
        </p:nvCxnSpPr>
        <p:spPr>
          <a:xfrm flipV="1">
            <a:off x="3966636" y="4618403"/>
            <a:ext cx="648072" cy="5449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84 Conector recto"/>
          <p:cNvCxnSpPr/>
          <p:nvPr/>
        </p:nvCxnSpPr>
        <p:spPr>
          <a:xfrm>
            <a:off x="3966636" y="5163329"/>
            <a:ext cx="677372" cy="3428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85 CuadroTexto"/>
          <p:cNvSpPr txBox="1"/>
          <p:nvPr/>
        </p:nvSpPr>
        <p:spPr>
          <a:xfrm>
            <a:off x="108621" y="241226"/>
            <a:ext cx="8940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</a:t>
            </a:r>
            <a:r>
              <a:rPr lang="en-US" sz="2400" dirty="0" smtClean="0"/>
              <a:t>yperfine levels of the ground state of the </a:t>
            </a:r>
            <a:r>
              <a:rPr lang="en-US" sz="2400" dirty="0"/>
              <a:t>C</a:t>
            </a:r>
            <a:r>
              <a:rPr lang="en-US" sz="2400" dirty="0" smtClean="0"/>
              <a:t>esium 133 atom</a:t>
            </a:r>
          </a:p>
          <a:p>
            <a:endParaRPr lang="es-MX" sz="2400" dirty="0"/>
          </a:p>
        </p:txBody>
      </p:sp>
      <p:sp>
        <p:nvSpPr>
          <p:cNvPr id="83" name="Freeform 16"/>
          <p:cNvSpPr>
            <a:spLocks noEditPoints="1"/>
          </p:cNvSpPr>
          <p:nvPr/>
        </p:nvSpPr>
        <p:spPr bwMode="auto">
          <a:xfrm>
            <a:off x="5727030" y="4742102"/>
            <a:ext cx="152400" cy="454025"/>
          </a:xfrm>
          <a:custGeom>
            <a:avLst/>
            <a:gdLst/>
            <a:ahLst/>
            <a:cxnLst>
              <a:cxn ang="0">
                <a:pos x="83" y="579"/>
              </a:cxn>
              <a:cxn ang="0">
                <a:pos x="83" y="167"/>
              </a:cxn>
              <a:cxn ang="0">
                <a:pos x="100" y="150"/>
              </a:cxn>
              <a:cxn ang="0">
                <a:pos x="116" y="167"/>
              </a:cxn>
              <a:cxn ang="0">
                <a:pos x="116" y="579"/>
              </a:cxn>
              <a:cxn ang="0">
                <a:pos x="100" y="596"/>
              </a:cxn>
              <a:cxn ang="0">
                <a:pos x="83" y="579"/>
              </a:cxn>
              <a:cxn ang="0">
                <a:pos x="0" y="200"/>
              </a:cxn>
              <a:cxn ang="0">
                <a:pos x="100" y="0"/>
              </a:cxn>
              <a:cxn ang="0">
                <a:pos x="200" y="200"/>
              </a:cxn>
              <a:cxn ang="0">
                <a:pos x="0" y="200"/>
              </a:cxn>
            </a:cxnLst>
            <a:rect l="0" t="0" r="r" b="b"/>
            <a:pathLst>
              <a:path w="200" h="596">
                <a:moveTo>
                  <a:pt x="83" y="579"/>
                </a:moveTo>
                <a:lnTo>
                  <a:pt x="83" y="167"/>
                </a:lnTo>
                <a:cubicBezTo>
                  <a:pt x="83" y="158"/>
                  <a:pt x="90" y="150"/>
                  <a:pt x="100" y="150"/>
                </a:cubicBezTo>
                <a:cubicBezTo>
                  <a:pt x="109" y="150"/>
                  <a:pt x="116" y="158"/>
                  <a:pt x="116" y="167"/>
                </a:cubicBezTo>
                <a:lnTo>
                  <a:pt x="116" y="579"/>
                </a:lnTo>
                <a:cubicBezTo>
                  <a:pt x="116" y="589"/>
                  <a:pt x="109" y="596"/>
                  <a:pt x="100" y="596"/>
                </a:cubicBezTo>
                <a:cubicBezTo>
                  <a:pt x="90" y="596"/>
                  <a:pt x="83" y="589"/>
                  <a:pt x="83" y="579"/>
                </a:cubicBezTo>
                <a:close/>
                <a:moveTo>
                  <a:pt x="0" y="200"/>
                </a:moveTo>
                <a:lnTo>
                  <a:pt x="100" y="0"/>
                </a:lnTo>
                <a:lnTo>
                  <a:pt x="200" y="200"/>
                </a:lnTo>
                <a:lnTo>
                  <a:pt x="0" y="200"/>
                </a:lnTo>
                <a:close/>
              </a:path>
            </a:pathLst>
          </a:custGeom>
          <a:solidFill>
            <a:srgbClr val="000000"/>
          </a:solidFill>
          <a:ln w="4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4" name="Freeform 17"/>
          <p:cNvSpPr>
            <a:spLocks noEditPoints="1"/>
          </p:cNvSpPr>
          <p:nvPr/>
        </p:nvSpPr>
        <p:spPr bwMode="auto">
          <a:xfrm>
            <a:off x="5727030" y="4931015"/>
            <a:ext cx="152400" cy="450850"/>
          </a:xfrm>
          <a:custGeom>
            <a:avLst/>
            <a:gdLst/>
            <a:ahLst/>
            <a:cxnLst>
              <a:cxn ang="0">
                <a:pos x="116" y="17"/>
              </a:cxn>
              <a:cxn ang="0">
                <a:pos x="116" y="425"/>
              </a:cxn>
              <a:cxn ang="0">
                <a:pos x="100" y="442"/>
              </a:cxn>
              <a:cxn ang="0">
                <a:pos x="83" y="425"/>
              </a:cxn>
              <a:cxn ang="0">
                <a:pos x="83" y="17"/>
              </a:cxn>
              <a:cxn ang="0">
                <a:pos x="100" y="0"/>
              </a:cxn>
              <a:cxn ang="0">
                <a:pos x="116" y="17"/>
              </a:cxn>
              <a:cxn ang="0">
                <a:pos x="200" y="392"/>
              </a:cxn>
              <a:cxn ang="0">
                <a:pos x="100" y="592"/>
              </a:cxn>
              <a:cxn ang="0">
                <a:pos x="0" y="392"/>
              </a:cxn>
              <a:cxn ang="0">
                <a:pos x="200" y="392"/>
              </a:cxn>
            </a:cxnLst>
            <a:rect l="0" t="0" r="r" b="b"/>
            <a:pathLst>
              <a:path w="200" h="592">
                <a:moveTo>
                  <a:pt x="116" y="17"/>
                </a:moveTo>
                <a:lnTo>
                  <a:pt x="116" y="425"/>
                </a:lnTo>
                <a:cubicBezTo>
                  <a:pt x="116" y="434"/>
                  <a:pt x="109" y="442"/>
                  <a:pt x="100" y="442"/>
                </a:cubicBezTo>
                <a:cubicBezTo>
                  <a:pt x="90" y="442"/>
                  <a:pt x="83" y="434"/>
                  <a:pt x="83" y="425"/>
                </a:cubicBezTo>
                <a:lnTo>
                  <a:pt x="83" y="17"/>
                </a:lnTo>
                <a:cubicBezTo>
                  <a:pt x="83" y="8"/>
                  <a:pt x="90" y="0"/>
                  <a:pt x="100" y="0"/>
                </a:cubicBezTo>
                <a:cubicBezTo>
                  <a:pt x="109" y="0"/>
                  <a:pt x="116" y="8"/>
                  <a:pt x="116" y="17"/>
                </a:cubicBezTo>
                <a:close/>
                <a:moveTo>
                  <a:pt x="200" y="392"/>
                </a:moveTo>
                <a:lnTo>
                  <a:pt x="100" y="592"/>
                </a:lnTo>
                <a:lnTo>
                  <a:pt x="0" y="392"/>
                </a:lnTo>
                <a:lnTo>
                  <a:pt x="200" y="392"/>
                </a:lnTo>
                <a:close/>
              </a:path>
            </a:pathLst>
          </a:custGeom>
          <a:solidFill>
            <a:srgbClr val="000000"/>
          </a:solidFill>
          <a:ln w="4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7" name="Imagen 8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2636" y="5816130"/>
            <a:ext cx="1030469" cy="931344"/>
          </a:xfrm>
          <a:prstGeom prst="rect">
            <a:avLst/>
          </a:prstGeom>
        </p:spPr>
      </p:pic>
      <p:sp>
        <p:nvSpPr>
          <p:cNvPr id="85" name="Rectangle 31"/>
          <p:cNvSpPr>
            <a:spLocks noChangeArrowheads="1"/>
          </p:cNvSpPr>
          <p:nvPr/>
        </p:nvSpPr>
        <p:spPr bwMode="auto">
          <a:xfrm>
            <a:off x="6541299" y="4598433"/>
            <a:ext cx="212725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F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6" name="Rectangle 33"/>
          <p:cNvSpPr>
            <a:spLocks noChangeArrowheads="1"/>
          </p:cNvSpPr>
          <p:nvPr/>
        </p:nvSpPr>
        <p:spPr bwMode="auto">
          <a:xfrm>
            <a:off x="6727740" y="4603195"/>
            <a:ext cx="3778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= 4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8" name="Rectangle 76"/>
          <p:cNvSpPr>
            <a:spLocks noChangeArrowheads="1"/>
          </p:cNvSpPr>
          <p:nvPr/>
        </p:nvSpPr>
        <p:spPr bwMode="auto">
          <a:xfrm>
            <a:off x="6727740" y="4603195"/>
            <a:ext cx="3778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= 4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9" name="Rectangle 12"/>
          <p:cNvSpPr>
            <a:spLocks noChangeArrowheads="1"/>
          </p:cNvSpPr>
          <p:nvPr/>
        </p:nvSpPr>
        <p:spPr bwMode="auto">
          <a:xfrm>
            <a:off x="6538242" y="5248515"/>
            <a:ext cx="212725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1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F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0" name="Rectangle 13"/>
          <p:cNvSpPr>
            <a:spLocks noChangeArrowheads="1"/>
          </p:cNvSpPr>
          <p:nvPr/>
        </p:nvSpPr>
        <p:spPr bwMode="auto">
          <a:xfrm>
            <a:off x="6714455" y="5253277"/>
            <a:ext cx="3778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= 3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1" name="Rectangle 55"/>
          <p:cNvSpPr>
            <a:spLocks noChangeArrowheads="1"/>
          </p:cNvSpPr>
          <p:nvPr/>
        </p:nvSpPr>
        <p:spPr bwMode="auto">
          <a:xfrm>
            <a:off x="6538242" y="5248515"/>
            <a:ext cx="212725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1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F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2" name="Rectangle 56"/>
          <p:cNvSpPr>
            <a:spLocks noChangeArrowheads="1"/>
          </p:cNvSpPr>
          <p:nvPr/>
        </p:nvSpPr>
        <p:spPr bwMode="auto">
          <a:xfrm>
            <a:off x="6714455" y="5253277"/>
            <a:ext cx="3778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= 3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646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 10"/>
          <p:cNvSpPr>
            <a:spLocks noChangeShapeType="1"/>
          </p:cNvSpPr>
          <p:nvPr/>
        </p:nvSpPr>
        <p:spPr bwMode="auto">
          <a:xfrm>
            <a:off x="5072980" y="5381865"/>
            <a:ext cx="1314450" cy="1588"/>
          </a:xfrm>
          <a:prstGeom prst="line">
            <a:avLst/>
          </a:prstGeom>
          <a:noFill/>
          <a:ln w="12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Line 22"/>
          <p:cNvSpPr>
            <a:spLocks noChangeShapeType="1"/>
          </p:cNvSpPr>
          <p:nvPr/>
        </p:nvSpPr>
        <p:spPr bwMode="auto">
          <a:xfrm>
            <a:off x="5069120" y="2642286"/>
            <a:ext cx="1314450" cy="1588"/>
          </a:xfrm>
          <a:prstGeom prst="line">
            <a:avLst/>
          </a:prstGeom>
          <a:noFill/>
          <a:ln w="12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Rectangle 31"/>
          <p:cNvSpPr>
            <a:spLocks noChangeArrowheads="1"/>
          </p:cNvSpPr>
          <p:nvPr/>
        </p:nvSpPr>
        <p:spPr bwMode="auto">
          <a:xfrm>
            <a:off x="6516216" y="2513699"/>
            <a:ext cx="212725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F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ectangle 32"/>
          <p:cNvSpPr>
            <a:spLocks noChangeArrowheads="1"/>
          </p:cNvSpPr>
          <p:nvPr/>
        </p:nvSpPr>
        <p:spPr bwMode="auto">
          <a:xfrm>
            <a:off x="6656620" y="2518461"/>
            <a:ext cx="1333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’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Rectangle 33"/>
          <p:cNvSpPr>
            <a:spLocks noChangeArrowheads="1"/>
          </p:cNvSpPr>
          <p:nvPr/>
        </p:nvSpPr>
        <p:spPr bwMode="auto">
          <a:xfrm>
            <a:off x="6753457" y="2518461"/>
            <a:ext cx="3778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= 4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Line 53"/>
          <p:cNvSpPr>
            <a:spLocks noChangeShapeType="1"/>
          </p:cNvSpPr>
          <p:nvPr/>
        </p:nvSpPr>
        <p:spPr bwMode="auto">
          <a:xfrm>
            <a:off x="5072980" y="5381865"/>
            <a:ext cx="1314450" cy="1588"/>
          </a:xfrm>
          <a:prstGeom prst="line">
            <a:avLst/>
          </a:prstGeom>
          <a:noFill/>
          <a:ln w="12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" name="Line 54"/>
          <p:cNvSpPr>
            <a:spLocks noChangeShapeType="1"/>
          </p:cNvSpPr>
          <p:nvPr/>
        </p:nvSpPr>
        <p:spPr bwMode="auto">
          <a:xfrm>
            <a:off x="5072980" y="4740514"/>
            <a:ext cx="1314450" cy="1588"/>
          </a:xfrm>
          <a:prstGeom prst="line">
            <a:avLst/>
          </a:prstGeom>
          <a:noFill/>
          <a:ln w="12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" name="Rectangle 75"/>
          <p:cNvSpPr>
            <a:spLocks noChangeArrowheads="1"/>
          </p:cNvSpPr>
          <p:nvPr/>
        </p:nvSpPr>
        <p:spPr bwMode="auto">
          <a:xfrm>
            <a:off x="6656620" y="2518461"/>
            <a:ext cx="5770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Rectangle 76"/>
          <p:cNvSpPr>
            <a:spLocks noChangeArrowheads="1"/>
          </p:cNvSpPr>
          <p:nvPr/>
        </p:nvSpPr>
        <p:spPr bwMode="auto">
          <a:xfrm>
            <a:off x="6753457" y="2518461"/>
            <a:ext cx="3778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= 4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1" name="85 CuadroTexto"/>
          <p:cNvSpPr txBox="1"/>
          <p:nvPr/>
        </p:nvSpPr>
        <p:spPr>
          <a:xfrm>
            <a:off x="108621" y="241226"/>
            <a:ext cx="8940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</a:t>
            </a:r>
            <a:r>
              <a:rPr lang="en-US" sz="2400" dirty="0" smtClean="0"/>
              <a:t>yperfine levels of the ground state of the </a:t>
            </a:r>
            <a:r>
              <a:rPr lang="en-US" sz="2400" dirty="0"/>
              <a:t>C</a:t>
            </a:r>
            <a:r>
              <a:rPr lang="en-US" sz="2400" dirty="0" smtClean="0"/>
              <a:t>esium 133 atom</a:t>
            </a:r>
          </a:p>
          <a:p>
            <a:endParaRPr lang="es-MX" sz="2400" dirty="0"/>
          </a:p>
        </p:txBody>
      </p:sp>
      <p:pic>
        <p:nvPicPr>
          <p:cNvPr id="87" name="Imagen 8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2636" y="5816130"/>
            <a:ext cx="1030469" cy="931344"/>
          </a:xfrm>
          <a:prstGeom prst="rect">
            <a:avLst/>
          </a:prstGeom>
        </p:spPr>
      </p:pic>
      <p:sp>
        <p:nvSpPr>
          <p:cNvPr id="85" name="Rectangle 31"/>
          <p:cNvSpPr>
            <a:spLocks noChangeArrowheads="1"/>
          </p:cNvSpPr>
          <p:nvPr/>
        </p:nvSpPr>
        <p:spPr bwMode="auto">
          <a:xfrm>
            <a:off x="6541299" y="4598433"/>
            <a:ext cx="212725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F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8" name="Rectangle 33"/>
          <p:cNvSpPr>
            <a:spLocks noChangeArrowheads="1"/>
          </p:cNvSpPr>
          <p:nvPr/>
        </p:nvSpPr>
        <p:spPr bwMode="auto">
          <a:xfrm>
            <a:off x="6727740" y="4603195"/>
            <a:ext cx="3778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= 4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0" name="Rectangle 76"/>
          <p:cNvSpPr>
            <a:spLocks noChangeArrowheads="1"/>
          </p:cNvSpPr>
          <p:nvPr/>
        </p:nvSpPr>
        <p:spPr bwMode="auto">
          <a:xfrm>
            <a:off x="6727740" y="4603195"/>
            <a:ext cx="3778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= 4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1" name="Rectangle 12"/>
          <p:cNvSpPr>
            <a:spLocks noChangeArrowheads="1"/>
          </p:cNvSpPr>
          <p:nvPr/>
        </p:nvSpPr>
        <p:spPr bwMode="auto">
          <a:xfrm>
            <a:off x="6538242" y="5248515"/>
            <a:ext cx="212725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1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F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2" name="Rectangle 13"/>
          <p:cNvSpPr>
            <a:spLocks noChangeArrowheads="1"/>
          </p:cNvSpPr>
          <p:nvPr/>
        </p:nvSpPr>
        <p:spPr bwMode="auto">
          <a:xfrm>
            <a:off x="6714455" y="5253277"/>
            <a:ext cx="3778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= 3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3" name="Rectangle 55"/>
          <p:cNvSpPr>
            <a:spLocks noChangeArrowheads="1"/>
          </p:cNvSpPr>
          <p:nvPr/>
        </p:nvSpPr>
        <p:spPr bwMode="auto">
          <a:xfrm>
            <a:off x="6538242" y="5248515"/>
            <a:ext cx="212725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1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F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4" name="Rectangle 56"/>
          <p:cNvSpPr>
            <a:spLocks noChangeArrowheads="1"/>
          </p:cNvSpPr>
          <p:nvPr/>
        </p:nvSpPr>
        <p:spPr bwMode="auto">
          <a:xfrm>
            <a:off x="6714455" y="5253277"/>
            <a:ext cx="3778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= 3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4218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 10"/>
          <p:cNvSpPr>
            <a:spLocks noChangeShapeType="1"/>
          </p:cNvSpPr>
          <p:nvPr/>
        </p:nvSpPr>
        <p:spPr bwMode="auto">
          <a:xfrm>
            <a:off x="3457540" y="5056031"/>
            <a:ext cx="1314450" cy="1588"/>
          </a:xfrm>
          <a:prstGeom prst="line">
            <a:avLst/>
          </a:prstGeom>
          <a:noFill/>
          <a:ln w="12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Line 22"/>
          <p:cNvSpPr>
            <a:spLocks noChangeShapeType="1"/>
          </p:cNvSpPr>
          <p:nvPr/>
        </p:nvSpPr>
        <p:spPr bwMode="auto">
          <a:xfrm>
            <a:off x="3453680" y="2316452"/>
            <a:ext cx="1314450" cy="1588"/>
          </a:xfrm>
          <a:prstGeom prst="line">
            <a:avLst/>
          </a:prstGeom>
          <a:noFill/>
          <a:ln w="12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9" name="Rectangle 31"/>
          <p:cNvSpPr>
            <a:spLocks noChangeArrowheads="1"/>
          </p:cNvSpPr>
          <p:nvPr/>
        </p:nvSpPr>
        <p:spPr bwMode="auto">
          <a:xfrm>
            <a:off x="4900776" y="2187865"/>
            <a:ext cx="212725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F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ectangle 32"/>
          <p:cNvSpPr>
            <a:spLocks noChangeArrowheads="1"/>
          </p:cNvSpPr>
          <p:nvPr/>
        </p:nvSpPr>
        <p:spPr bwMode="auto">
          <a:xfrm>
            <a:off x="5041180" y="2192627"/>
            <a:ext cx="1333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’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Rectangle 33"/>
          <p:cNvSpPr>
            <a:spLocks noChangeArrowheads="1"/>
          </p:cNvSpPr>
          <p:nvPr/>
        </p:nvSpPr>
        <p:spPr bwMode="auto">
          <a:xfrm>
            <a:off x="5138017" y="2192627"/>
            <a:ext cx="3778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= 4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Line 53"/>
          <p:cNvSpPr>
            <a:spLocks noChangeShapeType="1"/>
          </p:cNvSpPr>
          <p:nvPr/>
        </p:nvSpPr>
        <p:spPr bwMode="auto">
          <a:xfrm>
            <a:off x="3457540" y="5056031"/>
            <a:ext cx="1314450" cy="1588"/>
          </a:xfrm>
          <a:prstGeom prst="line">
            <a:avLst/>
          </a:prstGeom>
          <a:noFill/>
          <a:ln w="12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" name="Line 54"/>
          <p:cNvSpPr>
            <a:spLocks noChangeShapeType="1"/>
          </p:cNvSpPr>
          <p:nvPr/>
        </p:nvSpPr>
        <p:spPr bwMode="auto">
          <a:xfrm>
            <a:off x="4819615" y="4413092"/>
            <a:ext cx="1314450" cy="1588"/>
          </a:xfrm>
          <a:prstGeom prst="line">
            <a:avLst/>
          </a:prstGeom>
          <a:noFill/>
          <a:ln w="12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" name="Rectangle 75"/>
          <p:cNvSpPr>
            <a:spLocks noChangeArrowheads="1"/>
          </p:cNvSpPr>
          <p:nvPr/>
        </p:nvSpPr>
        <p:spPr bwMode="auto">
          <a:xfrm>
            <a:off x="5041180" y="2192627"/>
            <a:ext cx="5770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Rectangle 76"/>
          <p:cNvSpPr>
            <a:spLocks noChangeArrowheads="1"/>
          </p:cNvSpPr>
          <p:nvPr/>
        </p:nvSpPr>
        <p:spPr bwMode="auto">
          <a:xfrm>
            <a:off x="5138017" y="2192627"/>
            <a:ext cx="3778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= 4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1" name="85 CuadroTexto"/>
          <p:cNvSpPr txBox="1"/>
          <p:nvPr/>
        </p:nvSpPr>
        <p:spPr>
          <a:xfrm>
            <a:off x="108621" y="241226"/>
            <a:ext cx="8940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</a:t>
            </a:r>
            <a:r>
              <a:rPr lang="en-US" sz="2400" dirty="0" smtClean="0"/>
              <a:t>yperfine levels of the ground state of the </a:t>
            </a:r>
            <a:r>
              <a:rPr lang="en-US" sz="2400" dirty="0"/>
              <a:t>C</a:t>
            </a:r>
            <a:r>
              <a:rPr lang="en-US" sz="2400" dirty="0" smtClean="0"/>
              <a:t>esium 133 atom</a:t>
            </a:r>
          </a:p>
          <a:p>
            <a:endParaRPr lang="es-MX" sz="2400" dirty="0"/>
          </a:p>
        </p:txBody>
      </p:sp>
      <p:pic>
        <p:nvPicPr>
          <p:cNvPr id="87" name="Imagen 8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2636" y="5816130"/>
            <a:ext cx="1030469" cy="931344"/>
          </a:xfrm>
          <a:prstGeom prst="rect">
            <a:avLst/>
          </a:prstGeom>
        </p:spPr>
      </p:pic>
      <p:sp>
        <p:nvSpPr>
          <p:cNvPr id="85" name="Rectangle 31"/>
          <p:cNvSpPr>
            <a:spLocks noChangeArrowheads="1"/>
          </p:cNvSpPr>
          <p:nvPr/>
        </p:nvSpPr>
        <p:spPr bwMode="auto">
          <a:xfrm>
            <a:off x="6287934" y="4271011"/>
            <a:ext cx="212725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F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8" name="Rectangle 33"/>
          <p:cNvSpPr>
            <a:spLocks noChangeArrowheads="1"/>
          </p:cNvSpPr>
          <p:nvPr/>
        </p:nvSpPr>
        <p:spPr bwMode="auto">
          <a:xfrm>
            <a:off x="6474375" y="4275773"/>
            <a:ext cx="3778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= 4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0" name="Rectangle 76"/>
          <p:cNvSpPr>
            <a:spLocks noChangeArrowheads="1"/>
          </p:cNvSpPr>
          <p:nvPr/>
        </p:nvSpPr>
        <p:spPr bwMode="auto">
          <a:xfrm>
            <a:off x="6474375" y="4275773"/>
            <a:ext cx="3778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= 4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1" name="Rectangle 12"/>
          <p:cNvSpPr>
            <a:spLocks noChangeArrowheads="1"/>
          </p:cNvSpPr>
          <p:nvPr/>
        </p:nvSpPr>
        <p:spPr bwMode="auto">
          <a:xfrm>
            <a:off x="4922802" y="4922681"/>
            <a:ext cx="212725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1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F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2" name="Rectangle 13"/>
          <p:cNvSpPr>
            <a:spLocks noChangeArrowheads="1"/>
          </p:cNvSpPr>
          <p:nvPr/>
        </p:nvSpPr>
        <p:spPr bwMode="auto">
          <a:xfrm>
            <a:off x="5099015" y="4927443"/>
            <a:ext cx="3778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= 3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3" name="Rectangle 55"/>
          <p:cNvSpPr>
            <a:spLocks noChangeArrowheads="1"/>
          </p:cNvSpPr>
          <p:nvPr/>
        </p:nvSpPr>
        <p:spPr bwMode="auto">
          <a:xfrm>
            <a:off x="4922802" y="4922681"/>
            <a:ext cx="212725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1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F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4" name="Rectangle 56"/>
          <p:cNvSpPr>
            <a:spLocks noChangeArrowheads="1"/>
          </p:cNvSpPr>
          <p:nvPr/>
        </p:nvSpPr>
        <p:spPr bwMode="auto">
          <a:xfrm>
            <a:off x="5099015" y="4927443"/>
            <a:ext cx="3778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= 3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196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150161"/>
              </p:ext>
            </p:extLst>
          </p:nvPr>
        </p:nvGraphicFramePr>
        <p:xfrm>
          <a:off x="598313" y="1182511"/>
          <a:ext cx="8026398" cy="4721578"/>
        </p:xfrm>
        <a:graphic>
          <a:graphicData uri="http://schemas.openxmlformats.org/drawingml/2006/table">
            <a:tbl>
              <a:tblPr/>
              <a:tblGrid>
                <a:gridCol w="1337733"/>
                <a:gridCol w="1507065"/>
                <a:gridCol w="1168401"/>
                <a:gridCol w="1337733"/>
                <a:gridCol w="1337733"/>
                <a:gridCol w="1337733"/>
              </a:tblGrid>
              <a:tr h="729994">
                <a:tc>
                  <a:txBody>
                    <a:bodyPr/>
                    <a:lstStyle/>
                    <a:p>
                      <a:pPr algn="ctr"/>
                      <a:r>
                        <a:rPr lang="es-ES_tradnl" sz="1400">
                          <a:effectLst/>
                        </a:rPr>
                        <a:t>Interaction</a:t>
                      </a:r>
                    </a:p>
                  </a:txBody>
                  <a:tcPr marL="72999" marR="72999" marT="36500" marB="36500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>
                          <a:effectLst/>
                        </a:rPr>
                        <a:t>Current theory</a:t>
                      </a:r>
                    </a:p>
                  </a:txBody>
                  <a:tcPr marL="72999" marR="72999" marT="36500" marB="36500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>
                          <a:effectLst/>
                        </a:rPr>
                        <a:t>Mediators</a:t>
                      </a:r>
                    </a:p>
                  </a:txBody>
                  <a:tcPr marL="72999" marR="72999" marT="36500" marB="36500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 err="1">
                          <a:effectLst/>
                        </a:rPr>
                        <a:t>Relative</a:t>
                      </a:r>
                      <a:r>
                        <a:rPr lang="es-ES_tradnl" sz="1400" dirty="0">
                          <a:effectLst/>
                        </a:rPr>
                        <a:t> </a:t>
                      </a:r>
                      <a:r>
                        <a:rPr lang="es-ES_tradnl" sz="1400" dirty="0" err="1" smtClean="0">
                          <a:effectLst/>
                        </a:rPr>
                        <a:t>strength</a:t>
                      </a:r>
                      <a:endParaRPr lang="es-ES_tradnl" sz="1400" dirty="0">
                        <a:effectLst/>
                      </a:endParaRPr>
                    </a:p>
                  </a:txBody>
                  <a:tcPr marL="72999" marR="72999" marT="36500" marB="36500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>
                          <a:effectLst/>
                        </a:rPr>
                        <a:t>Long-distance behavior</a:t>
                      </a:r>
                    </a:p>
                  </a:txBody>
                  <a:tcPr marL="72999" marR="72999" marT="36500" marB="36500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 err="1">
                          <a:effectLst/>
                        </a:rPr>
                        <a:t>Range</a:t>
                      </a:r>
                      <a:r>
                        <a:rPr lang="es-ES_tradnl" sz="1400" dirty="0">
                          <a:effectLst/>
                        </a:rPr>
                        <a:t> (m</a:t>
                      </a:r>
                      <a:r>
                        <a:rPr lang="es-ES_tradnl" sz="1400" dirty="0" smtClean="0">
                          <a:effectLst/>
                        </a:rPr>
                        <a:t>)</a:t>
                      </a:r>
                      <a:endParaRPr lang="es-ES_tradnl" sz="1400" dirty="0">
                        <a:effectLst/>
                      </a:endParaRPr>
                    </a:p>
                  </a:txBody>
                  <a:tcPr marL="72999" marR="72999" marT="36500" marB="36500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</a:tr>
              <a:tr h="1386989">
                <a:tc>
                  <a:txBody>
                    <a:bodyPr/>
                    <a:lstStyle/>
                    <a:p>
                      <a:pPr algn="ctr"/>
                      <a:r>
                        <a:rPr lang="es-ES_tradnl" sz="1400" u="none" strike="noStrike" dirty="0">
                          <a:solidFill>
                            <a:srgbClr val="0B0080"/>
                          </a:solidFill>
                          <a:effectLst/>
                          <a:hlinkClick r:id="rId2" tooltip="Strong interaction"/>
                        </a:rPr>
                        <a:t>Strong</a:t>
                      </a:r>
                      <a:endParaRPr lang="es-ES_tradnl" sz="1400" dirty="0">
                        <a:effectLst/>
                      </a:endParaRPr>
                    </a:p>
                  </a:txBody>
                  <a:tcPr marL="72999" marR="72999" marT="36500" marB="36500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u="none" strike="noStrike" dirty="0">
                          <a:solidFill>
                            <a:srgbClr val="0B0080"/>
                          </a:solidFill>
                          <a:effectLst/>
                          <a:hlinkClick r:id="rId3" tooltip="Quantum chromodynamics"/>
                        </a:rPr>
                        <a:t>Quantum chromodynamics</a:t>
                      </a:r>
                      <a:r>
                        <a:rPr lang="es-ES_tradnl" sz="1400" dirty="0">
                          <a:effectLst/>
                        </a:rPr>
                        <a:t/>
                      </a:r>
                      <a:br>
                        <a:rPr lang="es-ES_tradnl" sz="1400" dirty="0">
                          <a:effectLst/>
                        </a:rPr>
                      </a:br>
                      <a:r>
                        <a:rPr lang="es-ES_tradnl" sz="1400" dirty="0">
                          <a:effectLst/>
                        </a:rPr>
                        <a:t>(QCD)</a:t>
                      </a:r>
                    </a:p>
                  </a:txBody>
                  <a:tcPr marL="72999" marR="72999" marT="36500" marB="36500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u="none" strike="noStrike">
                          <a:solidFill>
                            <a:srgbClr val="0B0080"/>
                          </a:solidFill>
                          <a:effectLst/>
                          <a:hlinkClick r:id="rId4" tooltip="Gluon"/>
                        </a:rPr>
                        <a:t>gluons</a:t>
                      </a:r>
                      <a:endParaRPr lang="es-ES_tradnl" sz="1400">
                        <a:effectLst/>
                      </a:endParaRPr>
                    </a:p>
                  </a:txBody>
                  <a:tcPr marL="72999" marR="72999" marT="36500" marB="36500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000" dirty="0">
                          <a:effectLst/>
                        </a:rPr>
                        <a:t>10</a:t>
                      </a:r>
                      <a:r>
                        <a:rPr lang="es-ES_tradnl" sz="2000" baseline="30000" dirty="0">
                          <a:effectLst/>
                        </a:rPr>
                        <a:t>38</a:t>
                      </a:r>
                      <a:endParaRPr lang="es-ES_tradnl" sz="2000" dirty="0">
                        <a:effectLst/>
                      </a:endParaRPr>
                    </a:p>
                  </a:txBody>
                  <a:tcPr marL="72999" marR="72999" marT="36500" marB="36500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000" dirty="0">
                          <a:effectLst/>
                        </a:rPr>
                        <a:t>r</a:t>
                      </a:r>
                      <a:br>
                        <a:rPr lang="es-ES_tradnl" sz="2000" dirty="0">
                          <a:effectLst/>
                        </a:rPr>
                      </a:br>
                      <a:endParaRPr lang="es-ES_tradnl" sz="2000" dirty="0">
                        <a:effectLst/>
                      </a:endParaRPr>
                    </a:p>
                  </a:txBody>
                  <a:tcPr marL="72999" marR="72999" marT="36500" marB="36500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000" dirty="0">
                          <a:effectLst/>
                        </a:rPr>
                        <a:t>10</a:t>
                      </a:r>
                      <a:r>
                        <a:rPr lang="es-ES_tradnl" sz="2000" baseline="30000" dirty="0">
                          <a:effectLst/>
                        </a:rPr>
                        <a:t>−15</a:t>
                      </a:r>
                      <a:endParaRPr lang="es-ES_tradnl" sz="2000" dirty="0">
                        <a:effectLst/>
                      </a:endParaRPr>
                    </a:p>
                  </a:txBody>
                  <a:tcPr marL="72999" marR="72999" marT="36500" marB="36500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</a:tr>
              <a:tr h="948992">
                <a:tc>
                  <a:txBody>
                    <a:bodyPr/>
                    <a:lstStyle/>
                    <a:p>
                      <a:pPr algn="ctr"/>
                      <a:r>
                        <a:rPr lang="es-ES_tradnl" sz="1400" u="none" strike="noStrike">
                          <a:solidFill>
                            <a:srgbClr val="0B0080"/>
                          </a:solidFill>
                          <a:effectLst/>
                          <a:hlinkClick r:id="rId5" tooltip="Electromagnetic interaction"/>
                        </a:rPr>
                        <a:t>Electromagnetic</a:t>
                      </a:r>
                      <a:endParaRPr lang="es-ES_tradnl" sz="1400">
                        <a:effectLst/>
                      </a:endParaRPr>
                    </a:p>
                  </a:txBody>
                  <a:tcPr marL="72999" marR="72999" marT="36500" marB="36500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u="none" strike="noStrike" dirty="0">
                          <a:solidFill>
                            <a:srgbClr val="0B0080"/>
                          </a:solidFill>
                          <a:effectLst/>
                          <a:hlinkClick r:id="rId6" tooltip="Quantum electrodynamics"/>
                        </a:rPr>
                        <a:t>Quantum electrodynamics</a:t>
                      </a:r>
                      <a:r>
                        <a:rPr lang="es-ES_tradnl" sz="1400" dirty="0">
                          <a:effectLst/>
                        </a:rPr>
                        <a:t/>
                      </a:r>
                      <a:br>
                        <a:rPr lang="es-ES_tradnl" sz="1400" dirty="0">
                          <a:effectLst/>
                        </a:rPr>
                      </a:br>
                      <a:r>
                        <a:rPr lang="es-ES_tradnl" sz="1400" dirty="0">
                          <a:effectLst/>
                        </a:rPr>
                        <a:t>(QED)</a:t>
                      </a:r>
                    </a:p>
                  </a:txBody>
                  <a:tcPr marL="72999" marR="72999" marT="36500" marB="36500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u="none" strike="noStrike">
                          <a:solidFill>
                            <a:srgbClr val="0B0080"/>
                          </a:solidFill>
                          <a:effectLst/>
                          <a:hlinkClick r:id="rId7" tooltip="Photon"/>
                        </a:rPr>
                        <a:t>photons</a:t>
                      </a:r>
                      <a:endParaRPr lang="es-ES_tradnl" sz="1400">
                        <a:effectLst/>
                      </a:endParaRPr>
                    </a:p>
                  </a:txBody>
                  <a:tcPr marL="72999" marR="72999" marT="36500" marB="36500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effectLst/>
                        </a:rPr>
                        <a:t>10</a:t>
                      </a:r>
                      <a:r>
                        <a:rPr lang="cs-CZ" sz="2000" baseline="30000" dirty="0">
                          <a:effectLst/>
                        </a:rPr>
                        <a:t>36</a:t>
                      </a:r>
                      <a:endParaRPr lang="cs-CZ" sz="2000" dirty="0">
                        <a:effectLst/>
                      </a:endParaRPr>
                    </a:p>
                  </a:txBody>
                  <a:tcPr marL="72999" marR="72999" marT="36500" marB="36500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2000" dirty="0" smtClean="0">
                          <a:effectLst/>
                        </a:rPr>
                        <a:t>1/r</a:t>
                      </a:r>
                      <a:r>
                        <a:rPr lang="is-IS" sz="2000" baseline="30000" dirty="0" smtClean="0">
                          <a:effectLst/>
                        </a:rPr>
                        <a:t>2</a:t>
                      </a:r>
                      <a:endParaRPr lang="is-IS" sz="2000" baseline="30000" dirty="0">
                        <a:effectLst/>
                      </a:endParaRPr>
                    </a:p>
                  </a:txBody>
                  <a:tcPr marL="72999" marR="72999" marT="36500" marB="36500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000" dirty="0">
                          <a:effectLst/>
                        </a:rPr>
                        <a:t>∞</a:t>
                      </a:r>
                    </a:p>
                  </a:txBody>
                  <a:tcPr marL="72999" marR="72999" marT="36500" marB="36500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</a:tr>
              <a:tr h="729994">
                <a:tc>
                  <a:txBody>
                    <a:bodyPr/>
                    <a:lstStyle/>
                    <a:p>
                      <a:pPr algn="ctr"/>
                      <a:r>
                        <a:rPr lang="es-ES_tradnl" sz="1400" u="none" strike="noStrike">
                          <a:solidFill>
                            <a:srgbClr val="0B0080"/>
                          </a:solidFill>
                          <a:effectLst/>
                          <a:hlinkClick r:id="rId8" tooltip="Weak interaction"/>
                        </a:rPr>
                        <a:t>Weak</a:t>
                      </a:r>
                      <a:endParaRPr lang="es-ES_tradnl" sz="1400">
                        <a:effectLst/>
                      </a:endParaRPr>
                    </a:p>
                  </a:txBody>
                  <a:tcPr marL="72999" marR="72999" marT="36500" marB="36500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u="none" strike="noStrike" dirty="0">
                          <a:solidFill>
                            <a:srgbClr val="0B0080"/>
                          </a:solidFill>
                          <a:effectLst/>
                          <a:hlinkClick r:id="rId9" tooltip="Electroweak interaction"/>
                        </a:rPr>
                        <a:t>Electroweak Theory</a:t>
                      </a:r>
                      <a:r>
                        <a:rPr lang="es-ES_tradnl" sz="1400" dirty="0">
                          <a:effectLst/>
                        </a:rPr>
                        <a:t> (EWT)</a:t>
                      </a:r>
                    </a:p>
                  </a:txBody>
                  <a:tcPr marL="72999" marR="72999" marT="36500" marB="36500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u="none" strike="noStrike">
                          <a:solidFill>
                            <a:srgbClr val="0B0080"/>
                          </a:solidFill>
                          <a:effectLst/>
                          <a:hlinkClick r:id="rId10" tooltip="W and Z bosons"/>
                        </a:rPr>
                        <a:t>W and Z bosons</a:t>
                      </a:r>
                      <a:endParaRPr lang="es-ES_tradnl" sz="1400">
                        <a:effectLst/>
                      </a:endParaRPr>
                    </a:p>
                  </a:txBody>
                  <a:tcPr marL="72999" marR="72999" marT="36500" marB="36500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2000" dirty="0">
                          <a:effectLst/>
                        </a:rPr>
                        <a:t>10</a:t>
                      </a:r>
                      <a:r>
                        <a:rPr lang="fi-FI" sz="2000" baseline="30000" dirty="0">
                          <a:effectLst/>
                        </a:rPr>
                        <a:t>25</a:t>
                      </a:r>
                      <a:endParaRPr lang="fi-FI" sz="2000" dirty="0">
                        <a:effectLst/>
                      </a:endParaRPr>
                    </a:p>
                  </a:txBody>
                  <a:tcPr marL="72999" marR="72999" marT="36500" marB="36500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000" dirty="0">
                          <a:effectLst/>
                        </a:rPr>
                        <a:t> </a:t>
                      </a:r>
                      <a:r>
                        <a:rPr lang="es-ES_tradnl" sz="2000" dirty="0" smtClean="0">
                          <a:effectLst/>
                        </a:rPr>
                        <a:t>e</a:t>
                      </a:r>
                      <a:r>
                        <a:rPr lang="es-ES_tradnl" sz="2000" baseline="30000" dirty="0" smtClean="0">
                          <a:effectLst/>
                        </a:rPr>
                        <a:t>-</a:t>
                      </a:r>
                      <a:r>
                        <a:rPr lang="es-ES_tradnl" sz="2000" baseline="30000" dirty="0" err="1" smtClean="0">
                          <a:effectLst/>
                        </a:rPr>
                        <a:t>mr</a:t>
                      </a:r>
                      <a:r>
                        <a:rPr lang="es-ES_tradnl" sz="2000" baseline="30000" dirty="0" smtClean="0">
                          <a:effectLst/>
                        </a:rPr>
                        <a:t>  </a:t>
                      </a:r>
                      <a:r>
                        <a:rPr lang="es-ES_tradnl" sz="2000" dirty="0" smtClean="0">
                          <a:effectLst/>
                        </a:rPr>
                        <a:t>1/r</a:t>
                      </a:r>
                      <a:endParaRPr lang="es-ES_tradnl" sz="2000" baseline="30000" dirty="0">
                        <a:effectLst/>
                      </a:endParaRPr>
                    </a:p>
                  </a:txBody>
                  <a:tcPr marL="72999" marR="72999" marT="36500" marB="36500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2000" dirty="0">
                          <a:effectLst/>
                        </a:rPr>
                        <a:t>10</a:t>
                      </a:r>
                      <a:r>
                        <a:rPr lang="fi-FI" sz="2000" baseline="30000" dirty="0">
                          <a:effectLst/>
                        </a:rPr>
                        <a:t>−18</a:t>
                      </a:r>
                      <a:endParaRPr lang="fi-FI" sz="2000" dirty="0">
                        <a:effectLst/>
                      </a:endParaRPr>
                    </a:p>
                  </a:txBody>
                  <a:tcPr marL="72999" marR="72999" marT="36500" marB="36500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</a:tr>
              <a:tr h="925609">
                <a:tc>
                  <a:txBody>
                    <a:bodyPr/>
                    <a:lstStyle/>
                    <a:p>
                      <a:pPr algn="ctr"/>
                      <a:r>
                        <a:rPr lang="es-ES_tradnl" sz="1400" u="none" strike="noStrike">
                          <a:solidFill>
                            <a:srgbClr val="0B0080"/>
                          </a:solidFill>
                          <a:effectLst/>
                          <a:hlinkClick r:id="rId11" tooltip="Gravitation"/>
                        </a:rPr>
                        <a:t>Gravitation</a:t>
                      </a:r>
                      <a:endParaRPr lang="es-ES_tradnl" sz="1400">
                        <a:effectLst/>
                      </a:endParaRPr>
                    </a:p>
                  </a:txBody>
                  <a:tcPr marL="72999" marR="72999" marT="36500" marB="36500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u="none" strike="noStrike">
                          <a:solidFill>
                            <a:srgbClr val="0B0080"/>
                          </a:solidFill>
                          <a:effectLst/>
                          <a:hlinkClick r:id="rId12" tooltip="General relativity"/>
                        </a:rPr>
                        <a:t>General relativity</a:t>
                      </a:r>
                      <a:r>
                        <a:rPr lang="es-ES_tradnl" sz="1400">
                          <a:effectLst/>
                        </a:rPr>
                        <a:t/>
                      </a:r>
                      <a:br>
                        <a:rPr lang="es-ES_tradnl" sz="1400">
                          <a:effectLst/>
                        </a:rPr>
                      </a:br>
                      <a:r>
                        <a:rPr lang="es-ES_tradnl" sz="1400">
                          <a:effectLst/>
                        </a:rPr>
                        <a:t>(GR)</a:t>
                      </a:r>
                    </a:p>
                  </a:txBody>
                  <a:tcPr marL="72999" marR="72999" marT="36500" marB="36500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u="none" strike="noStrike" dirty="0" smtClean="0">
                          <a:solidFill>
                            <a:srgbClr val="0B0080"/>
                          </a:solidFill>
                          <a:effectLst/>
                          <a:hlinkClick r:id="rId13" tooltip="Graviton"/>
                        </a:rPr>
                        <a:t>Gravitons</a:t>
                      </a:r>
                      <a:endParaRPr lang="es-ES_tradnl" sz="1400" u="none" strike="noStrike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/>
                      <a:r>
                        <a:rPr lang="es-ES_tradnl" sz="1400" dirty="0" smtClean="0">
                          <a:effectLst/>
                        </a:rPr>
                        <a:t>(</a:t>
                      </a:r>
                      <a:r>
                        <a:rPr lang="es-ES_tradnl" sz="1400" dirty="0" err="1" smtClean="0">
                          <a:effectLst/>
                        </a:rPr>
                        <a:t>hypothetical</a:t>
                      </a:r>
                      <a:r>
                        <a:rPr lang="es-ES_tradnl" sz="1400" dirty="0">
                          <a:effectLst/>
                        </a:rPr>
                        <a:t>)</a:t>
                      </a:r>
                    </a:p>
                  </a:txBody>
                  <a:tcPr marL="72999" marR="72999" marT="36500" marB="36500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000" dirty="0">
                          <a:effectLst/>
                        </a:rPr>
                        <a:t>1</a:t>
                      </a:r>
                    </a:p>
                  </a:txBody>
                  <a:tcPr marL="72999" marR="72999" marT="36500" marB="36500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2000" dirty="0" smtClean="0">
                          <a:effectLst/>
                        </a:rPr>
                        <a:t>1/r</a:t>
                      </a:r>
                      <a:r>
                        <a:rPr lang="is-IS" sz="2000" baseline="30000" dirty="0" smtClean="0">
                          <a:effectLst/>
                        </a:rPr>
                        <a:t>2</a:t>
                      </a:r>
                      <a:endParaRPr lang="is-IS" sz="2000" baseline="30000" dirty="0">
                        <a:effectLst/>
                      </a:endParaRPr>
                    </a:p>
                  </a:txBody>
                  <a:tcPr marL="72999" marR="72999" marT="36500" marB="36500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000" dirty="0">
                          <a:effectLst/>
                        </a:rPr>
                        <a:t>∞</a:t>
                      </a:r>
                    </a:p>
                  </a:txBody>
                  <a:tcPr marL="72999" marR="72999" marT="36500" marB="36500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</a:tr>
            </a:tbl>
          </a:graphicData>
        </a:graphic>
      </p:graphicFrame>
      <p:sp>
        <p:nvSpPr>
          <p:cNvPr id="5" name="AutoShape 2" descr="\displaystyle {\sim r}}"/>
          <p:cNvSpPr>
            <a:spLocks noChangeAspect="1" noChangeArrowheads="1"/>
          </p:cNvSpPr>
          <p:nvPr/>
        </p:nvSpPr>
        <p:spPr bwMode="auto">
          <a:xfrm>
            <a:off x="1287463" y="1600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_tradnl"/>
          </a:p>
        </p:txBody>
      </p:sp>
      <p:sp>
        <p:nvSpPr>
          <p:cNvPr id="6" name="AutoShape 3" descr="frac{1}{r^2}"/>
          <p:cNvSpPr>
            <a:spLocks noChangeAspect="1" noChangeArrowheads="1"/>
          </p:cNvSpPr>
          <p:nvPr/>
        </p:nvSpPr>
        <p:spPr bwMode="auto">
          <a:xfrm>
            <a:off x="1287463" y="1600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_tradnl"/>
          </a:p>
        </p:txBody>
      </p:sp>
      <p:sp>
        <p:nvSpPr>
          <p:cNvPr id="7" name="AutoShape 4" descr="\frac{1}{r} \ e^{-m_{W,Z} \ r}"/>
          <p:cNvSpPr>
            <a:spLocks noChangeAspect="1" noChangeArrowheads="1"/>
          </p:cNvSpPr>
          <p:nvPr/>
        </p:nvSpPr>
        <p:spPr bwMode="auto">
          <a:xfrm>
            <a:off x="1287463" y="1600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_tradnl"/>
          </a:p>
        </p:txBody>
      </p:sp>
      <p:sp>
        <p:nvSpPr>
          <p:cNvPr id="8" name="AutoShape 5" descr="frac{1}{r^2}"/>
          <p:cNvSpPr>
            <a:spLocks noChangeAspect="1" noChangeArrowheads="1"/>
          </p:cNvSpPr>
          <p:nvPr/>
        </p:nvSpPr>
        <p:spPr bwMode="auto">
          <a:xfrm>
            <a:off x="1287463" y="1600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_tradnl"/>
          </a:p>
        </p:txBody>
      </p:sp>
      <p:sp>
        <p:nvSpPr>
          <p:cNvPr id="9" name="CuadroTexto 8"/>
          <p:cNvSpPr txBox="1"/>
          <p:nvPr/>
        </p:nvSpPr>
        <p:spPr>
          <a:xfrm>
            <a:off x="598313" y="512001"/>
            <a:ext cx="7947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 err="1" smtClean="0"/>
              <a:t>The</a:t>
            </a:r>
            <a:r>
              <a:rPr lang="es-ES_tradnl" sz="2400" b="1" dirty="0" smtClean="0"/>
              <a:t> </a:t>
            </a:r>
            <a:r>
              <a:rPr lang="es-ES_tradnl" sz="2400" b="1" dirty="0" err="1" smtClean="0"/>
              <a:t>four</a:t>
            </a:r>
            <a:r>
              <a:rPr lang="es-ES_tradnl" sz="2400" b="1" dirty="0" smtClean="0"/>
              <a:t> fundamental </a:t>
            </a:r>
            <a:r>
              <a:rPr lang="es-ES_tradnl" sz="2400" b="1" dirty="0" err="1" smtClean="0"/>
              <a:t>forces</a:t>
            </a:r>
            <a:r>
              <a:rPr lang="es-ES_tradnl" sz="2400" b="1" dirty="0" smtClean="0"/>
              <a:t> of </a:t>
            </a:r>
            <a:r>
              <a:rPr lang="es-ES_tradnl" sz="2400" b="1" dirty="0" err="1" smtClean="0"/>
              <a:t>Nature</a:t>
            </a:r>
            <a:endParaRPr lang="es-ES_tradnl" sz="2400" b="1" dirty="0"/>
          </a:p>
        </p:txBody>
      </p:sp>
      <p:sp>
        <p:nvSpPr>
          <p:cNvPr id="2" name="Rectángulo 1"/>
          <p:cNvSpPr/>
          <p:nvPr/>
        </p:nvSpPr>
        <p:spPr>
          <a:xfrm>
            <a:off x="598313" y="3285067"/>
            <a:ext cx="8026398" cy="970844"/>
          </a:xfrm>
          <a:prstGeom prst="rect">
            <a:avLst/>
          </a:prstGeom>
          <a:solidFill>
            <a:srgbClr val="FFFF00">
              <a:alpha val="16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" name="CuadroTexto 2"/>
          <p:cNvSpPr txBox="1"/>
          <p:nvPr/>
        </p:nvSpPr>
        <p:spPr>
          <a:xfrm>
            <a:off x="1782316" y="3076222"/>
            <a:ext cx="5658391" cy="369332"/>
          </a:xfrm>
          <a:prstGeom prst="rect">
            <a:avLst/>
          </a:prstGeom>
          <a:solidFill>
            <a:schemeClr val="bg1"/>
          </a:solidFill>
          <a:ln w="19050" cmpd="sng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dirty="0" smtClean="0"/>
              <a:t>Forma en que hasta ahora se ha observado el Universo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500943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 10"/>
          <p:cNvSpPr>
            <a:spLocks noChangeShapeType="1"/>
          </p:cNvSpPr>
          <p:nvPr/>
        </p:nvSpPr>
        <p:spPr bwMode="auto">
          <a:xfrm>
            <a:off x="3116228" y="5048571"/>
            <a:ext cx="1314450" cy="1588"/>
          </a:xfrm>
          <a:prstGeom prst="line">
            <a:avLst/>
          </a:prstGeom>
          <a:noFill/>
          <a:ln w="12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Line 22"/>
          <p:cNvSpPr>
            <a:spLocks noChangeShapeType="1"/>
          </p:cNvSpPr>
          <p:nvPr/>
        </p:nvSpPr>
        <p:spPr bwMode="auto">
          <a:xfrm>
            <a:off x="3267040" y="2308992"/>
            <a:ext cx="1314450" cy="1588"/>
          </a:xfrm>
          <a:prstGeom prst="line">
            <a:avLst/>
          </a:prstGeom>
          <a:noFill/>
          <a:ln w="12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9" name="Rectangle 31"/>
          <p:cNvSpPr>
            <a:spLocks noChangeArrowheads="1"/>
          </p:cNvSpPr>
          <p:nvPr/>
        </p:nvSpPr>
        <p:spPr bwMode="auto">
          <a:xfrm>
            <a:off x="4714136" y="2180405"/>
            <a:ext cx="212725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F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ectangle 32"/>
          <p:cNvSpPr>
            <a:spLocks noChangeArrowheads="1"/>
          </p:cNvSpPr>
          <p:nvPr/>
        </p:nvSpPr>
        <p:spPr bwMode="auto">
          <a:xfrm>
            <a:off x="4854540" y="2185167"/>
            <a:ext cx="1333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’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Rectangle 33"/>
          <p:cNvSpPr>
            <a:spLocks noChangeArrowheads="1"/>
          </p:cNvSpPr>
          <p:nvPr/>
        </p:nvSpPr>
        <p:spPr bwMode="auto">
          <a:xfrm>
            <a:off x="4951377" y="2185167"/>
            <a:ext cx="3778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= 4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Line 53"/>
          <p:cNvSpPr>
            <a:spLocks noChangeShapeType="1"/>
          </p:cNvSpPr>
          <p:nvPr/>
        </p:nvSpPr>
        <p:spPr bwMode="auto">
          <a:xfrm>
            <a:off x="3116228" y="5048571"/>
            <a:ext cx="1314450" cy="1588"/>
          </a:xfrm>
          <a:prstGeom prst="line">
            <a:avLst/>
          </a:prstGeom>
          <a:noFill/>
          <a:ln w="12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" name="Line 54"/>
          <p:cNvSpPr>
            <a:spLocks noChangeShapeType="1"/>
          </p:cNvSpPr>
          <p:nvPr/>
        </p:nvSpPr>
        <p:spPr bwMode="auto">
          <a:xfrm>
            <a:off x="4014752" y="4407220"/>
            <a:ext cx="1314450" cy="1588"/>
          </a:xfrm>
          <a:prstGeom prst="line">
            <a:avLst/>
          </a:prstGeom>
          <a:noFill/>
          <a:ln w="12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" name="Rectangle 75"/>
          <p:cNvSpPr>
            <a:spLocks noChangeArrowheads="1"/>
          </p:cNvSpPr>
          <p:nvPr/>
        </p:nvSpPr>
        <p:spPr bwMode="auto">
          <a:xfrm>
            <a:off x="4854540" y="2185167"/>
            <a:ext cx="5770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Rectangle 76"/>
          <p:cNvSpPr>
            <a:spLocks noChangeArrowheads="1"/>
          </p:cNvSpPr>
          <p:nvPr/>
        </p:nvSpPr>
        <p:spPr bwMode="auto">
          <a:xfrm>
            <a:off x="4951377" y="2185167"/>
            <a:ext cx="3778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= 4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1" name="85 CuadroTexto"/>
          <p:cNvSpPr txBox="1"/>
          <p:nvPr/>
        </p:nvSpPr>
        <p:spPr>
          <a:xfrm>
            <a:off x="108621" y="241226"/>
            <a:ext cx="8940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</a:t>
            </a:r>
            <a:r>
              <a:rPr lang="en-US" sz="2400" dirty="0" smtClean="0"/>
              <a:t>yperfine levels of the ground state of the </a:t>
            </a:r>
            <a:r>
              <a:rPr lang="en-US" sz="2400" dirty="0"/>
              <a:t>C</a:t>
            </a:r>
            <a:r>
              <a:rPr lang="en-US" sz="2400" dirty="0" smtClean="0"/>
              <a:t>esium 133 atom</a:t>
            </a:r>
          </a:p>
          <a:p>
            <a:endParaRPr lang="es-MX" sz="2400" dirty="0"/>
          </a:p>
        </p:txBody>
      </p:sp>
      <p:pic>
        <p:nvPicPr>
          <p:cNvPr id="87" name="Imagen 8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2636" y="5816130"/>
            <a:ext cx="1030469" cy="931344"/>
          </a:xfrm>
          <a:prstGeom prst="rect">
            <a:avLst/>
          </a:prstGeom>
        </p:spPr>
      </p:pic>
      <p:sp>
        <p:nvSpPr>
          <p:cNvPr id="85" name="Rectangle 31"/>
          <p:cNvSpPr>
            <a:spLocks noChangeArrowheads="1"/>
          </p:cNvSpPr>
          <p:nvPr/>
        </p:nvSpPr>
        <p:spPr bwMode="auto">
          <a:xfrm>
            <a:off x="5483071" y="4265139"/>
            <a:ext cx="212725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F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8" name="Rectangle 33"/>
          <p:cNvSpPr>
            <a:spLocks noChangeArrowheads="1"/>
          </p:cNvSpPr>
          <p:nvPr/>
        </p:nvSpPr>
        <p:spPr bwMode="auto">
          <a:xfrm>
            <a:off x="5669512" y="4269901"/>
            <a:ext cx="3778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= 4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0" name="Rectangle 76"/>
          <p:cNvSpPr>
            <a:spLocks noChangeArrowheads="1"/>
          </p:cNvSpPr>
          <p:nvPr/>
        </p:nvSpPr>
        <p:spPr bwMode="auto">
          <a:xfrm>
            <a:off x="5669512" y="4269901"/>
            <a:ext cx="3778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= 4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1" name="Rectangle 12"/>
          <p:cNvSpPr>
            <a:spLocks noChangeArrowheads="1"/>
          </p:cNvSpPr>
          <p:nvPr/>
        </p:nvSpPr>
        <p:spPr bwMode="auto">
          <a:xfrm>
            <a:off x="4581490" y="4915221"/>
            <a:ext cx="212725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1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F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2" name="Rectangle 13"/>
          <p:cNvSpPr>
            <a:spLocks noChangeArrowheads="1"/>
          </p:cNvSpPr>
          <p:nvPr/>
        </p:nvSpPr>
        <p:spPr bwMode="auto">
          <a:xfrm>
            <a:off x="4757703" y="4919983"/>
            <a:ext cx="3778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= 3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3" name="Rectangle 55"/>
          <p:cNvSpPr>
            <a:spLocks noChangeArrowheads="1"/>
          </p:cNvSpPr>
          <p:nvPr/>
        </p:nvSpPr>
        <p:spPr bwMode="auto">
          <a:xfrm>
            <a:off x="4581490" y="4915221"/>
            <a:ext cx="212725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1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F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4" name="Rectangle 56"/>
          <p:cNvSpPr>
            <a:spLocks noChangeArrowheads="1"/>
          </p:cNvSpPr>
          <p:nvPr/>
        </p:nvSpPr>
        <p:spPr bwMode="auto">
          <a:xfrm>
            <a:off x="4757703" y="4919983"/>
            <a:ext cx="3778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= 3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Line 22"/>
          <p:cNvSpPr>
            <a:spLocks noChangeShapeType="1"/>
          </p:cNvSpPr>
          <p:nvPr/>
        </p:nvSpPr>
        <p:spPr bwMode="auto">
          <a:xfrm>
            <a:off x="3267040" y="2562992"/>
            <a:ext cx="1314450" cy="1588"/>
          </a:xfrm>
          <a:prstGeom prst="line">
            <a:avLst/>
          </a:prstGeom>
          <a:noFill/>
          <a:ln w="12" cap="rnd">
            <a:solidFill>
              <a:srgbClr val="000000"/>
            </a:solidFill>
            <a:prstDash val="sys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cxnSp>
        <p:nvCxnSpPr>
          <p:cNvPr id="3" name="Conector recto de flecha 2"/>
          <p:cNvCxnSpPr/>
          <p:nvPr/>
        </p:nvCxnSpPr>
        <p:spPr>
          <a:xfrm flipV="1">
            <a:off x="3407728" y="2564580"/>
            <a:ext cx="477520" cy="248557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cto de flecha 4"/>
          <p:cNvCxnSpPr/>
          <p:nvPr/>
        </p:nvCxnSpPr>
        <p:spPr>
          <a:xfrm>
            <a:off x="3885248" y="2562992"/>
            <a:ext cx="696242" cy="18426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uadroTexto 6"/>
          <p:cNvSpPr txBox="1"/>
          <p:nvPr/>
        </p:nvSpPr>
        <p:spPr>
          <a:xfrm>
            <a:off x="3116228" y="3464560"/>
            <a:ext cx="687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υ</a:t>
            </a:r>
            <a:r>
              <a:rPr lang="es-ES" baseline="-25000" dirty="0" smtClean="0"/>
              <a:t>1</a:t>
            </a:r>
            <a:endParaRPr lang="es-ES" baseline="-25000" dirty="0"/>
          </a:p>
        </p:txBody>
      </p:sp>
      <p:sp>
        <p:nvSpPr>
          <p:cNvPr id="27" name="CuadroTexto 26"/>
          <p:cNvSpPr txBox="1"/>
          <p:nvPr/>
        </p:nvSpPr>
        <p:spPr>
          <a:xfrm>
            <a:off x="4299902" y="3237468"/>
            <a:ext cx="687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υ</a:t>
            </a:r>
            <a:r>
              <a:rPr lang="es-ES" baseline="-25000" dirty="0"/>
              <a:t>2</a:t>
            </a:r>
          </a:p>
        </p:txBody>
      </p:sp>
      <p:cxnSp>
        <p:nvCxnSpPr>
          <p:cNvPr id="9" name="Conector recto de flecha 8"/>
          <p:cNvCxnSpPr/>
          <p:nvPr/>
        </p:nvCxnSpPr>
        <p:spPr>
          <a:xfrm>
            <a:off x="3407728" y="2082800"/>
            <a:ext cx="0" cy="2277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de flecha 11"/>
          <p:cNvCxnSpPr/>
          <p:nvPr/>
        </p:nvCxnSpPr>
        <p:spPr>
          <a:xfrm flipV="1">
            <a:off x="3407728" y="2562992"/>
            <a:ext cx="0" cy="2310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uadroTexto 12"/>
          <p:cNvSpPr txBox="1"/>
          <p:nvPr/>
        </p:nvSpPr>
        <p:spPr>
          <a:xfrm>
            <a:off x="2860392" y="2203755"/>
            <a:ext cx="406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Δ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25422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Text Box 13"/>
          <p:cNvSpPr txBox="1">
            <a:spLocks noChangeArrowheads="1"/>
          </p:cNvSpPr>
          <p:nvPr/>
        </p:nvSpPr>
        <p:spPr bwMode="auto">
          <a:xfrm>
            <a:off x="288298" y="22438"/>
            <a:ext cx="849694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MX" sz="2800" b="1" dirty="0" smtClean="0">
                <a:latin typeface="+mn-lt"/>
              </a:rPr>
              <a:t>Spin </a:t>
            </a:r>
            <a:r>
              <a:rPr lang="es-MX" sz="2800" b="1" dirty="0" err="1" smtClean="0">
                <a:latin typeface="+mn-lt"/>
              </a:rPr>
              <a:t>invertion</a:t>
            </a:r>
            <a:r>
              <a:rPr lang="es-MX" sz="2800" b="1" dirty="0" smtClean="0">
                <a:latin typeface="+mn-lt"/>
              </a:rPr>
              <a:t> </a:t>
            </a:r>
            <a:r>
              <a:rPr lang="es-MX" sz="2800" b="1" dirty="0" err="1" smtClean="0">
                <a:latin typeface="+mn-lt"/>
              </a:rPr>
              <a:t>by</a:t>
            </a:r>
            <a:r>
              <a:rPr lang="es-MX" sz="2800" b="1" dirty="0" smtClean="0">
                <a:latin typeface="+mn-lt"/>
              </a:rPr>
              <a:t> </a:t>
            </a:r>
            <a:r>
              <a:rPr lang="es-MX" sz="2800" b="1" dirty="0" err="1" smtClean="0">
                <a:latin typeface="+mn-lt"/>
              </a:rPr>
              <a:t>the</a:t>
            </a:r>
            <a:r>
              <a:rPr lang="es-MX" sz="2800" b="1" dirty="0" smtClean="0">
                <a:latin typeface="+mn-lt"/>
              </a:rPr>
              <a:t> </a:t>
            </a:r>
            <a:r>
              <a:rPr lang="es-MX" sz="2800" b="1" dirty="0" err="1" smtClean="0">
                <a:latin typeface="+mn-lt"/>
              </a:rPr>
              <a:t>action</a:t>
            </a:r>
            <a:r>
              <a:rPr lang="es-MX" sz="2800" b="1" dirty="0" smtClean="0">
                <a:latin typeface="+mn-lt"/>
              </a:rPr>
              <a:t> of a </a:t>
            </a:r>
            <a:r>
              <a:rPr lang="es-MX" sz="2800" b="1" dirty="0" err="1" smtClean="0">
                <a:latin typeface="+mn-lt"/>
              </a:rPr>
              <a:t>rotating</a:t>
            </a:r>
            <a:r>
              <a:rPr lang="es-MX" sz="2800" b="1" dirty="0" smtClean="0">
                <a:latin typeface="+mn-lt"/>
              </a:rPr>
              <a:t> </a:t>
            </a:r>
            <a:r>
              <a:rPr lang="es-MX" sz="2800" b="1" dirty="0" err="1" smtClean="0">
                <a:latin typeface="+mn-lt"/>
              </a:rPr>
              <a:t>magnetic</a:t>
            </a:r>
            <a:r>
              <a:rPr lang="es-MX" sz="2800" b="1" dirty="0" smtClean="0">
                <a:latin typeface="+mn-lt"/>
              </a:rPr>
              <a:t> </a:t>
            </a:r>
            <a:r>
              <a:rPr lang="es-MX" sz="2800" b="1" dirty="0" err="1" smtClean="0">
                <a:latin typeface="+mn-lt"/>
              </a:rPr>
              <a:t>field</a:t>
            </a:r>
            <a:r>
              <a:rPr lang="es-MX" sz="2800" b="1" dirty="0" smtClean="0">
                <a:latin typeface="+mn-lt"/>
              </a:rPr>
              <a:t> </a:t>
            </a:r>
            <a:r>
              <a:rPr lang="es-MX" dirty="0" err="1" smtClean="0"/>
              <a:t>Rabi´s</a:t>
            </a:r>
            <a:r>
              <a:rPr lang="es-MX" dirty="0" smtClean="0"/>
              <a:t> </a:t>
            </a:r>
            <a:r>
              <a:rPr lang="es-MX" dirty="0" err="1" smtClean="0"/>
              <a:t>Method</a:t>
            </a:r>
            <a:endParaRPr lang="es-ES" dirty="0"/>
          </a:p>
        </p:txBody>
      </p:sp>
      <p:sp>
        <p:nvSpPr>
          <p:cNvPr id="3080" name="Text Box 46"/>
          <p:cNvSpPr txBox="1">
            <a:spLocks noChangeArrowheads="1"/>
          </p:cNvSpPr>
          <p:nvPr/>
        </p:nvSpPr>
        <p:spPr bwMode="auto">
          <a:xfrm>
            <a:off x="4855518" y="1481142"/>
            <a:ext cx="6032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MX" sz="2400"/>
              <a:t>z</a:t>
            </a:r>
            <a:endParaRPr lang="es-ES" sz="2400"/>
          </a:p>
        </p:txBody>
      </p:sp>
      <p:sp>
        <p:nvSpPr>
          <p:cNvPr id="3112" name="Line 4"/>
          <p:cNvSpPr>
            <a:spLocks noChangeShapeType="1"/>
          </p:cNvSpPr>
          <p:nvPr/>
        </p:nvSpPr>
        <p:spPr bwMode="auto">
          <a:xfrm rot="1735743">
            <a:off x="4854825" y="2671280"/>
            <a:ext cx="0" cy="22764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3113" name="Oval 5"/>
          <p:cNvSpPr>
            <a:spLocks noChangeArrowheads="1"/>
          </p:cNvSpPr>
          <p:nvPr/>
        </p:nvSpPr>
        <p:spPr bwMode="auto">
          <a:xfrm rot="1735743">
            <a:off x="4464535" y="3448654"/>
            <a:ext cx="750888" cy="7524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MX"/>
          </a:p>
        </p:txBody>
      </p:sp>
      <p:sp>
        <p:nvSpPr>
          <p:cNvPr id="3109" name="Line 15"/>
          <p:cNvSpPr>
            <a:spLocks noChangeShapeType="1"/>
          </p:cNvSpPr>
          <p:nvPr/>
        </p:nvSpPr>
        <p:spPr bwMode="auto">
          <a:xfrm>
            <a:off x="4845994" y="2720980"/>
            <a:ext cx="0" cy="2157413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grpSp>
        <p:nvGrpSpPr>
          <p:cNvPr id="3110" name="Group 16"/>
          <p:cNvGrpSpPr>
            <a:grpSpLocks/>
          </p:cNvGrpSpPr>
          <p:nvPr/>
        </p:nvGrpSpPr>
        <p:grpSpPr bwMode="auto">
          <a:xfrm>
            <a:off x="1056631" y="5167318"/>
            <a:ext cx="4362450" cy="427038"/>
            <a:chOff x="490" y="3232"/>
            <a:chExt cx="2748" cy="269"/>
          </a:xfrm>
        </p:grpSpPr>
        <p:graphicFrame>
          <p:nvGraphicFramePr>
            <p:cNvPr id="3077" name="Object 1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85737023"/>
                </p:ext>
              </p:extLst>
            </p:nvPr>
          </p:nvGraphicFramePr>
          <p:xfrm>
            <a:off x="2461" y="3232"/>
            <a:ext cx="777" cy="26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26" name="Ecuación" r:id="rId3" imgW="660400" imgH="228600" progId="Equation.3">
                    <p:embed/>
                  </p:oleObj>
                </mc:Choice>
                <mc:Fallback>
                  <p:oleObj name="Ecuación" r:id="rId3" imgW="66040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61" y="3232"/>
                          <a:ext cx="777" cy="269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111" name="Text Box 18"/>
            <p:cNvSpPr txBox="1">
              <a:spLocks noChangeArrowheads="1"/>
            </p:cNvSpPr>
            <p:nvPr/>
          </p:nvSpPr>
          <p:spPr bwMode="auto">
            <a:xfrm>
              <a:off x="490" y="3251"/>
              <a:ext cx="206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s-MX" sz="1800" dirty="0" err="1" smtClean="0"/>
                <a:t>Constant</a:t>
              </a:r>
              <a:r>
                <a:rPr lang="es-MX" sz="1800" dirty="0" smtClean="0"/>
                <a:t> </a:t>
              </a:r>
              <a:r>
                <a:rPr lang="es-MX" sz="1800" dirty="0" err="1" smtClean="0"/>
                <a:t>magnetic</a:t>
              </a:r>
              <a:r>
                <a:rPr lang="es-MX" sz="1800" dirty="0" smtClean="0"/>
                <a:t> </a:t>
              </a:r>
              <a:r>
                <a:rPr lang="es-MX" sz="1800" dirty="0" err="1" smtClean="0"/>
                <a:t>field</a:t>
              </a:r>
              <a:endParaRPr lang="es-ES" sz="1800" dirty="0"/>
            </a:p>
          </p:txBody>
        </p:sp>
      </p:grpSp>
      <p:sp>
        <p:nvSpPr>
          <p:cNvPr id="3108" name="Text Box 20"/>
          <p:cNvSpPr txBox="1">
            <a:spLocks noChangeArrowheads="1"/>
          </p:cNvSpPr>
          <p:nvPr/>
        </p:nvSpPr>
        <p:spPr bwMode="auto">
          <a:xfrm>
            <a:off x="683568" y="1754192"/>
            <a:ext cx="3813175" cy="3667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MX" sz="1800" dirty="0" err="1" smtClean="0"/>
              <a:t>Larmour</a:t>
            </a:r>
            <a:r>
              <a:rPr lang="es-MX" sz="1800" dirty="0" smtClean="0"/>
              <a:t> </a:t>
            </a:r>
            <a:r>
              <a:rPr lang="es-MX" sz="1800" dirty="0" err="1" smtClean="0"/>
              <a:t>Frequency</a:t>
            </a:r>
            <a:endParaRPr lang="es-ES" sz="1800" dirty="0"/>
          </a:p>
        </p:txBody>
      </p:sp>
      <p:graphicFrame>
        <p:nvGraphicFramePr>
          <p:cNvPr id="3076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7829293"/>
              </p:ext>
            </p:extLst>
          </p:nvPr>
        </p:nvGraphicFramePr>
        <p:xfrm>
          <a:off x="1637656" y="2197105"/>
          <a:ext cx="1903413" cy="663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" name="Ecuación" r:id="rId5" imgW="1129810" imgH="393529" progId="Equation.3">
                  <p:embed/>
                </p:oleObj>
              </mc:Choice>
              <mc:Fallback>
                <p:oleObj name="Ecuación" r:id="rId5" imgW="1129810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7656" y="2197105"/>
                        <a:ext cx="1903413" cy="6635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103" name="Group 23"/>
          <p:cNvGrpSpPr>
            <a:grpSpLocks/>
          </p:cNvGrpSpPr>
          <p:nvPr/>
        </p:nvGrpSpPr>
        <p:grpSpPr bwMode="auto">
          <a:xfrm>
            <a:off x="4276081" y="2338392"/>
            <a:ext cx="1127125" cy="701675"/>
            <a:chOff x="772" y="2794"/>
            <a:chExt cx="1017" cy="503"/>
          </a:xfrm>
        </p:grpSpPr>
        <p:sp>
          <p:nvSpPr>
            <p:cNvPr id="3105" name="Oval 24"/>
            <p:cNvSpPr>
              <a:spLocks noChangeArrowheads="1"/>
            </p:cNvSpPr>
            <p:nvPr/>
          </p:nvSpPr>
          <p:spPr bwMode="auto">
            <a:xfrm>
              <a:off x="772" y="2954"/>
              <a:ext cx="1017" cy="343"/>
            </a:xfrm>
            <a:prstGeom prst="ellips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s-MX"/>
            </a:p>
          </p:txBody>
        </p:sp>
        <p:sp>
          <p:nvSpPr>
            <p:cNvPr id="3106" name="Rectangle 25"/>
            <p:cNvSpPr>
              <a:spLocks noChangeArrowheads="1"/>
            </p:cNvSpPr>
            <p:nvPr/>
          </p:nvSpPr>
          <p:spPr bwMode="auto">
            <a:xfrm>
              <a:off x="981" y="2794"/>
              <a:ext cx="624" cy="270"/>
            </a:xfrm>
            <a:prstGeom prst="rect">
              <a:avLst/>
            </a:prstGeom>
            <a:solidFill>
              <a:schemeClr val="bg1"/>
            </a:solidFill>
            <a:ln w="9525" cap="rnd">
              <a:noFill/>
              <a:prstDash val="sysDot"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MX"/>
            </a:p>
          </p:txBody>
        </p:sp>
        <p:sp>
          <p:nvSpPr>
            <p:cNvPr id="3107" name="Line 26"/>
            <p:cNvSpPr>
              <a:spLocks noChangeShapeType="1"/>
            </p:cNvSpPr>
            <p:nvPr/>
          </p:nvSpPr>
          <p:spPr bwMode="auto">
            <a:xfrm>
              <a:off x="1569" y="2990"/>
              <a:ext cx="110" cy="37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3104" name="Text Box 27"/>
          <p:cNvSpPr txBox="1">
            <a:spLocks noChangeArrowheads="1"/>
          </p:cNvSpPr>
          <p:nvPr/>
        </p:nvSpPr>
        <p:spPr bwMode="auto">
          <a:xfrm>
            <a:off x="5140474" y="2202501"/>
            <a:ext cx="525463" cy="457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sz="2400" dirty="0">
                <a:sym typeface="Symbol" charset="0"/>
              </a:rPr>
              <a:t></a:t>
            </a:r>
            <a:r>
              <a:rPr lang="es-MX" sz="2400" baseline="-25000" dirty="0">
                <a:sym typeface="Symbol" charset="0"/>
              </a:rPr>
              <a:t>0</a:t>
            </a:r>
            <a:endParaRPr lang="es-ES" sz="2400" baseline="-25000" dirty="0"/>
          </a:p>
        </p:txBody>
      </p:sp>
      <p:sp>
        <p:nvSpPr>
          <p:cNvPr id="3085" name="Line 45"/>
          <p:cNvSpPr>
            <a:spLocks noChangeShapeType="1"/>
          </p:cNvSpPr>
          <p:nvPr/>
        </p:nvSpPr>
        <p:spPr bwMode="auto">
          <a:xfrm>
            <a:off x="4855519" y="1617667"/>
            <a:ext cx="0" cy="3638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3087" name="Freeform 51"/>
          <p:cNvSpPr>
            <a:spLocks/>
          </p:cNvSpPr>
          <p:nvPr/>
        </p:nvSpPr>
        <p:spPr bwMode="auto">
          <a:xfrm rot="2130326">
            <a:off x="4819006" y="3152780"/>
            <a:ext cx="357188" cy="58738"/>
          </a:xfrm>
          <a:custGeom>
            <a:avLst/>
            <a:gdLst>
              <a:gd name="T0" fmla="*/ 0 w 5012"/>
              <a:gd name="T1" fmla="*/ 37 h 1093"/>
              <a:gd name="T2" fmla="*/ 73 w 5012"/>
              <a:gd name="T3" fmla="*/ 7 h 1093"/>
              <a:gd name="T4" fmla="*/ 149 w 5012"/>
              <a:gd name="T5" fmla="*/ 4 h 1093"/>
              <a:gd name="T6" fmla="*/ 225 w 5012"/>
              <a:gd name="T7" fmla="*/ 32 h 1093"/>
              <a:gd name="T8" fmla="*/ 0 60000 65536"/>
              <a:gd name="T9" fmla="*/ 0 60000 65536"/>
              <a:gd name="T10" fmla="*/ 0 60000 65536"/>
              <a:gd name="T11" fmla="*/ 0 60000 65536"/>
              <a:gd name="T12" fmla="*/ 0 w 5012"/>
              <a:gd name="T13" fmla="*/ 0 h 1093"/>
              <a:gd name="T14" fmla="*/ 5012 w 5012"/>
              <a:gd name="T15" fmla="*/ 1093 h 109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012" h="1093">
                <a:moveTo>
                  <a:pt x="0" y="1093"/>
                </a:moveTo>
                <a:cubicBezTo>
                  <a:pt x="539" y="726"/>
                  <a:pt x="1078" y="359"/>
                  <a:pt x="1630" y="198"/>
                </a:cubicBezTo>
                <a:cubicBezTo>
                  <a:pt x="2182" y="37"/>
                  <a:pt x="2745" y="0"/>
                  <a:pt x="3309" y="125"/>
                </a:cubicBezTo>
                <a:cubicBezTo>
                  <a:pt x="3873" y="250"/>
                  <a:pt x="4442" y="598"/>
                  <a:pt x="5012" y="946"/>
                </a:cubicBezTo>
              </a:path>
            </a:pathLst>
          </a:custGeom>
          <a:noFill/>
          <a:ln w="9525">
            <a:solidFill>
              <a:schemeClr val="bg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3088" name="Text Box 52"/>
          <p:cNvSpPr txBox="1">
            <a:spLocks noChangeArrowheads="1"/>
          </p:cNvSpPr>
          <p:nvPr/>
        </p:nvSpPr>
        <p:spPr bwMode="auto">
          <a:xfrm>
            <a:off x="5158731" y="3170243"/>
            <a:ext cx="350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sz="2400">
                <a:sym typeface="Symbol" charset="0"/>
              </a:rPr>
              <a:t></a:t>
            </a:r>
            <a:endParaRPr lang="es-ES" sz="2400"/>
          </a:p>
        </p:txBody>
      </p:sp>
      <p:cxnSp>
        <p:nvCxnSpPr>
          <p:cNvPr id="42" name="41 Conector recto"/>
          <p:cNvCxnSpPr/>
          <p:nvPr/>
        </p:nvCxnSpPr>
        <p:spPr>
          <a:xfrm>
            <a:off x="611432" y="908720"/>
            <a:ext cx="807739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67"/>
          <p:cNvPicPr>
            <a:picLocks noChangeAspect="1" noChangeArrowheads="1"/>
          </p:cNvPicPr>
          <p:nvPr/>
        </p:nvPicPr>
        <p:blipFill>
          <a:blip r:embed="rId7" cstate="print"/>
          <a:srcRect l="961" t="2187" r="769" b="2187"/>
          <a:stretch>
            <a:fillRect/>
          </a:stretch>
        </p:blipFill>
        <p:spPr bwMode="auto">
          <a:xfrm>
            <a:off x="254127" y="5805264"/>
            <a:ext cx="1852884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5250686"/>
            <a:ext cx="1365860" cy="146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666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3"/>
          <p:cNvSpPr txBox="1">
            <a:spLocks noChangeArrowheads="1"/>
          </p:cNvSpPr>
          <p:nvPr/>
        </p:nvSpPr>
        <p:spPr bwMode="auto">
          <a:xfrm>
            <a:off x="267241" y="22438"/>
            <a:ext cx="849694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MX" sz="2700" b="1" dirty="0" smtClean="0">
                <a:latin typeface="+mn-lt"/>
              </a:rPr>
              <a:t>Spin </a:t>
            </a:r>
            <a:r>
              <a:rPr lang="es-MX" sz="2700" b="1" dirty="0" err="1" smtClean="0">
                <a:latin typeface="+mn-lt"/>
              </a:rPr>
              <a:t>invertion</a:t>
            </a:r>
            <a:r>
              <a:rPr lang="es-MX" sz="2700" b="1" dirty="0" smtClean="0">
                <a:latin typeface="+mn-lt"/>
              </a:rPr>
              <a:t> </a:t>
            </a:r>
            <a:r>
              <a:rPr lang="es-MX" sz="2700" b="1" dirty="0" err="1" smtClean="0">
                <a:latin typeface="+mn-lt"/>
              </a:rPr>
              <a:t>by</a:t>
            </a:r>
            <a:r>
              <a:rPr lang="es-MX" sz="2700" b="1" dirty="0" smtClean="0">
                <a:latin typeface="+mn-lt"/>
              </a:rPr>
              <a:t> </a:t>
            </a:r>
            <a:r>
              <a:rPr lang="es-MX" sz="2700" b="1" dirty="0" err="1" smtClean="0">
                <a:latin typeface="+mn-lt"/>
              </a:rPr>
              <a:t>the</a:t>
            </a:r>
            <a:r>
              <a:rPr lang="es-MX" sz="2700" b="1" dirty="0" smtClean="0">
                <a:latin typeface="+mn-lt"/>
              </a:rPr>
              <a:t> </a:t>
            </a:r>
            <a:r>
              <a:rPr lang="es-MX" sz="2700" b="1" dirty="0" err="1" smtClean="0">
                <a:latin typeface="+mn-lt"/>
              </a:rPr>
              <a:t>action</a:t>
            </a:r>
            <a:r>
              <a:rPr lang="es-MX" sz="2700" b="1" dirty="0" smtClean="0">
                <a:latin typeface="+mn-lt"/>
              </a:rPr>
              <a:t> of a </a:t>
            </a:r>
            <a:r>
              <a:rPr lang="es-MX" sz="2700" b="1" dirty="0" err="1" smtClean="0">
                <a:latin typeface="+mn-lt"/>
              </a:rPr>
              <a:t>rotating</a:t>
            </a:r>
            <a:r>
              <a:rPr lang="es-MX" sz="2700" b="1" dirty="0" smtClean="0">
                <a:latin typeface="+mn-lt"/>
              </a:rPr>
              <a:t> </a:t>
            </a:r>
            <a:r>
              <a:rPr lang="es-MX" sz="2700" b="1" dirty="0" err="1" smtClean="0">
                <a:latin typeface="+mn-lt"/>
              </a:rPr>
              <a:t>magnetic</a:t>
            </a:r>
            <a:r>
              <a:rPr lang="es-MX" sz="2700" b="1" dirty="0" smtClean="0">
                <a:latin typeface="+mn-lt"/>
              </a:rPr>
              <a:t> </a:t>
            </a:r>
            <a:r>
              <a:rPr lang="es-MX" sz="2700" b="1" dirty="0" err="1" smtClean="0">
                <a:latin typeface="+mn-lt"/>
              </a:rPr>
              <a:t>field</a:t>
            </a:r>
            <a:r>
              <a:rPr lang="es-MX" sz="2700" b="1" dirty="0" smtClean="0">
                <a:latin typeface="+mn-lt"/>
              </a:rPr>
              <a:t> </a:t>
            </a:r>
            <a:r>
              <a:rPr lang="es-MX" dirty="0" err="1" smtClean="0">
                <a:solidFill>
                  <a:srgbClr val="FF0000"/>
                </a:solidFill>
              </a:rPr>
              <a:t>Rabi´s</a:t>
            </a:r>
            <a:r>
              <a:rPr lang="es-MX" dirty="0" smtClean="0">
                <a:solidFill>
                  <a:srgbClr val="FF0000"/>
                </a:solidFill>
              </a:rPr>
              <a:t> </a:t>
            </a:r>
            <a:r>
              <a:rPr lang="es-MX" dirty="0" err="1" smtClean="0">
                <a:solidFill>
                  <a:srgbClr val="FF0000"/>
                </a:solidFill>
              </a:rPr>
              <a:t>Method</a:t>
            </a:r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3" name="Text Box 46"/>
          <p:cNvSpPr txBox="1">
            <a:spLocks noChangeArrowheads="1"/>
          </p:cNvSpPr>
          <p:nvPr/>
        </p:nvSpPr>
        <p:spPr bwMode="auto">
          <a:xfrm>
            <a:off x="4171950" y="1643658"/>
            <a:ext cx="6032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MX" sz="2400"/>
              <a:t>z</a:t>
            </a:r>
            <a:endParaRPr lang="es-ES" sz="2400"/>
          </a:p>
        </p:txBody>
      </p:sp>
      <p:sp>
        <p:nvSpPr>
          <p:cNvPr id="4" name="Line 4"/>
          <p:cNvSpPr>
            <a:spLocks noChangeShapeType="1"/>
          </p:cNvSpPr>
          <p:nvPr/>
        </p:nvSpPr>
        <p:spPr bwMode="auto">
          <a:xfrm rot="1735743">
            <a:off x="4171257" y="2833796"/>
            <a:ext cx="0" cy="22764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5" name="Oval 5"/>
          <p:cNvSpPr>
            <a:spLocks noChangeArrowheads="1"/>
          </p:cNvSpPr>
          <p:nvPr/>
        </p:nvSpPr>
        <p:spPr bwMode="auto">
          <a:xfrm rot="1735743">
            <a:off x="3780967" y="3611170"/>
            <a:ext cx="750888" cy="7524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MX"/>
          </a:p>
        </p:txBody>
      </p:sp>
      <p:sp>
        <p:nvSpPr>
          <p:cNvPr id="6" name="Line 15"/>
          <p:cNvSpPr>
            <a:spLocks noChangeShapeType="1"/>
          </p:cNvSpPr>
          <p:nvPr/>
        </p:nvSpPr>
        <p:spPr bwMode="auto">
          <a:xfrm>
            <a:off x="4162426" y="2883496"/>
            <a:ext cx="0" cy="2157413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grpSp>
        <p:nvGrpSpPr>
          <p:cNvPr id="7" name="Group 16"/>
          <p:cNvGrpSpPr>
            <a:grpSpLocks/>
          </p:cNvGrpSpPr>
          <p:nvPr/>
        </p:nvGrpSpPr>
        <p:grpSpPr bwMode="auto">
          <a:xfrm>
            <a:off x="373063" y="5329834"/>
            <a:ext cx="4362450" cy="427038"/>
            <a:chOff x="490" y="3232"/>
            <a:chExt cx="2748" cy="269"/>
          </a:xfrm>
        </p:grpSpPr>
        <p:graphicFrame>
          <p:nvGraphicFramePr>
            <p:cNvPr id="8" name="Object 1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07482978"/>
                </p:ext>
              </p:extLst>
            </p:nvPr>
          </p:nvGraphicFramePr>
          <p:xfrm>
            <a:off x="2461" y="3232"/>
            <a:ext cx="777" cy="26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99" name="Ecuación" r:id="rId3" imgW="660400" imgH="228600" progId="Equation.3">
                    <p:embed/>
                  </p:oleObj>
                </mc:Choice>
                <mc:Fallback>
                  <p:oleObj name="Ecuación" r:id="rId3" imgW="66040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61" y="3232"/>
                          <a:ext cx="777" cy="269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" name="Text Box 18"/>
            <p:cNvSpPr txBox="1">
              <a:spLocks noChangeArrowheads="1"/>
            </p:cNvSpPr>
            <p:nvPr/>
          </p:nvSpPr>
          <p:spPr bwMode="auto">
            <a:xfrm>
              <a:off x="490" y="3251"/>
              <a:ext cx="206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s-MX" sz="1800" dirty="0" err="1" smtClean="0"/>
                <a:t>Constant</a:t>
              </a:r>
              <a:r>
                <a:rPr lang="es-MX" sz="1800" dirty="0" smtClean="0"/>
                <a:t> </a:t>
              </a:r>
              <a:r>
                <a:rPr lang="es-MX" sz="1800" dirty="0" err="1" smtClean="0"/>
                <a:t>magnetic</a:t>
              </a:r>
              <a:r>
                <a:rPr lang="es-MX" sz="1800" dirty="0" smtClean="0"/>
                <a:t> </a:t>
              </a:r>
              <a:r>
                <a:rPr lang="es-MX" sz="1800" dirty="0" err="1" smtClean="0"/>
                <a:t>field</a:t>
              </a:r>
              <a:endParaRPr lang="es-ES" sz="1800" dirty="0"/>
            </a:p>
          </p:txBody>
        </p:sp>
      </p:grpSp>
      <p:sp>
        <p:nvSpPr>
          <p:cNvPr id="10" name="Text Box 20"/>
          <p:cNvSpPr txBox="1">
            <a:spLocks noChangeArrowheads="1"/>
          </p:cNvSpPr>
          <p:nvPr/>
        </p:nvSpPr>
        <p:spPr bwMode="auto">
          <a:xfrm>
            <a:off x="0" y="1916708"/>
            <a:ext cx="3813175" cy="3667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MX" sz="1800" dirty="0" err="1" smtClean="0"/>
              <a:t>Larmour</a:t>
            </a:r>
            <a:r>
              <a:rPr lang="es-MX" sz="1800" dirty="0" smtClean="0"/>
              <a:t> </a:t>
            </a:r>
            <a:r>
              <a:rPr lang="es-MX" sz="1800" dirty="0" err="1" smtClean="0"/>
              <a:t>Frequency</a:t>
            </a:r>
            <a:endParaRPr lang="es-ES" sz="1800" dirty="0"/>
          </a:p>
        </p:txBody>
      </p:sp>
      <p:graphicFrame>
        <p:nvGraphicFramePr>
          <p:cNvPr id="11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3850505"/>
              </p:ext>
            </p:extLst>
          </p:nvPr>
        </p:nvGraphicFramePr>
        <p:xfrm>
          <a:off x="954088" y="2359621"/>
          <a:ext cx="1903413" cy="663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0" name="Ecuación" r:id="rId5" imgW="1129810" imgH="393529" progId="Equation.3">
                  <p:embed/>
                </p:oleObj>
              </mc:Choice>
              <mc:Fallback>
                <p:oleObj name="Ecuación" r:id="rId5" imgW="1129810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4088" y="2359621"/>
                        <a:ext cx="1903413" cy="6635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" name="Group 23"/>
          <p:cNvGrpSpPr>
            <a:grpSpLocks/>
          </p:cNvGrpSpPr>
          <p:nvPr/>
        </p:nvGrpSpPr>
        <p:grpSpPr bwMode="auto">
          <a:xfrm>
            <a:off x="3592513" y="2500908"/>
            <a:ext cx="1127125" cy="701675"/>
            <a:chOff x="772" y="2794"/>
            <a:chExt cx="1017" cy="503"/>
          </a:xfrm>
        </p:grpSpPr>
        <p:sp>
          <p:nvSpPr>
            <p:cNvPr id="13" name="Oval 24"/>
            <p:cNvSpPr>
              <a:spLocks noChangeArrowheads="1"/>
            </p:cNvSpPr>
            <p:nvPr/>
          </p:nvSpPr>
          <p:spPr bwMode="auto">
            <a:xfrm>
              <a:off x="772" y="2954"/>
              <a:ext cx="1017" cy="343"/>
            </a:xfrm>
            <a:prstGeom prst="ellips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s-MX"/>
            </a:p>
          </p:txBody>
        </p:sp>
        <p:sp>
          <p:nvSpPr>
            <p:cNvPr id="14" name="Rectangle 25"/>
            <p:cNvSpPr>
              <a:spLocks noChangeArrowheads="1"/>
            </p:cNvSpPr>
            <p:nvPr/>
          </p:nvSpPr>
          <p:spPr bwMode="auto">
            <a:xfrm>
              <a:off x="981" y="2794"/>
              <a:ext cx="624" cy="270"/>
            </a:xfrm>
            <a:prstGeom prst="rect">
              <a:avLst/>
            </a:prstGeom>
            <a:solidFill>
              <a:schemeClr val="bg1"/>
            </a:solidFill>
            <a:ln w="9525" cap="rnd">
              <a:noFill/>
              <a:prstDash val="sysDot"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MX"/>
            </a:p>
          </p:txBody>
        </p:sp>
        <p:sp>
          <p:nvSpPr>
            <p:cNvPr id="15" name="Line 26"/>
            <p:cNvSpPr>
              <a:spLocks noChangeShapeType="1"/>
            </p:cNvSpPr>
            <p:nvPr/>
          </p:nvSpPr>
          <p:spPr bwMode="auto">
            <a:xfrm>
              <a:off x="1569" y="2990"/>
              <a:ext cx="110" cy="37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16" name="Text Box 27"/>
          <p:cNvSpPr txBox="1">
            <a:spLocks noChangeArrowheads="1"/>
          </p:cNvSpPr>
          <p:nvPr/>
        </p:nvSpPr>
        <p:spPr bwMode="auto">
          <a:xfrm>
            <a:off x="4456906" y="2365017"/>
            <a:ext cx="525463" cy="457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sz="2400" dirty="0">
                <a:sym typeface="Symbol" charset="0"/>
              </a:rPr>
              <a:t></a:t>
            </a:r>
            <a:r>
              <a:rPr lang="es-MX" sz="2400" baseline="-25000" dirty="0">
                <a:sym typeface="Symbol" charset="0"/>
              </a:rPr>
              <a:t>0</a:t>
            </a:r>
            <a:endParaRPr lang="es-ES" sz="2400" baseline="-25000" dirty="0"/>
          </a:p>
        </p:txBody>
      </p:sp>
      <p:sp>
        <p:nvSpPr>
          <p:cNvPr id="17" name="Line 28"/>
          <p:cNvSpPr>
            <a:spLocks noChangeShapeType="1"/>
          </p:cNvSpPr>
          <p:nvPr/>
        </p:nvSpPr>
        <p:spPr bwMode="auto">
          <a:xfrm>
            <a:off x="6592888" y="3775671"/>
            <a:ext cx="1303338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grpSp>
        <p:nvGrpSpPr>
          <p:cNvPr id="18" name="Group 31"/>
          <p:cNvGrpSpPr>
            <a:grpSpLocks/>
          </p:cNvGrpSpPr>
          <p:nvPr/>
        </p:nvGrpSpPr>
        <p:grpSpPr bwMode="auto">
          <a:xfrm>
            <a:off x="6088063" y="2920008"/>
            <a:ext cx="1652588" cy="717550"/>
            <a:chOff x="2515" y="1167"/>
            <a:chExt cx="1041" cy="452"/>
          </a:xfrm>
        </p:grpSpPr>
        <p:grpSp>
          <p:nvGrpSpPr>
            <p:cNvPr id="19" name="Group 32"/>
            <p:cNvGrpSpPr>
              <a:grpSpLocks/>
            </p:cNvGrpSpPr>
            <p:nvPr/>
          </p:nvGrpSpPr>
          <p:grpSpPr bwMode="auto">
            <a:xfrm>
              <a:off x="2515" y="1177"/>
              <a:ext cx="710" cy="442"/>
              <a:chOff x="772" y="2794"/>
              <a:chExt cx="1017" cy="503"/>
            </a:xfrm>
          </p:grpSpPr>
          <p:sp>
            <p:nvSpPr>
              <p:cNvPr id="21" name="Oval 33"/>
              <p:cNvSpPr>
                <a:spLocks noChangeArrowheads="1"/>
              </p:cNvSpPr>
              <p:nvPr/>
            </p:nvSpPr>
            <p:spPr bwMode="auto">
              <a:xfrm>
                <a:off x="772" y="2954"/>
                <a:ext cx="1017" cy="343"/>
              </a:xfrm>
              <a:prstGeom prst="ellips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22" name="Rectangle 34"/>
              <p:cNvSpPr>
                <a:spLocks noChangeArrowheads="1"/>
              </p:cNvSpPr>
              <p:nvPr/>
            </p:nvSpPr>
            <p:spPr bwMode="auto">
              <a:xfrm>
                <a:off x="981" y="2794"/>
                <a:ext cx="624" cy="270"/>
              </a:xfrm>
              <a:prstGeom prst="rect">
                <a:avLst/>
              </a:prstGeom>
              <a:solidFill>
                <a:schemeClr val="bg1"/>
              </a:solidFill>
              <a:ln w="9525" cap="rnd">
                <a:noFill/>
                <a:prstDash val="sysDot"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23" name="Line 35"/>
              <p:cNvSpPr>
                <a:spLocks noChangeShapeType="1"/>
              </p:cNvSpPr>
              <p:nvPr/>
            </p:nvSpPr>
            <p:spPr bwMode="auto">
              <a:xfrm>
                <a:off x="1569" y="2990"/>
                <a:ext cx="110" cy="37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</p:grpSp>
        <p:sp>
          <p:nvSpPr>
            <p:cNvPr id="20" name="Text Box 36"/>
            <p:cNvSpPr txBox="1">
              <a:spLocks noChangeArrowheads="1"/>
            </p:cNvSpPr>
            <p:nvPr/>
          </p:nvSpPr>
          <p:spPr bwMode="auto">
            <a:xfrm>
              <a:off x="3225" y="1167"/>
              <a:ext cx="331" cy="2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ES" sz="2400" dirty="0">
                  <a:sym typeface="Symbol" charset="0"/>
                </a:rPr>
                <a:t></a:t>
              </a:r>
              <a:endParaRPr lang="es-ES" sz="2400" baseline="-25000" dirty="0"/>
            </a:p>
          </p:txBody>
        </p:sp>
      </p:grpSp>
      <p:sp>
        <p:nvSpPr>
          <p:cNvPr id="24" name="Line 29"/>
          <p:cNvSpPr>
            <a:spLocks noChangeShapeType="1"/>
          </p:cNvSpPr>
          <p:nvPr/>
        </p:nvSpPr>
        <p:spPr bwMode="auto">
          <a:xfrm>
            <a:off x="6570663" y="2097683"/>
            <a:ext cx="0" cy="2743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graphicFrame>
        <p:nvGraphicFramePr>
          <p:cNvPr id="25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8996221"/>
              </p:ext>
            </p:extLst>
          </p:nvPr>
        </p:nvGraphicFramePr>
        <p:xfrm>
          <a:off x="5364163" y="5342533"/>
          <a:ext cx="2935288" cy="40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1" name="Ecuación" r:id="rId7" imgW="1574117" imgH="215806" progId="Equation.3">
                  <p:embed/>
                </p:oleObj>
              </mc:Choice>
              <mc:Fallback>
                <p:oleObj name="Ecuación" r:id="rId7" imgW="1574117" imgH="21580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4163" y="5342533"/>
                        <a:ext cx="2935288" cy="4032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 Box 41"/>
          <p:cNvSpPr txBox="1">
            <a:spLocks noChangeArrowheads="1"/>
          </p:cNvSpPr>
          <p:nvPr/>
        </p:nvSpPr>
        <p:spPr bwMode="auto">
          <a:xfrm>
            <a:off x="5364163" y="5883871"/>
            <a:ext cx="29194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MX" sz="1800" dirty="0" err="1" smtClean="0"/>
              <a:t>Rotating</a:t>
            </a:r>
            <a:r>
              <a:rPr lang="es-MX" sz="1800" dirty="0" smtClean="0"/>
              <a:t> </a:t>
            </a:r>
            <a:r>
              <a:rPr lang="es-MX" sz="1800" dirty="0" err="1" smtClean="0"/>
              <a:t>magnetic</a:t>
            </a:r>
            <a:r>
              <a:rPr lang="es-MX" sz="1800" dirty="0" smtClean="0"/>
              <a:t> </a:t>
            </a:r>
            <a:r>
              <a:rPr lang="es-MX" sz="1800" dirty="0" err="1" smtClean="0"/>
              <a:t>field</a:t>
            </a:r>
            <a:r>
              <a:rPr lang="es-MX" sz="1800" dirty="0" smtClean="0"/>
              <a:t> perpendicular </a:t>
            </a:r>
            <a:r>
              <a:rPr lang="es-MX" sz="1800" dirty="0" err="1" smtClean="0"/>
              <a:t>to</a:t>
            </a:r>
            <a:r>
              <a:rPr lang="es-MX" sz="1800" dirty="0" smtClean="0"/>
              <a:t> </a:t>
            </a:r>
            <a:r>
              <a:rPr lang="es-MX" sz="1800" b="1" dirty="0"/>
              <a:t>H</a:t>
            </a:r>
            <a:r>
              <a:rPr lang="es-MX" sz="1800" baseline="-25000" dirty="0"/>
              <a:t>0</a:t>
            </a:r>
            <a:endParaRPr lang="es-ES" sz="1800" b="1" dirty="0"/>
          </a:p>
        </p:txBody>
      </p:sp>
      <p:sp>
        <p:nvSpPr>
          <p:cNvPr id="27" name="Line 45"/>
          <p:cNvSpPr>
            <a:spLocks noChangeShapeType="1"/>
          </p:cNvSpPr>
          <p:nvPr/>
        </p:nvSpPr>
        <p:spPr bwMode="auto">
          <a:xfrm>
            <a:off x="4171951" y="1780183"/>
            <a:ext cx="0" cy="3638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8" name="Freeform 51"/>
          <p:cNvSpPr>
            <a:spLocks/>
          </p:cNvSpPr>
          <p:nvPr/>
        </p:nvSpPr>
        <p:spPr bwMode="auto">
          <a:xfrm rot="2130326">
            <a:off x="4135438" y="3315296"/>
            <a:ext cx="357188" cy="58738"/>
          </a:xfrm>
          <a:custGeom>
            <a:avLst/>
            <a:gdLst>
              <a:gd name="T0" fmla="*/ 0 w 5012"/>
              <a:gd name="T1" fmla="*/ 37 h 1093"/>
              <a:gd name="T2" fmla="*/ 73 w 5012"/>
              <a:gd name="T3" fmla="*/ 7 h 1093"/>
              <a:gd name="T4" fmla="*/ 149 w 5012"/>
              <a:gd name="T5" fmla="*/ 4 h 1093"/>
              <a:gd name="T6" fmla="*/ 225 w 5012"/>
              <a:gd name="T7" fmla="*/ 32 h 1093"/>
              <a:gd name="T8" fmla="*/ 0 60000 65536"/>
              <a:gd name="T9" fmla="*/ 0 60000 65536"/>
              <a:gd name="T10" fmla="*/ 0 60000 65536"/>
              <a:gd name="T11" fmla="*/ 0 60000 65536"/>
              <a:gd name="T12" fmla="*/ 0 w 5012"/>
              <a:gd name="T13" fmla="*/ 0 h 1093"/>
              <a:gd name="T14" fmla="*/ 5012 w 5012"/>
              <a:gd name="T15" fmla="*/ 1093 h 109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012" h="1093">
                <a:moveTo>
                  <a:pt x="0" y="1093"/>
                </a:moveTo>
                <a:cubicBezTo>
                  <a:pt x="539" y="726"/>
                  <a:pt x="1078" y="359"/>
                  <a:pt x="1630" y="198"/>
                </a:cubicBezTo>
                <a:cubicBezTo>
                  <a:pt x="2182" y="37"/>
                  <a:pt x="2745" y="0"/>
                  <a:pt x="3309" y="125"/>
                </a:cubicBezTo>
                <a:cubicBezTo>
                  <a:pt x="3873" y="250"/>
                  <a:pt x="4442" y="598"/>
                  <a:pt x="5012" y="946"/>
                </a:cubicBezTo>
              </a:path>
            </a:pathLst>
          </a:custGeom>
          <a:noFill/>
          <a:ln w="9525">
            <a:solidFill>
              <a:schemeClr val="bg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9" name="Text Box 52"/>
          <p:cNvSpPr txBox="1">
            <a:spLocks noChangeArrowheads="1"/>
          </p:cNvSpPr>
          <p:nvPr/>
        </p:nvSpPr>
        <p:spPr bwMode="auto">
          <a:xfrm>
            <a:off x="4475163" y="3332759"/>
            <a:ext cx="350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sz="2400">
                <a:sym typeface="Symbol" charset="0"/>
              </a:rPr>
              <a:t></a:t>
            </a:r>
            <a:endParaRPr lang="es-ES" sz="2400"/>
          </a:p>
        </p:txBody>
      </p:sp>
      <p:cxnSp>
        <p:nvCxnSpPr>
          <p:cNvPr id="30" name="29 Conector recto"/>
          <p:cNvCxnSpPr/>
          <p:nvPr/>
        </p:nvCxnSpPr>
        <p:spPr>
          <a:xfrm>
            <a:off x="611432" y="908720"/>
            <a:ext cx="807739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67"/>
          <p:cNvPicPr>
            <a:picLocks noChangeAspect="1" noChangeArrowheads="1"/>
          </p:cNvPicPr>
          <p:nvPr/>
        </p:nvPicPr>
        <p:blipFill>
          <a:blip r:embed="rId9" cstate="print"/>
          <a:srcRect l="961" t="2187" r="769" b="2187"/>
          <a:stretch>
            <a:fillRect/>
          </a:stretch>
        </p:blipFill>
        <p:spPr bwMode="auto">
          <a:xfrm>
            <a:off x="254127" y="5805264"/>
            <a:ext cx="1852884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Imagen 3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5250686"/>
            <a:ext cx="1365860" cy="146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65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3"/>
          <p:cNvSpPr txBox="1">
            <a:spLocks noChangeArrowheads="1"/>
          </p:cNvSpPr>
          <p:nvPr/>
        </p:nvSpPr>
        <p:spPr bwMode="auto">
          <a:xfrm>
            <a:off x="0" y="22438"/>
            <a:ext cx="9144000" cy="815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MX" sz="2700" b="1" dirty="0" smtClean="0">
                <a:latin typeface="+mn-lt"/>
              </a:rPr>
              <a:t>Spin </a:t>
            </a:r>
            <a:r>
              <a:rPr lang="es-MX" sz="2700" b="1" dirty="0" err="1" smtClean="0">
                <a:latin typeface="+mn-lt"/>
              </a:rPr>
              <a:t>invertion</a:t>
            </a:r>
            <a:r>
              <a:rPr lang="es-MX" sz="2700" b="1" dirty="0" smtClean="0">
                <a:latin typeface="+mn-lt"/>
              </a:rPr>
              <a:t> </a:t>
            </a:r>
            <a:r>
              <a:rPr lang="es-MX" sz="2700" b="1" dirty="0" err="1" smtClean="0">
                <a:latin typeface="+mn-lt"/>
              </a:rPr>
              <a:t>by</a:t>
            </a:r>
            <a:r>
              <a:rPr lang="es-MX" sz="2700" b="1" dirty="0" smtClean="0">
                <a:latin typeface="+mn-lt"/>
              </a:rPr>
              <a:t> </a:t>
            </a:r>
            <a:r>
              <a:rPr lang="es-MX" sz="2700" b="1" dirty="0" err="1" smtClean="0">
                <a:latin typeface="+mn-lt"/>
              </a:rPr>
              <a:t>the</a:t>
            </a:r>
            <a:r>
              <a:rPr lang="es-MX" sz="2700" b="1" dirty="0" smtClean="0">
                <a:latin typeface="+mn-lt"/>
              </a:rPr>
              <a:t> </a:t>
            </a:r>
            <a:r>
              <a:rPr lang="es-MX" sz="2700" b="1" dirty="0" err="1" smtClean="0">
                <a:latin typeface="+mn-lt"/>
              </a:rPr>
              <a:t>action</a:t>
            </a:r>
            <a:r>
              <a:rPr lang="es-MX" sz="2700" b="1" dirty="0" smtClean="0">
                <a:latin typeface="+mn-lt"/>
              </a:rPr>
              <a:t> of a </a:t>
            </a:r>
            <a:r>
              <a:rPr lang="es-MX" sz="2700" b="1" dirty="0" err="1" smtClean="0">
                <a:latin typeface="+mn-lt"/>
              </a:rPr>
              <a:t>pulsed</a:t>
            </a:r>
            <a:r>
              <a:rPr lang="es-MX" sz="2700" b="1" dirty="0" smtClean="0">
                <a:latin typeface="+mn-lt"/>
              </a:rPr>
              <a:t> </a:t>
            </a:r>
            <a:r>
              <a:rPr lang="es-MX" sz="2700" b="1" dirty="0" err="1" smtClean="0">
                <a:latin typeface="+mn-lt"/>
              </a:rPr>
              <a:t>rotating</a:t>
            </a:r>
            <a:r>
              <a:rPr lang="es-MX" sz="2700" b="1" dirty="0" smtClean="0">
                <a:latin typeface="+mn-lt"/>
              </a:rPr>
              <a:t> </a:t>
            </a:r>
            <a:r>
              <a:rPr lang="es-MX" sz="2700" b="1" dirty="0" err="1" smtClean="0">
                <a:latin typeface="+mn-lt"/>
              </a:rPr>
              <a:t>magnetic</a:t>
            </a:r>
            <a:r>
              <a:rPr lang="es-MX" sz="2700" b="1" dirty="0" smtClean="0">
                <a:latin typeface="+mn-lt"/>
              </a:rPr>
              <a:t> </a:t>
            </a:r>
            <a:r>
              <a:rPr lang="es-MX" sz="2700" b="1" dirty="0" err="1" smtClean="0">
                <a:latin typeface="+mn-lt"/>
              </a:rPr>
              <a:t>field</a:t>
            </a:r>
            <a:r>
              <a:rPr lang="es-MX" sz="2700" b="1" dirty="0" smtClean="0">
                <a:latin typeface="+mn-lt"/>
              </a:rPr>
              <a:t> </a:t>
            </a:r>
            <a:r>
              <a:rPr lang="es-MX" dirty="0" err="1" smtClean="0">
                <a:solidFill>
                  <a:srgbClr val="FF0000"/>
                </a:solidFill>
                <a:latin typeface="+mn-lt"/>
              </a:rPr>
              <a:t>Ramsey´s</a:t>
            </a:r>
            <a:r>
              <a:rPr lang="es-MX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s-MX" dirty="0" err="1" smtClean="0">
                <a:solidFill>
                  <a:srgbClr val="FF0000"/>
                </a:solidFill>
                <a:latin typeface="+mn-lt"/>
              </a:rPr>
              <a:t>Method</a:t>
            </a:r>
            <a:endParaRPr lang="es-ES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Text Box 46"/>
          <p:cNvSpPr txBox="1">
            <a:spLocks noChangeArrowheads="1"/>
          </p:cNvSpPr>
          <p:nvPr/>
        </p:nvSpPr>
        <p:spPr bwMode="auto">
          <a:xfrm>
            <a:off x="4171950" y="1643658"/>
            <a:ext cx="6032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MX" sz="2400"/>
              <a:t>z</a:t>
            </a:r>
            <a:endParaRPr lang="es-ES" sz="2400"/>
          </a:p>
        </p:txBody>
      </p:sp>
      <p:sp>
        <p:nvSpPr>
          <p:cNvPr id="4" name="Line 4"/>
          <p:cNvSpPr>
            <a:spLocks noChangeShapeType="1"/>
          </p:cNvSpPr>
          <p:nvPr/>
        </p:nvSpPr>
        <p:spPr bwMode="auto">
          <a:xfrm rot="1735743">
            <a:off x="4171257" y="2833796"/>
            <a:ext cx="0" cy="22764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5" name="Oval 5"/>
          <p:cNvSpPr>
            <a:spLocks noChangeArrowheads="1"/>
          </p:cNvSpPr>
          <p:nvPr/>
        </p:nvSpPr>
        <p:spPr bwMode="auto">
          <a:xfrm rot="1735743">
            <a:off x="3780967" y="3611170"/>
            <a:ext cx="750888" cy="7524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MX"/>
          </a:p>
        </p:txBody>
      </p:sp>
      <p:sp>
        <p:nvSpPr>
          <p:cNvPr id="6" name="Line 15"/>
          <p:cNvSpPr>
            <a:spLocks noChangeShapeType="1"/>
          </p:cNvSpPr>
          <p:nvPr/>
        </p:nvSpPr>
        <p:spPr bwMode="auto">
          <a:xfrm>
            <a:off x="4162426" y="2883496"/>
            <a:ext cx="0" cy="2157413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grpSp>
        <p:nvGrpSpPr>
          <p:cNvPr id="7" name="Group 16"/>
          <p:cNvGrpSpPr>
            <a:grpSpLocks/>
          </p:cNvGrpSpPr>
          <p:nvPr/>
        </p:nvGrpSpPr>
        <p:grpSpPr bwMode="auto">
          <a:xfrm>
            <a:off x="373063" y="5329834"/>
            <a:ext cx="4362450" cy="427038"/>
            <a:chOff x="490" y="3232"/>
            <a:chExt cx="2748" cy="269"/>
          </a:xfrm>
        </p:grpSpPr>
        <p:graphicFrame>
          <p:nvGraphicFramePr>
            <p:cNvPr id="8" name="Object 1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50725661"/>
                </p:ext>
              </p:extLst>
            </p:nvPr>
          </p:nvGraphicFramePr>
          <p:xfrm>
            <a:off x="2461" y="3232"/>
            <a:ext cx="777" cy="26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23" name="Ecuación" r:id="rId3" imgW="660400" imgH="228600" progId="Equation.3">
                    <p:embed/>
                  </p:oleObj>
                </mc:Choice>
                <mc:Fallback>
                  <p:oleObj name="Ecuación" r:id="rId3" imgW="66040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61" y="3232"/>
                          <a:ext cx="777" cy="269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" name="Text Box 18"/>
            <p:cNvSpPr txBox="1">
              <a:spLocks noChangeArrowheads="1"/>
            </p:cNvSpPr>
            <p:nvPr/>
          </p:nvSpPr>
          <p:spPr bwMode="auto">
            <a:xfrm>
              <a:off x="490" y="3251"/>
              <a:ext cx="206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s-MX" sz="1800" dirty="0" err="1" smtClean="0"/>
                <a:t>Constant</a:t>
              </a:r>
              <a:r>
                <a:rPr lang="es-MX" sz="1800" dirty="0" smtClean="0"/>
                <a:t> </a:t>
              </a:r>
              <a:r>
                <a:rPr lang="es-MX" sz="1800" dirty="0" err="1" smtClean="0"/>
                <a:t>magnetic</a:t>
              </a:r>
              <a:r>
                <a:rPr lang="es-MX" sz="1800" dirty="0" smtClean="0"/>
                <a:t> </a:t>
              </a:r>
              <a:r>
                <a:rPr lang="es-MX" sz="1800" dirty="0" err="1" smtClean="0"/>
                <a:t>field</a:t>
              </a:r>
              <a:endParaRPr lang="es-ES" sz="1800" dirty="0"/>
            </a:p>
          </p:txBody>
        </p:sp>
      </p:grpSp>
      <p:sp>
        <p:nvSpPr>
          <p:cNvPr id="10" name="Text Box 20"/>
          <p:cNvSpPr txBox="1">
            <a:spLocks noChangeArrowheads="1"/>
          </p:cNvSpPr>
          <p:nvPr/>
        </p:nvSpPr>
        <p:spPr bwMode="auto">
          <a:xfrm>
            <a:off x="0" y="1916708"/>
            <a:ext cx="3813175" cy="3667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MX" sz="1800" dirty="0" err="1" smtClean="0"/>
              <a:t>Larmour</a:t>
            </a:r>
            <a:r>
              <a:rPr lang="es-MX" sz="1800" dirty="0" smtClean="0"/>
              <a:t> </a:t>
            </a:r>
            <a:r>
              <a:rPr lang="es-MX" sz="1800" dirty="0" err="1" smtClean="0"/>
              <a:t>Frequency</a:t>
            </a:r>
            <a:endParaRPr lang="es-ES" sz="1800" dirty="0"/>
          </a:p>
        </p:txBody>
      </p:sp>
      <p:graphicFrame>
        <p:nvGraphicFramePr>
          <p:cNvPr id="11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1252058"/>
              </p:ext>
            </p:extLst>
          </p:nvPr>
        </p:nvGraphicFramePr>
        <p:xfrm>
          <a:off x="954088" y="2359621"/>
          <a:ext cx="1903413" cy="663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4" name="Ecuación" r:id="rId5" imgW="1129810" imgH="393529" progId="Equation.3">
                  <p:embed/>
                </p:oleObj>
              </mc:Choice>
              <mc:Fallback>
                <p:oleObj name="Ecuación" r:id="rId5" imgW="1129810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4088" y="2359621"/>
                        <a:ext cx="1903413" cy="6635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" name="Group 23"/>
          <p:cNvGrpSpPr>
            <a:grpSpLocks/>
          </p:cNvGrpSpPr>
          <p:nvPr/>
        </p:nvGrpSpPr>
        <p:grpSpPr bwMode="auto">
          <a:xfrm>
            <a:off x="3592513" y="2500908"/>
            <a:ext cx="1127125" cy="701675"/>
            <a:chOff x="772" y="2794"/>
            <a:chExt cx="1017" cy="503"/>
          </a:xfrm>
        </p:grpSpPr>
        <p:sp>
          <p:nvSpPr>
            <p:cNvPr id="13" name="Oval 24"/>
            <p:cNvSpPr>
              <a:spLocks noChangeArrowheads="1"/>
            </p:cNvSpPr>
            <p:nvPr/>
          </p:nvSpPr>
          <p:spPr bwMode="auto">
            <a:xfrm>
              <a:off x="772" y="2954"/>
              <a:ext cx="1017" cy="343"/>
            </a:xfrm>
            <a:prstGeom prst="ellips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s-MX"/>
            </a:p>
          </p:txBody>
        </p:sp>
        <p:sp>
          <p:nvSpPr>
            <p:cNvPr id="14" name="Rectangle 25"/>
            <p:cNvSpPr>
              <a:spLocks noChangeArrowheads="1"/>
            </p:cNvSpPr>
            <p:nvPr/>
          </p:nvSpPr>
          <p:spPr bwMode="auto">
            <a:xfrm>
              <a:off x="981" y="2794"/>
              <a:ext cx="624" cy="270"/>
            </a:xfrm>
            <a:prstGeom prst="rect">
              <a:avLst/>
            </a:prstGeom>
            <a:solidFill>
              <a:schemeClr val="bg1"/>
            </a:solidFill>
            <a:ln w="9525" cap="rnd">
              <a:noFill/>
              <a:prstDash val="sysDot"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MX"/>
            </a:p>
          </p:txBody>
        </p:sp>
        <p:sp>
          <p:nvSpPr>
            <p:cNvPr id="15" name="Line 26"/>
            <p:cNvSpPr>
              <a:spLocks noChangeShapeType="1"/>
            </p:cNvSpPr>
            <p:nvPr/>
          </p:nvSpPr>
          <p:spPr bwMode="auto">
            <a:xfrm>
              <a:off x="1569" y="2990"/>
              <a:ext cx="110" cy="37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16" name="Text Box 27"/>
          <p:cNvSpPr txBox="1">
            <a:spLocks noChangeArrowheads="1"/>
          </p:cNvSpPr>
          <p:nvPr/>
        </p:nvSpPr>
        <p:spPr bwMode="auto">
          <a:xfrm>
            <a:off x="4456906" y="2365017"/>
            <a:ext cx="525463" cy="457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sz="2400" dirty="0">
                <a:sym typeface="Symbol" charset="0"/>
              </a:rPr>
              <a:t></a:t>
            </a:r>
            <a:r>
              <a:rPr lang="es-MX" sz="2400" baseline="-25000" dirty="0">
                <a:sym typeface="Symbol" charset="0"/>
              </a:rPr>
              <a:t>0</a:t>
            </a:r>
            <a:endParaRPr lang="es-ES" sz="2400" baseline="-25000" dirty="0"/>
          </a:p>
        </p:txBody>
      </p:sp>
      <p:sp>
        <p:nvSpPr>
          <p:cNvPr id="17" name="Line 28"/>
          <p:cNvSpPr>
            <a:spLocks noChangeShapeType="1"/>
          </p:cNvSpPr>
          <p:nvPr/>
        </p:nvSpPr>
        <p:spPr bwMode="auto">
          <a:xfrm>
            <a:off x="6592888" y="3775671"/>
            <a:ext cx="1303338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grpSp>
        <p:nvGrpSpPr>
          <p:cNvPr id="18" name="Group 31"/>
          <p:cNvGrpSpPr>
            <a:grpSpLocks/>
          </p:cNvGrpSpPr>
          <p:nvPr/>
        </p:nvGrpSpPr>
        <p:grpSpPr bwMode="auto">
          <a:xfrm>
            <a:off x="6088063" y="2920008"/>
            <a:ext cx="1652588" cy="717550"/>
            <a:chOff x="2515" y="1167"/>
            <a:chExt cx="1041" cy="452"/>
          </a:xfrm>
        </p:grpSpPr>
        <p:grpSp>
          <p:nvGrpSpPr>
            <p:cNvPr id="19" name="Group 32"/>
            <p:cNvGrpSpPr>
              <a:grpSpLocks/>
            </p:cNvGrpSpPr>
            <p:nvPr/>
          </p:nvGrpSpPr>
          <p:grpSpPr bwMode="auto">
            <a:xfrm>
              <a:off x="2515" y="1177"/>
              <a:ext cx="710" cy="442"/>
              <a:chOff x="772" y="2794"/>
              <a:chExt cx="1017" cy="503"/>
            </a:xfrm>
          </p:grpSpPr>
          <p:sp>
            <p:nvSpPr>
              <p:cNvPr id="21" name="Oval 33"/>
              <p:cNvSpPr>
                <a:spLocks noChangeArrowheads="1"/>
              </p:cNvSpPr>
              <p:nvPr/>
            </p:nvSpPr>
            <p:spPr bwMode="auto">
              <a:xfrm>
                <a:off x="772" y="2954"/>
                <a:ext cx="1017" cy="343"/>
              </a:xfrm>
              <a:prstGeom prst="ellips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22" name="Rectangle 34"/>
              <p:cNvSpPr>
                <a:spLocks noChangeArrowheads="1"/>
              </p:cNvSpPr>
              <p:nvPr/>
            </p:nvSpPr>
            <p:spPr bwMode="auto">
              <a:xfrm>
                <a:off x="981" y="2794"/>
                <a:ext cx="624" cy="270"/>
              </a:xfrm>
              <a:prstGeom prst="rect">
                <a:avLst/>
              </a:prstGeom>
              <a:solidFill>
                <a:schemeClr val="bg1"/>
              </a:solidFill>
              <a:ln w="9525" cap="rnd">
                <a:noFill/>
                <a:prstDash val="sysDot"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23" name="Line 35"/>
              <p:cNvSpPr>
                <a:spLocks noChangeShapeType="1"/>
              </p:cNvSpPr>
              <p:nvPr/>
            </p:nvSpPr>
            <p:spPr bwMode="auto">
              <a:xfrm>
                <a:off x="1569" y="2990"/>
                <a:ext cx="110" cy="37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</p:grpSp>
        <p:sp>
          <p:nvSpPr>
            <p:cNvPr id="20" name="Text Box 36"/>
            <p:cNvSpPr txBox="1">
              <a:spLocks noChangeArrowheads="1"/>
            </p:cNvSpPr>
            <p:nvPr/>
          </p:nvSpPr>
          <p:spPr bwMode="auto">
            <a:xfrm>
              <a:off x="3225" y="1167"/>
              <a:ext cx="331" cy="2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ES" sz="2400" dirty="0">
                  <a:sym typeface="Symbol" charset="0"/>
                </a:rPr>
                <a:t></a:t>
              </a:r>
              <a:endParaRPr lang="es-ES" sz="2400" baseline="-25000" dirty="0"/>
            </a:p>
          </p:txBody>
        </p:sp>
      </p:grpSp>
      <p:sp>
        <p:nvSpPr>
          <p:cNvPr id="24" name="Line 29"/>
          <p:cNvSpPr>
            <a:spLocks noChangeShapeType="1"/>
          </p:cNvSpPr>
          <p:nvPr/>
        </p:nvSpPr>
        <p:spPr bwMode="auto">
          <a:xfrm>
            <a:off x="6570663" y="2097683"/>
            <a:ext cx="0" cy="2743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graphicFrame>
        <p:nvGraphicFramePr>
          <p:cNvPr id="25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5446356"/>
              </p:ext>
            </p:extLst>
          </p:nvPr>
        </p:nvGraphicFramePr>
        <p:xfrm>
          <a:off x="5348287" y="5218441"/>
          <a:ext cx="2935288" cy="40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5" name="Ecuación" r:id="rId7" imgW="1574117" imgH="215806" progId="Equation.3">
                  <p:embed/>
                </p:oleObj>
              </mc:Choice>
              <mc:Fallback>
                <p:oleObj name="Ecuación" r:id="rId7" imgW="1574117" imgH="21580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48287" y="5218441"/>
                        <a:ext cx="2935288" cy="4032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 Box 41"/>
          <p:cNvSpPr txBox="1">
            <a:spLocks noChangeArrowheads="1"/>
          </p:cNvSpPr>
          <p:nvPr/>
        </p:nvSpPr>
        <p:spPr bwMode="auto">
          <a:xfrm>
            <a:off x="5364162" y="5726710"/>
            <a:ext cx="2919413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MX" sz="1800" dirty="0" err="1" smtClean="0"/>
              <a:t>Rotating</a:t>
            </a:r>
            <a:r>
              <a:rPr lang="es-MX" sz="1800" dirty="0" smtClean="0"/>
              <a:t> </a:t>
            </a:r>
            <a:r>
              <a:rPr lang="es-MX" sz="1800" dirty="0" err="1" smtClean="0"/>
              <a:t>magnetic</a:t>
            </a:r>
            <a:r>
              <a:rPr lang="es-MX" sz="1800" dirty="0" smtClean="0"/>
              <a:t> </a:t>
            </a:r>
            <a:r>
              <a:rPr lang="es-MX" sz="1800" dirty="0" err="1" smtClean="0"/>
              <a:t>field</a:t>
            </a:r>
            <a:r>
              <a:rPr lang="es-MX" sz="1800" dirty="0" smtClean="0"/>
              <a:t> perpendicular </a:t>
            </a:r>
            <a:r>
              <a:rPr lang="es-MX" sz="1800" dirty="0" err="1" smtClean="0"/>
              <a:t>to</a:t>
            </a:r>
            <a:r>
              <a:rPr lang="es-MX" sz="1800" dirty="0" smtClean="0"/>
              <a:t> </a:t>
            </a:r>
            <a:r>
              <a:rPr lang="es-MX" sz="1800" b="1" dirty="0" smtClean="0"/>
              <a:t>H</a:t>
            </a:r>
            <a:r>
              <a:rPr lang="es-MX" sz="1800" baseline="-25000" dirty="0" smtClean="0"/>
              <a:t>0</a:t>
            </a:r>
            <a:endParaRPr lang="es-MX" sz="1800" baseline="-25000" dirty="0"/>
          </a:p>
          <a:p>
            <a:pPr algn="ctr" eaLnBrk="1" hangingPunct="1">
              <a:spcBef>
                <a:spcPct val="50000"/>
              </a:spcBef>
            </a:pPr>
            <a:r>
              <a:rPr lang="es-MX" b="1" dirty="0" err="1" smtClean="0">
                <a:solidFill>
                  <a:srgbClr val="FF0000"/>
                </a:solidFill>
              </a:rPr>
              <a:t>Pulsed</a:t>
            </a:r>
            <a:r>
              <a:rPr lang="es-MX" b="1" dirty="0" smtClean="0">
                <a:solidFill>
                  <a:srgbClr val="FF0000"/>
                </a:solidFill>
              </a:rPr>
              <a:t>!</a:t>
            </a:r>
            <a:endParaRPr lang="es-MX" b="1" baseline="-25000" dirty="0" smtClean="0">
              <a:solidFill>
                <a:srgbClr val="FF0000"/>
              </a:solidFill>
            </a:endParaRPr>
          </a:p>
        </p:txBody>
      </p:sp>
      <p:sp>
        <p:nvSpPr>
          <p:cNvPr id="27" name="Line 45"/>
          <p:cNvSpPr>
            <a:spLocks noChangeShapeType="1"/>
          </p:cNvSpPr>
          <p:nvPr/>
        </p:nvSpPr>
        <p:spPr bwMode="auto">
          <a:xfrm>
            <a:off x="4171951" y="1780183"/>
            <a:ext cx="0" cy="3638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8" name="Freeform 51"/>
          <p:cNvSpPr>
            <a:spLocks/>
          </p:cNvSpPr>
          <p:nvPr/>
        </p:nvSpPr>
        <p:spPr bwMode="auto">
          <a:xfrm rot="2130326">
            <a:off x="4135438" y="3315296"/>
            <a:ext cx="357188" cy="58738"/>
          </a:xfrm>
          <a:custGeom>
            <a:avLst/>
            <a:gdLst>
              <a:gd name="T0" fmla="*/ 0 w 5012"/>
              <a:gd name="T1" fmla="*/ 37 h 1093"/>
              <a:gd name="T2" fmla="*/ 73 w 5012"/>
              <a:gd name="T3" fmla="*/ 7 h 1093"/>
              <a:gd name="T4" fmla="*/ 149 w 5012"/>
              <a:gd name="T5" fmla="*/ 4 h 1093"/>
              <a:gd name="T6" fmla="*/ 225 w 5012"/>
              <a:gd name="T7" fmla="*/ 32 h 1093"/>
              <a:gd name="T8" fmla="*/ 0 60000 65536"/>
              <a:gd name="T9" fmla="*/ 0 60000 65536"/>
              <a:gd name="T10" fmla="*/ 0 60000 65536"/>
              <a:gd name="T11" fmla="*/ 0 60000 65536"/>
              <a:gd name="T12" fmla="*/ 0 w 5012"/>
              <a:gd name="T13" fmla="*/ 0 h 1093"/>
              <a:gd name="T14" fmla="*/ 5012 w 5012"/>
              <a:gd name="T15" fmla="*/ 1093 h 109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012" h="1093">
                <a:moveTo>
                  <a:pt x="0" y="1093"/>
                </a:moveTo>
                <a:cubicBezTo>
                  <a:pt x="539" y="726"/>
                  <a:pt x="1078" y="359"/>
                  <a:pt x="1630" y="198"/>
                </a:cubicBezTo>
                <a:cubicBezTo>
                  <a:pt x="2182" y="37"/>
                  <a:pt x="2745" y="0"/>
                  <a:pt x="3309" y="125"/>
                </a:cubicBezTo>
                <a:cubicBezTo>
                  <a:pt x="3873" y="250"/>
                  <a:pt x="4442" y="598"/>
                  <a:pt x="5012" y="946"/>
                </a:cubicBezTo>
              </a:path>
            </a:pathLst>
          </a:custGeom>
          <a:noFill/>
          <a:ln w="9525">
            <a:solidFill>
              <a:schemeClr val="bg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9" name="Text Box 52"/>
          <p:cNvSpPr txBox="1">
            <a:spLocks noChangeArrowheads="1"/>
          </p:cNvSpPr>
          <p:nvPr/>
        </p:nvSpPr>
        <p:spPr bwMode="auto">
          <a:xfrm>
            <a:off x="4475163" y="3332759"/>
            <a:ext cx="350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sz="2400">
                <a:sym typeface="Symbol" charset="0"/>
              </a:rPr>
              <a:t></a:t>
            </a:r>
            <a:endParaRPr lang="es-ES" sz="2400"/>
          </a:p>
        </p:txBody>
      </p:sp>
      <p:cxnSp>
        <p:nvCxnSpPr>
          <p:cNvPr id="30" name="29 Conector recto"/>
          <p:cNvCxnSpPr/>
          <p:nvPr/>
        </p:nvCxnSpPr>
        <p:spPr>
          <a:xfrm>
            <a:off x="611432" y="908720"/>
            <a:ext cx="807739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67"/>
          <p:cNvPicPr>
            <a:picLocks noChangeAspect="1" noChangeArrowheads="1"/>
          </p:cNvPicPr>
          <p:nvPr/>
        </p:nvPicPr>
        <p:blipFill>
          <a:blip r:embed="rId9" cstate="print"/>
          <a:srcRect l="961" t="2187" r="769" b="2187"/>
          <a:stretch>
            <a:fillRect/>
          </a:stretch>
        </p:blipFill>
        <p:spPr bwMode="auto">
          <a:xfrm>
            <a:off x="254127" y="5805264"/>
            <a:ext cx="1852884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Imagen 3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5250686"/>
            <a:ext cx="1365860" cy="146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115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/>
          <p:cNvSpPr txBox="1"/>
          <p:nvPr/>
        </p:nvSpPr>
        <p:spPr>
          <a:xfrm>
            <a:off x="233953" y="501346"/>
            <a:ext cx="87565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/>
              <a:t>“Desdoblamiento” de Gatos de </a:t>
            </a:r>
            <a:r>
              <a:rPr lang="es-ES" sz="2400" dirty="0" err="1" smtClean="0"/>
              <a:t>Schroedinger</a:t>
            </a:r>
            <a:r>
              <a:rPr lang="es-ES" sz="2400" dirty="0" smtClean="0"/>
              <a:t> Ultra Fríos </a:t>
            </a:r>
          </a:p>
          <a:p>
            <a:pPr algn="ctr"/>
            <a:endParaRPr lang="es-ES" sz="2000" dirty="0" smtClean="0"/>
          </a:p>
        </p:txBody>
      </p:sp>
      <p:cxnSp>
        <p:nvCxnSpPr>
          <p:cNvPr id="3" name="Conector recto de flecha 2"/>
          <p:cNvCxnSpPr/>
          <p:nvPr/>
        </p:nvCxnSpPr>
        <p:spPr>
          <a:xfrm flipH="1" flipV="1">
            <a:off x="927455" y="2239347"/>
            <a:ext cx="37600" cy="33506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cto de flecha 4"/>
          <p:cNvCxnSpPr>
            <a:endCxn id="8" idx="1"/>
          </p:cNvCxnSpPr>
          <p:nvPr/>
        </p:nvCxnSpPr>
        <p:spPr>
          <a:xfrm>
            <a:off x="693501" y="5362316"/>
            <a:ext cx="7971104" cy="461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uadroTexto 6"/>
          <p:cNvSpPr txBox="1"/>
          <p:nvPr/>
        </p:nvSpPr>
        <p:spPr>
          <a:xfrm>
            <a:off x="472082" y="1811996"/>
            <a:ext cx="910745" cy="367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Z</a:t>
            </a:r>
            <a:endParaRPr lang="es-ES" dirty="0"/>
          </a:p>
        </p:txBody>
      </p:sp>
      <p:sp>
        <p:nvSpPr>
          <p:cNvPr id="8" name="CuadroTexto 7"/>
          <p:cNvSpPr txBox="1"/>
          <p:nvPr/>
        </p:nvSpPr>
        <p:spPr>
          <a:xfrm>
            <a:off x="8664605" y="5177650"/>
            <a:ext cx="4793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/>
              <a:t>t</a:t>
            </a:r>
            <a:endParaRPr lang="es-ES" sz="2400" dirty="0"/>
          </a:p>
        </p:txBody>
      </p:sp>
      <p:sp>
        <p:nvSpPr>
          <p:cNvPr id="23" name="Forma libre 22"/>
          <p:cNvSpPr/>
          <p:nvPr/>
        </p:nvSpPr>
        <p:spPr>
          <a:xfrm>
            <a:off x="3308759" y="2556868"/>
            <a:ext cx="1486430" cy="860645"/>
          </a:xfrm>
          <a:custGeom>
            <a:avLst/>
            <a:gdLst>
              <a:gd name="connsiteX0" fmla="*/ 0 w 1086209"/>
              <a:gd name="connsiteY0" fmla="*/ 3008078 h 3008078"/>
              <a:gd name="connsiteX1" fmla="*/ 651725 w 1086209"/>
              <a:gd name="connsiteY1" fmla="*/ 894067 h 3008078"/>
              <a:gd name="connsiteX2" fmla="*/ 1086209 w 1086209"/>
              <a:gd name="connsiteY2" fmla="*/ 0 h 3008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6209" h="3008078">
                <a:moveTo>
                  <a:pt x="0" y="3008078"/>
                </a:moveTo>
                <a:cubicBezTo>
                  <a:pt x="235345" y="2201745"/>
                  <a:pt x="470690" y="1395413"/>
                  <a:pt x="651725" y="894067"/>
                </a:cubicBezTo>
                <a:cubicBezTo>
                  <a:pt x="832760" y="392721"/>
                  <a:pt x="1086209" y="0"/>
                  <a:pt x="1086209" y="0"/>
                </a:cubicBezTo>
              </a:path>
            </a:pathLst>
          </a:cu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CuadroTexto 26"/>
          <p:cNvSpPr txBox="1"/>
          <p:nvPr/>
        </p:nvSpPr>
        <p:spPr>
          <a:xfrm>
            <a:off x="1924460" y="4428558"/>
            <a:ext cx="59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err="1" smtClean="0"/>
              <a:t>Ι</a:t>
            </a:r>
            <a:r>
              <a:rPr lang="es-ES" sz="2400" i="1" dirty="0" err="1" smtClean="0">
                <a:solidFill>
                  <a:srgbClr val="0000FF"/>
                </a:solidFill>
              </a:rPr>
              <a:t>g</a:t>
            </a:r>
            <a:r>
              <a:rPr lang="es-ES" sz="2400" dirty="0" smtClean="0"/>
              <a:t>&gt;</a:t>
            </a:r>
            <a:endParaRPr lang="es-ES" sz="2400" dirty="0"/>
          </a:p>
        </p:txBody>
      </p:sp>
      <p:sp>
        <p:nvSpPr>
          <p:cNvPr id="28" name="CuadroTexto 27"/>
          <p:cNvSpPr txBox="1"/>
          <p:nvPr/>
        </p:nvSpPr>
        <p:spPr>
          <a:xfrm>
            <a:off x="3435895" y="2515088"/>
            <a:ext cx="633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err="1" smtClean="0"/>
              <a:t>Ι</a:t>
            </a:r>
            <a:r>
              <a:rPr lang="es-ES" sz="2400" i="1" dirty="0" err="1" smtClean="0">
                <a:solidFill>
                  <a:srgbClr val="0000FF"/>
                </a:solidFill>
              </a:rPr>
              <a:t>e</a:t>
            </a:r>
            <a:r>
              <a:rPr lang="es-ES" sz="2400" dirty="0" smtClean="0"/>
              <a:t>&gt;</a:t>
            </a:r>
            <a:endParaRPr lang="es-ES" sz="2400" dirty="0"/>
          </a:p>
        </p:txBody>
      </p:sp>
      <p:sp>
        <p:nvSpPr>
          <p:cNvPr id="29" name="CuadroTexto 28"/>
          <p:cNvSpPr txBox="1"/>
          <p:nvPr/>
        </p:nvSpPr>
        <p:spPr>
          <a:xfrm>
            <a:off x="3771014" y="3357997"/>
            <a:ext cx="59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err="1" smtClean="0"/>
              <a:t>Ι</a:t>
            </a:r>
            <a:r>
              <a:rPr lang="es-ES" sz="2400" i="1" dirty="0" err="1" smtClean="0">
                <a:solidFill>
                  <a:srgbClr val="0000FF"/>
                </a:solidFill>
              </a:rPr>
              <a:t>g</a:t>
            </a:r>
            <a:r>
              <a:rPr lang="es-ES" sz="2400" dirty="0" smtClean="0"/>
              <a:t>&gt;</a:t>
            </a:r>
            <a:endParaRPr lang="es-ES" sz="2400" dirty="0"/>
          </a:p>
        </p:txBody>
      </p:sp>
      <p:sp>
        <p:nvSpPr>
          <p:cNvPr id="31" name="Forma libre 30"/>
          <p:cNvSpPr/>
          <p:nvPr/>
        </p:nvSpPr>
        <p:spPr>
          <a:xfrm>
            <a:off x="2239262" y="3294100"/>
            <a:ext cx="2564282" cy="1109392"/>
          </a:xfrm>
          <a:custGeom>
            <a:avLst/>
            <a:gdLst>
              <a:gd name="connsiteX0" fmla="*/ 0 w 2398015"/>
              <a:gd name="connsiteY0" fmla="*/ 1109392 h 1109392"/>
              <a:gd name="connsiteX1" fmla="*/ 1261673 w 2398015"/>
              <a:gd name="connsiteY1" fmla="*/ 23142 h 1109392"/>
              <a:gd name="connsiteX2" fmla="*/ 2398015 w 2398015"/>
              <a:gd name="connsiteY2" fmla="*/ 340661 h 1109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98015" h="1109392">
                <a:moveTo>
                  <a:pt x="0" y="1109392"/>
                </a:moveTo>
                <a:cubicBezTo>
                  <a:pt x="431002" y="630328"/>
                  <a:pt x="862004" y="151264"/>
                  <a:pt x="1261673" y="23142"/>
                </a:cubicBezTo>
                <a:cubicBezTo>
                  <a:pt x="1661342" y="-104980"/>
                  <a:pt x="2398015" y="340661"/>
                  <a:pt x="2398015" y="340661"/>
                </a:cubicBezTo>
              </a:path>
            </a:pathLst>
          </a:cu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4" name="Forma libre 33"/>
          <p:cNvSpPr/>
          <p:nvPr/>
        </p:nvSpPr>
        <p:spPr>
          <a:xfrm rot="16200000">
            <a:off x="2892802" y="4276056"/>
            <a:ext cx="1069498" cy="275741"/>
          </a:xfrm>
          <a:custGeom>
            <a:avLst/>
            <a:gdLst>
              <a:gd name="connsiteX0" fmla="*/ 0 w 1069498"/>
              <a:gd name="connsiteY0" fmla="*/ 354853 h 605526"/>
              <a:gd name="connsiteX1" fmla="*/ 225598 w 1069498"/>
              <a:gd name="connsiteY1" fmla="*/ 346497 h 605526"/>
              <a:gd name="connsiteX2" fmla="*/ 359285 w 1069498"/>
              <a:gd name="connsiteY2" fmla="*/ 3910 h 605526"/>
              <a:gd name="connsiteX3" fmla="*/ 409418 w 1069498"/>
              <a:gd name="connsiteY3" fmla="*/ 605526 h 605526"/>
              <a:gd name="connsiteX4" fmla="*/ 534749 w 1069498"/>
              <a:gd name="connsiteY4" fmla="*/ 3910 h 605526"/>
              <a:gd name="connsiteX5" fmla="*/ 609948 w 1069498"/>
              <a:gd name="connsiteY5" fmla="*/ 597170 h 605526"/>
              <a:gd name="connsiteX6" fmla="*/ 693503 w 1069498"/>
              <a:gd name="connsiteY6" fmla="*/ 3910 h 605526"/>
              <a:gd name="connsiteX7" fmla="*/ 768702 w 1069498"/>
              <a:gd name="connsiteY7" fmla="*/ 572103 h 605526"/>
              <a:gd name="connsiteX8" fmla="*/ 868968 w 1069498"/>
              <a:gd name="connsiteY8" fmla="*/ 246228 h 605526"/>
              <a:gd name="connsiteX9" fmla="*/ 1069498 w 1069498"/>
              <a:gd name="connsiteY9" fmla="*/ 187737 h 605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69498" h="605526">
                <a:moveTo>
                  <a:pt x="0" y="354853"/>
                </a:moveTo>
                <a:cubicBezTo>
                  <a:pt x="82858" y="379920"/>
                  <a:pt x="165717" y="404987"/>
                  <a:pt x="225598" y="346497"/>
                </a:cubicBezTo>
                <a:cubicBezTo>
                  <a:pt x="285479" y="288007"/>
                  <a:pt x="328648" y="-39262"/>
                  <a:pt x="359285" y="3910"/>
                </a:cubicBezTo>
                <a:cubicBezTo>
                  <a:pt x="389922" y="47081"/>
                  <a:pt x="380174" y="605526"/>
                  <a:pt x="409418" y="605526"/>
                </a:cubicBezTo>
                <a:cubicBezTo>
                  <a:pt x="438662" y="605526"/>
                  <a:pt x="501327" y="5303"/>
                  <a:pt x="534749" y="3910"/>
                </a:cubicBezTo>
                <a:cubicBezTo>
                  <a:pt x="568171" y="2517"/>
                  <a:pt x="583489" y="597170"/>
                  <a:pt x="609948" y="597170"/>
                </a:cubicBezTo>
                <a:cubicBezTo>
                  <a:pt x="636407" y="597170"/>
                  <a:pt x="667044" y="8088"/>
                  <a:pt x="693503" y="3910"/>
                </a:cubicBezTo>
                <a:cubicBezTo>
                  <a:pt x="719962" y="-268"/>
                  <a:pt x="739458" y="531717"/>
                  <a:pt x="768702" y="572103"/>
                </a:cubicBezTo>
                <a:cubicBezTo>
                  <a:pt x="797946" y="612489"/>
                  <a:pt x="818835" y="310289"/>
                  <a:pt x="868968" y="246228"/>
                </a:cubicBezTo>
                <a:cubicBezTo>
                  <a:pt x="919101" y="182167"/>
                  <a:pt x="1069498" y="187737"/>
                  <a:pt x="1069498" y="187737"/>
                </a:cubicBezTo>
              </a:path>
            </a:pathLst>
          </a:custGeom>
          <a:ln>
            <a:solidFill>
              <a:srgbClr val="FF0000"/>
            </a:solidFill>
            <a:headEnd type="oval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7" name="Rectángulo 36"/>
          <p:cNvSpPr/>
          <p:nvPr/>
        </p:nvSpPr>
        <p:spPr>
          <a:xfrm>
            <a:off x="3226979" y="4992984"/>
            <a:ext cx="5180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/>
              <a:t>π⁄2</a:t>
            </a:r>
          </a:p>
        </p:txBody>
      </p:sp>
      <p:cxnSp>
        <p:nvCxnSpPr>
          <p:cNvPr id="42" name="Conector recto 41"/>
          <p:cNvCxnSpPr/>
          <p:nvPr/>
        </p:nvCxnSpPr>
        <p:spPr>
          <a:xfrm flipH="1" flipV="1">
            <a:off x="3367248" y="2239347"/>
            <a:ext cx="8355" cy="1580315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Conector recto de flecha 48"/>
          <p:cNvCxnSpPr/>
          <p:nvPr/>
        </p:nvCxnSpPr>
        <p:spPr>
          <a:xfrm>
            <a:off x="693501" y="5339456"/>
            <a:ext cx="7971104" cy="461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Forma libre 49"/>
          <p:cNvSpPr/>
          <p:nvPr/>
        </p:nvSpPr>
        <p:spPr>
          <a:xfrm>
            <a:off x="3467513" y="5296260"/>
            <a:ext cx="8358" cy="142048"/>
          </a:xfrm>
          <a:custGeom>
            <a:avLst/>
            <a:gdLst>
              <a:gd name="connsiteX0" fmla="*/ 0 w 8358"/>
              <a:gd name="connsiteY0" fmla="*/ 0 h 142048"/>
              <a:gd name="connsiteX1" fmla="*/ 8356 w 8358"/>
              <a:gd name="connsiteY1" fmla="*/ 142048 h 142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58" h="142048">
                <a:moveTo>
                  <a:pt x="0" y="0"/>
                </a:moveTo>
                <a:cubicBezTo>
                  <a:pt x="8727" y="130895"/>
                  <a:pt x="8356" y="83465"/>
                  <a:pt x="8356" y="142048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3" name="CuadroTexto 52"/>
          <p:cNvSpPr txBox="1"/>
          <p:nvPr/>
        </p:nvSpPr>
        <p:spPr>
          <a:xfrm>
            <a:off x="3308759" y="5431789"/>
            <a:ext cx="369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T</a:t>
            </a:r>
            <a:r>
              <a:rPr lang="es-ES" baseline="-25000" dirty="0" smtClean="0"/>
              <a:t>1</a:t>
            </a:r>
            <a:endParaRPr lang="es-ES" baseline="-25000" dirty="0"/>
          </a:p>
        </p:txBody>
      </p:sp>
      <p:pic>
        <p:nvPicPr>
          <p:cNvPr id="45" name="Imagen 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2636" y="5816130"/>
            <a:ext cx="1030469" cy="931344"/>
          </a:xfrm>
          <a:prstGeom prst="rect">
            <a:avLst/>
          </a:prstGeom>
        </p:spPr>
      </p:pic>
      <p:sp>
        <p:nvSpPr>
          <p:cNvPr id="30" name="CuadroTexto 29"/>
          <p:cNvSpPr txBox="1"/>
          <p:nvPr/>
        </p:nvSpPr>
        <p:spPr>
          <a:xfrm>
            <a:off x="3475871" y="4147706"/>
            <a:ext cx="1014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 smtClean="0"/>
              <a:t>Ωτ</a:t>
            </a:r>
            <a:r>
              <a:rPr lang="es-ES" dirty="0" smtClean="0"/>
              <a:t>=π/2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31753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/>
          <p:cNvSpPr txBox="1"/>
          <p:nvPr/>
        </p:nvSpPr>
        <p:spPr>
          <a:xfrm>
            <a:off x="233953" y="501346"/>
            <a:ext cx="87565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/>
              <a:t>“Desdoblamiento” de Gatos de </a:t>
            </a:r>
            <a:r>
              <a:rPr lang="es-ES" sz="2400" dirty="0" err="1" smtClean="0"/>
              <a:t>Schroedinger</a:t>
            </a:r>
            <a:r>
              <a:rPr lang="es-ES" sz="2400" dirty="0" smtClean="0"/>
              <a:t> Ultra Fríos </a:t>
            </a:r>
          </a:p>
          <a:p>
            <a:pPr algn="ctr"/>
            <a:endParaRPr lang="es-ES" sz="2000" dirty="0" smtClean="0"/>
          </a:p>
        </p:txBody>
      </p:sp>
      <p:cxnSp>
        <p:nvCxnSpPr>
          <p:cNvPr id="3" name="Conector recto de flecha 2"/>
          <p:cNvCxnSpPr/>
          <p:nvPr/>
        </p:nvCxnSpPr>
        <p:spPr>
          <a:xfrm flipH="1" flipV="1">
            <a:off x="927455" y="2239347"/>
            <a:ext cx="37600" cy="33506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cto de flecha 4"/>
          <p:cNvCxnSpPr>
            <a:endCxn id="8" idx="1"/>
          </p:cNvCxnSpPr>
          <p:nvPr/>
        </p:nvCxnSpPr>
        <p:spPr>
          <a:xfrm>
            <a:off x="693501" y="5362316"/>
            <a:ext cx="7971104" cy="461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uadroTexto 6"/>
          <p:cNvSpPr txBox="1"/>
          <p:nvPr/>
        </p:nvSpPr>
        <p:spPr>
          <a:xfrm>
            <a:off x="472082" y="1811996"/>
            <a:ext cx="910745" cy="367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Z</a:t>
            </a:r>
            <a:endParaRPr lang="es-ES" dirty="0"/>
          </a:p>
        </p:txBody>
      </p:sp>
      <p:sp>
        <p:nvSpPr>
          <p:cNvPr id="8" name="CuadroTexto 7"/>
          <p:cNvSpPr txBox="1"/>
          <p:nvPr/>
        </p:nvSpPr>
        <p:spPr>
          <a:xfrm>
            <a:off x="8664605" y="5177650"/>
            <a:ext cx="4793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/>
              <a:t>t</a:t>
            </a:r>
            <a:endParaRPr lang="es-ES" sz="2400" dirty="0"/>
          </a:p>
        </p:txBody>
      </p:sp>
      <p:sp>
        <p:nvSpPr>
          <p:cNvPr id="23" name="Forma libre 22"/>
          <p:cNvSpPr/>
          <p:nvPr/>
        </p:nvSpPr>
        <p:spPr>
          <a:xfrm>
            <a:off x="3308759" y="2556868"/>
            <a:ext cx="1486430" cy="860645"/>
          </a:xfrm>
          <a:custGeom>
            <a:avLst/>
            <a:gdLst>
              <a:gd name="connsiteX0" fmla="*/ 0 w 1086209"/>
              <a:gd name="connsiteY0" fmla="*/ 3008078 h 3008078"/>
              <a:gd name="connsiteX1" fmla="*/ 651725 w 1086209"/>
              <a:gd name="connsiteY1" fmla="*/ 894067 h 3008078"/>
              <a:gd name="connsiteX2" fmla="*/ 1086209 w 1086209"/>
              <a:gd name="connsiteY2" fmla="*/ 0 h 3008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6209" h="3008078">
                <a:moveTo>
                  <a:pt x="0" y="3008078"/>
                </a:moveTo>
                <a:cubicBezTo>
                  <a:pt x="235345" y="2201745"/>
                  <a:pt x="470690" y="1395413"/>
                  <a:pt x="651725" y="894067"/>
                </a:cubicBezTo>
                <a:cubicBezTo>
                  <a:pt x="832760" y="392721"/>
                  <a:pt x="1086209" y="0"/>
                  <a:pt x="1086209" y="0"/>
                </a:cubicBezTo>
              </a:path>
            </a:pathLst>
          </a:cu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Forma libre 24"/>
          <p:cNvSpPr/>
          <p:nvPr/>
        </p:nvSpPr>
        <p:spPr>
          <a:xfrm rot="3526784">
            <a:off x="4905917" y="2356040"/>
            <a:ext cx="1447484" cy="1074238"/>
          </a:xfrm>
          <a:custGeom>
            <a:avLst/>
            <a:gdLst>
              <a:gd name="connsiteX0" fmla="*/ 0 w 1086209"/>
              <a:gd name="connsiteY0" fmla="*/ 3008078 h 3008078"/>
              <a:gd name="connsiteX1" fmla="*/ 651725 w 1086209"/>
              <a:gd name="connsiteY1" fmla="*/ 894067 h 3008078"/>
              <a:gd name="connsiteX2" fmla="*/ 1086209 w 1086209"/>
              <a:gd name="connsiteY2" fmla="*/ 0 h 3008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6209" h="3008078">
                <a:moveTo>
                  <a:pt x="0" y="3008078"/>
                </a:moveTo>
                <a:cubicBezTo>
                  <a:pt x="235345" y="2201745"/>
                  <a:pt x="470690" y="1395413"/>
                  <a:pt x="651725" y="894067"/>
                </a:cubicBezTo>
                <a:cubicBezTo>
                  <a:pt x="832760" y="392721"/>
                  <a:pt x="1086209" y="0"/>
                  <a:pt x="1086209" y="0"/>
                </a:cubicBezTo>
              </a:path>
            </a:pathLst>
          </a:cu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CuadroTexto 26"/>
          <p:cNvSpPr txBox="1"/>
          <p:nvPr/>
        </p:nvSpPr>
        <p:spPr>
          <a:xfrm>
            <a:off x="1924460" y="4428558"/>
            <a:ext cx="59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err="1" smtClean="0"/>
              <a:t>Ι</a:t>
            </a:r>
            <a:r>
              <a:rPr lang="es-ES" sz="2400" i="1" dirty="0" err="1" smtClean="0">
                <a:solidFill>
                  <a:srgbClr val="0000FF"/>
                </a:solidFill>
              </a:rPr>
              <a:t>g</a:t>
            </a:r>
            <a:r>
              <a:rPr lang="es-ES" sz="2400" dirty="0" smtClean="0"/>
              <a:t>&gt;</a:t>
            </a:r>
            <a:endParaRPr lang="es-ES" sz="2400" dirty="0"/>
          </a:p>
        </p:txBody>
      </p:sp>
      <p:sp>
        <p:nvSpPr>
          <p:cNvPr id="28" name="CuadroTexto 27"/>
          <p:cNvSpPr txBox="1"/>
          <p:nvPr/>
        </p:nvSpPr>
        <p:spPr>
          <a:xfrm>
            <a:off x="3435895" y="2515088"/>
            <a:ext cx="633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err="1" smtClean="0"/>
              <a:t>Ι</a:t>
            </a:r>
            <a:r>
              <a:rPr lang="es-ES" sz="2400" i="1" dirty="0" err="1" smtClean="0">
                <a:solidFill>
                  <a:srgbClr val="0000FF"/>
                </a:solidFill>
              </a:rPr>
              <a:t>e</a:t>
            </a:r>
            <a:r>
              <a:rPr lang="es-ES" sz="2400" dirty="0" smtClean="0"/>
              <a:t>&gt;</a:t>
            </a:r>
            <a:endParaRPr lang="es-ES" sz="2400" dirty="0"/>
          </a:p>
        </p:txBody>
      </p:sp>
      <p:sp>
        <p:nvSpPr>
          <p:cNvPr id="29" name="CuadroTexto 28"/>
          <p:cNvSpPr txBox="1"/>
          <p:nvPr/>
        </p:nvSpPr>
        <p:spPr>
          <a:xfrm>
            <a:off x="3771014" y="3357997"/>
            <a:ext cx="59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err="1" smtClean="0"/>
              <a:t>Ι</a:t>
            </a:r>
            <a:r>
              <a:rPr lang="es-ES" sz="2400" i="1" dirty="0" err="1" smtClean="0">
                <a:solidFill>
                  <a:srgbClr val="0000FF"/>
                </a:solidFill>
              </a:rPr>
              <a:t>g</a:t>
            </a:r>
            <a:r>
              <a:rPr lang="es-ES" sz="2400" dirty="0" smtClean="0"/>
              <a:t>&gt;</a:t>
            </a:r>
            <a:endParaRPr lang="es-ES" sz="2400" dirty="0"/>
          </a:p>
        </p:txBody>
      </p:sp>
      <p:sp>
        <p:nvSpPr>
          <p:cNvPr id="31" name="Forma libre 30"/>
          <p:cNvSpPr/>
          <p:nvPr/>
        </p:nvSpPr>
        <p:spPr>
          <a:xfrm>
            <a:off x="2239262" y="3294100"/>
            <a:ext cx="2564282" cy="1109392"/>
          </a:xfrm>
          <a:custGeom>
            <a:avLst/>
            <a:gdLst>
              <a:gd name="connsiteX0" fmla="*/ 0 w 2398015"/>
              <a:gd name="connsiteY0" fmla="*/ 1109392 h 1109392"/>
              <a:gd name="connsiteX1" fmla="*/ 1261673 w 2398015"/>
              <a:gd name="connsiteY1" fmla="*/ 23142 h 1109392"/>
              <a:gd name="connsiteX2" fmla="*/ 2398015 w 2398015"/>
              <a:gd name="connsiteY2" fmla="*/ 340661 h 1109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98015" h="1109392">
                <a:moveTo>
                  <a:pt x="0" y="1109392"/>
                </a:moveTo>
                <a:cubicBezTo>
                  <a:pt x="431002" y="630328"/>
                  <a:pt x="862004" y="151264"/>
                  <a:pt x="1261673" y="23142"/>
                </a:cubicBezTo>
                <a:cubicBezTo>
                  <a:pt x="1661342" y="-104980"/>
                  <a:pt x="2398015" y="340661"/>
                  <a:pt x="2398015" y="340661"/>
                </a:cubicBezTo>
              </a:path>
            </a:pathLst>
          </a:cu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2" name="CuadroTexto 31"/>
          <p:cNvSpPr txBox="1"/>
          <p:nvPr/>
        </p:nvSpPr>
        <p:spPr>
          <a:xfrm>
            <a:off x="5334584" y="2326035"/>
            <a:ext cx="633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err="1" smtClean="0"/>
              <a:t>Ι</a:t>
            </a:r>
            <a:r>
              <a:rPr lang="es-ES" sz="2400" i="1" dirty="0" err="1" smtClean="0">
                <a:solidFill>
                  <a:srgbClr val="0000FF"/>
                </a:solidFill>
              </a:rPr>
              <a:t>e</a:t>
            </a:r>
            <a:r>
              <a:rPr lang="es-ES" sz="2400" dirty="0" smtClean="0"/>
              <a:t>&gt;</a:t>
            </a:r>
            <a:endParaRPr lang="es-ES" sz="2400" dirty="0"/>
          </a:p>
        </p:txBody>
      </p:sp>
      <p:sp>
        <p:nvSpPr>
          <p:cNvPr id="33" name="CuadroTexto 32"/>
          <p:cNvSpPr txBox="1"/>
          <p:nvPr/>
        </p:nvSpPr>
        <p:spPr>
          <a:xfrm>
            <a:off x="5371611" y="3294100"/>
            <a:ext cx="59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err="1" smtClean="0"/>
              <a:t>Ι</a:t>
            </a:r>
            <a:r>
              <a:rPr lang="es-ES" sz="2400" i="1" dirty="0" err="1" smtClean="0">
                <a:solidFill>
                  <a:srgbClr val="0000FF"/>
                </a:solidFill>
              </a:rPr>
              <a:t>g</a:t>
            </a:r>
            <a:r>
              <a:rPr lang="es-ES" sz="2400" dirty="0" smtClean="0"/>
              <a:t>&gt;</a:t>
            </a:r>
            <a:endParaRPr lang="es-ES" sz="2400" dirty="0"/>
          </a:p>
        </p:txBody>
      </p:sp>
      <p:sp>
        <p:nvSpPr>
          <p:cNvPr id="34" name="Forma libre 33"/>
          <p:cNvSpPr/>
          <p:nvPr/>
        </p:nvSpPr>
        <p:spPr>
          <a:xfrm rot="16200000">
            <a:off x="2892802" y="4276056"/>
            <a:ext cx="1069498" cy="275741"/>
          </a:xfrm>
          <a:custGeom>
            <a:avLst/>
            <a:gdLst>
              <a:gd name="connsiteX0" fmla="*/ 0 w 1069498"/>
              <a:gd name="connsiteY0" fmla="*/ 354853 h 605526"/>
              <a:gd name="connsiteX1" fmla="*/ 225598 w 1069498"/>
              <a:gd name="connsiteY1" fmla="*/ 346497 h 605526"/>
              <a:gd name="connsiteX2" fmla="*/ 359285 w 1069498"/>
              <a:gd name="connsiteY2" fmla="*/ 3910 h 605526"/>
              <a:gd name="connsiteX3" fmla="*/ 409418 w 1069498"/>
              <a:gd name="connsiteY3" fmla="*/ 605526 h 605526"/>
              <a:gd name="connsiteX4" fmla="*/ 534749 w 1069498"/>
              <a:gd name="connsiteY4" fmla="*/ 3910 h 605526"/>
              <a:gd name="connsiteX5" fmla="*/ 609948 w 1069498"/>
              <a:gd name="connsiteY5" fmla="*/ 597170 h 605526"/>
              <a:gd name="connsiteX6" fmla="*/ 693503 w 1069498"/>
              <a:gd name="connsiteY6" fmla="*/ 3910 h 605526"/>
              <a:gd name="connsiteX7" fmla="*/ 768702 w 1069498"/>
              <a:gd name="connsiteY7" fmla="*/ 572103 h 605526"/>
              <a:gd name="connsiteX8" fmla="*/ 868968 w 1069498"/>
              <a:gd name="connsiteY8" fmla="*/ 246228 h 605526"/>
              <a:gd name="connsiteX9" fmla="*/ 1069498 w 1069498"/>
              <a:gd name="connsiteY9" fmla="*/ 187737 h 605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69498" h="605526">
                <a:moveTo>
                  <a:pt x="0" y="354853"/>
                </a:moveTo>
                <a:cubicBezTo>
                  <a:pt x="82858" y="379920"/>
                  <a:pt x="165717" y="404987"/>
                  <a:pt x="225598" y="346497"/>
                </a:cubicBezTo>
                <a:cubicBezTo>
                  <a:pt x="285479" y="288007"/>
                  <a:pt x="328648" y="-39262"/>
                  <a:pt x="359285" y="3910"/>
                </a:cubicBezTo>
                <a:cubicBezTo>
                  <a:pt x="389922" y="47081"/>
                  <a:pt x="380174" y="605526"/>
                  <a:pt x="409418" y="605526"/>
                </a:cubicBezTo>
                <a:cubicBezTo>
                  <a:pt x="438662" y="605526"/>
                  <a:pt x="501327" y="5303"/>
                  <a:pt x="534749" y="3910"/>
                </a:cubicBezTo>
                <a:cubicBezTo>
                  <a:pt x="568171" y="2517"/>
                  <a:pt x="583489" y="597170"/>
                  <a:pt x="609948" y="597170"/>
                </a:cubicBezTo>
                <a:cubicBezTo>
                  <a:pt x="636407" y="597170"/>
                  <a:pt x="667044" y="8088"/>
                  <a:pt x="693503" y="3910"/>
                </a:cubicBezTo>
                <a:cubicBezTo>
                  <a:pt x="719962" y="-268"/>
                  <a:pt x="739458" y="531717"/>
                  <a:pt x="768702" y="572103"/>
                </a:cubicBezTo>
                <a:cubicBezTo>
                  <a:pt x="797946" y="612489"/>
                  <a:pt x="818835" y="310289"/>
                  <a:pt x="868968" y="246228"/>
                </a:cubicBezTo>
                <a:cubicBezTo>
                  <a:pt x="919101" y="182167"/>
                  <a:pt x="1069498" y="187737"/>
                  <a:pt x="1069498" y="187737"/>
                </a:cubicBezTo>
              </a:path>
            </a:pathLst>
          </a:custGeom>
          <a:ln>
            <a:solidFill>
              <a:srgbClr val="FF0000"/>
            </a:solidFill>
            <a:headEnd type="oval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5" name="Forma libre 34"/>
          <p:cNvSpPr/>
          <p:nvPr/>
        </p:nvSpPr>
        <p:spPr>
          <a:xfrm rot="16200000">
            <a:off x="4331471" y="4265621"/>
            <a:ext cx="1069498" cy="275741"/>
          </a:xfrm>
          <a:custGeom>
            <a:avLst/>
            <a:gdLst>
              <a:gd name="connsiteX0" fmla="*/ 0 w 1069498"/>
              <a:gd name="connsiteY0" fmla="*/ 354853 h 605526"/>
              <a:gd name="connsiteX1" fmla="*/ 225598 w 1069498"/>
              <a:gd name="connsiteY1" fmla="*/ 346497 h 605526"/>
              <a:gd name="connsiteX2" fmla="*/ 359285 w 1069498"/>
              <a:gd name="connsiteY2" fmla="*/ 3910 h 605526"/>
              <a:gd name="connsiteX3" fmla="*/ 409418 w 1069498"/>
              <a:gd name="connsiteY3" fmla="*/ 605526 h 605526"/>
              <a:gd name="connsiteX4" fmla="*/ 534749 w 1069498"/>
              <a:gd name="connsiteY4" fmla="*/ 3910 h 605526"/>
              <a:gd name="connsiteX5" fmla="*/ 609948 w 1069498"/>
              <a:gd name="connsiteY5" fmla="*/ 597170 h 605526"/>
              <a:gd name="connsiteX6" fmla="*/ 693503 w 1069498"/>
              <a:gd name="connsiteY6" fmla="*/ 3910 h 605526"/>
              <a:gd name="connsiteX7" fmla="*/ 768702 w 1069498"/>
              <a:gd name="connsiteY7" fmla="*/ 572103 h 605526"/>
              <a:gd name="connsiteX8" fmla="*/ 868968 w 1069498"/>
              <a:gd name="connsiteY8" fmla="*/ 246228 h 605526"/>
              <a:gd name="connsiteX9" fmla="*/ 1069498 w 1069498"/>
              <a:gd name="connsiteY9" fmla="*/ 187737 h 605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69498" h="605526">
                <a:moveTo>
                  <a:pt x="0" y="354853"/>
                </a:moveTo>
                <a:cubicBezTo>
                  <a:pt x="82858" y="379920"/>
                  <a:pt x="165717" y="404987"/>
                  <a:pt x="225598" y="346497"/>
                </a:cubicBezTo>
                <a:cubicBezTo>
                  <a:pt x="285479" y="288007"/>
                  <a:pt x="328648" y="-39262"/>
                  <a:pt x="359285" y="3910"/>
                </a:cubicBezTo>
                <a:cubicBezTo>
                  <a:pt x="389922" y="47081"/>
                  <a:pt x="380174" y="605526"/>
                  <a:pt x="409418" y="605526"/>
                </a:cubicBezTo>
                <a:cubicBezTo>
                  <a:pt x="438662" y="605526"/>
                  <a:pt x="501327" y="5303"/>
                  <a:pt x="534749" y="3910"/>
                </a:cubicBezTo>
                <a:cubicBezTo>
                  <a:pt x="568171" y="2517"/>
                  <a:pt x="583489" y="597170"/>
                  <a:pt x="609948" y="597170"/>
                </a:cubicBezTo>
                <a:cubicBezTo>
                  <a:pt x="636407" y="597170"/>
                  <a:pt x="667044" y="8088"/>
                  <a:pt x="693503" y="3910"/>
                </a:cubicBezTo>
                <a:cubicBezTo>
                  <a:pt x="719962" y="-268"/>
                  <a:pt x="739458" y="531717"/>
                  <a:pt x="768702" y="572103"/>
                </a:cubicBezTo>
                <a:cubicBezTo>
                  <a:pt x="797946" y="612489"/>
                  <a:pt x="818835" y="310289"/>
                  <a:pt x="868968" y="246228"/>
                </a:cubicBezTo>
                <a:cubicBezTo>
                  <a:pt x="919101" y="182167"/>
                  <a:pt x="1069498" y="187737"/>
                  <a:pt x="1069498" y="187737"/>
                </a:cubicBezTo>
              </a:path>
            </a:pathLst>
          </a:custGeom>
          <a:ln>
            <a:solidFill>
              <a:srgbClr val="FF0000"/>
            </a:solidFill>
            <a:headEnd type="oval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7" name="Rectángulo 36"/>
          <p:cNvSpPr/>
          <p:nvPr/>
        </p:nvSpPr>
        <p:spPr>
          <a:xfrm>
            <a:off x="3226979" y="4992984"/>
            <a:ext cx="5180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/>
              <a:t>π⁄2</a:t>
            </a:r>
          </a:p>
        </p:txBody>
      </p:sp>
      <p:sp>
        <p:nvSpPr>
          <p:cNvPr id="38" name="Rectángulo 37"/>
          <p:cNvSpPr/>
          <p:nvPr/>
        </p:nvSpPr>
        <p:spPr>
          <a:xfrm>
            <a:off x="4728349" y="4974500"/>
            <a:ext cx="3183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/>
              <a:t>π</a:t>
            </a:r>
            <a:endParaRPr lang="es-ES" b="1" dirty="0"/>
          </a:p>
        </p:txBody>
      </p:sp>
      <p:cxnSp>
        <p:nvCxnSpPr>
          <p:cNvPr id="42" name="Conector recto 41"/>
          <p:cNvCxnSpPr/>
          <p:nvPr/>
        </p:nvCxnSpPr>
        <p:spPr>
          <a:xfrm flipH="1" flipV="1">
            <a:off x="3367248" y="2239347"/>
            <a:ext cx="8355" cy="1580315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cto 42"/>
          <p:cNvCxnSpPr/>
          <p:nvPr/>
        </p:nvCxnSpPr>
        <p:spPr>
          <a:xfrm flipH="1" flipV="1">
            <a:off x="4795189" y="2239347"/>
            <a:ext cx="8355" cy="1580315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Conector recto de flecha 48"/>
          <p:cNvCxnSpPr/>
          <p:nvPr/>
        </p:nvCxnSpPr>
        <p:spPr>
          <a:xfrm>
            <a:off x="693501" y="5339456"/>
            <a:ext cx="7971104" cy="461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Forma libre 49"/>
          <p:cNvSpPr/>
          <p:nvPr/>
        </p:nvSpPr>
        <p:spPr>
          <a:xfrm>
            <a:off x="3467513" y="5296260"/>
            <a:ext cx="8358" cy="142048"/>
          </a:xfrm>
          <a:custGeom>
            <a:avLst/>
            <a:gdLst>
              <a:gd name="connsiteX0" fmla="*/ 0 w 8358"/>
              <a:gd name="connsiteY0" fmla="*/ 0 h 142048"/>
              <a:gd name="connsiteX1" fmla="*/ 8356 w 8358"/>
              <a:gd name="connsiteY1" fmla="*/ 142048 h 142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58" h="142048">
                <a:moveTo>
                  <a:pt x="0" y="0"/>
                </a:moveTo>
                <a:cubicBezTo>
                  <a:pt x="8727" y="130895"/>
                  <a:pt x="8356" y="83465"/>
                  <a:pt x="8356" y="142048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1" name="Forma libre 50"/>
          <p:cNvSpPr/>
          <p:nvPr/>
        </p:nvSpPr>
        <p:spPr>
          <a:xfrm>
            <a:off x="4889942" y="5306612"/>
            <a:ext cx="8358" cy="142048"/>
          </a:xfrm>
          <a:custGeom>
            <a:avLst/>
            <a:gdLst>
              <a:gd name="connsiteX0" fmla="*/ 0 w 8358"/>
              <a:gd name="connsiteY0" fmla="*/ 0 h 142048"/>
              <a:gd name="connsiteX1" fmla="*/ 8356 w 8358"/>
              <a:gd name="connsiteY1" fmla="*/ 142048 h 142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58" h="142048">
                <a:moveTo>
                  <a:pt x="0" y="0"/>
                </a:moveTo>
                <a:cubicBezTo>
                  <a:pt x="8727" y="130895"/>
                  <a:pt x="8356" y="83465"/>
                  <a:pt x="8356" y="142048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3" name="CuadroTexto 52"/>
          <p:cNvSpPr txBox="1"/>
          <p:nvPr/>
        </p:nvSpPr>
        <p:spPr>
          <a:xfrm>
            <a:off x="3308759" y="5431789"/>
            <a:ext cx="369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T</a:t>
            </a:r>
            <a:r>
              <a:rPr lang="es-ES" baseline="-25000" dirty="0" smtClean="0"/>
              <a:t>1</a:t>
            </a:r>
            <a:endParaRPr lang="es-ES" baseline="-25000" dirty="0"/>
          </a:p>
        </p:txBody>
      </p:sp>
      <p:sp>
        <p:nvSpPr>
          <p:cNvPr id="54" name="CuadroTexto 53"/>
          <p:cNvSpPr txBox="1"/>
          <p:nvPr/>
        </p:nvSpPr>
        <p:spPr>
          <a:xfrm>
            <a:off x="4728349" y="5481504"/>
            <a:ext cx="369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T</a:t>
            </a:r>
            <a:r>
              <a:rPr lang="es-ES" baseline="-25000" dirty="0"/>
              <a:t>2</a:t>
            </a:r>
          </a:p>
        </p:txBody>
      </p:sp>
      <p:pic>
        <p:nvPicPr>
          <p:cNvPr id="45" name="Imagen 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2636" y="5816130"/>
            <a:ext cx="1030469" cy="931344"/>
          </a:xfrm>
          <a:prstGeom prst="rect">
            <a:avLst/>
          </a:prstGeom>
        </p:spPr>
      </p:pic>
      <p:sp>
        <p:nvSpPr>
          <p:cNvPr id="48" name="Forma libre 47"/>
          <p:cNvSpPr/>
          <p:nvPr/>
        </p:nvSpPr>
        <p:spPr>
          <a:xfrm rot="1821857">
            <a:off x="5018937" y="2841518"/>
            <a:ext cx="1229801" cy="1185919"/>
          </a:xfrm>
          <a:custGeom>
            <a:avLst/>
            <a:gdLst>
              <a:gd name="connsiteX0" fmla="*/ 0 w 1086209"/>
              <a:gd name="connsiteY0" fmla="*/ 3008078 h 3008078"/>
              <a:gd name="connsiteX1" fmla="*/ 651725 w 1086209"/>
              <a:gd name="connsiteY1" fmla="*/ 894067 h 3008078"/>
              <a:gd name="connsiteX2" fmla="*/ 1086209 w 1086209"/>
              <a:gd name="connsiteY2" fmla="*/ 0 h 3008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6209" h="3008078">
                <a:moveTo>
                  <a:pt x="0" y="3008078"/>
                </a:moveTo>
                <a:cubicBezTo>
                  <a:pt x="235345" y="2201745"/>
                  <a:pt x="470690" y="1395413"/>
                  <a:pt x="651725" y="894067"/>
                </a:cubicBezTo>
                <a:cubicBezTo>
                  <a:pt x="832760" y="392721"/>
                  <a:pt x="1086209" y="0"/>
                  <a:pt x="1086209" y="0"/>
                </a:cubicBezTo>
              </a:path>
            </a:pathLst>
          </a:cu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6" name="Forma libre 55"/>
          <p:cNvSpPr/>
          <p:nvPr/>
        </p:nvSpPr>
        <p:spPr>
          <a:xfrm>
            <a:off x="6458766" y="3225328"/>
            <a:ext cx="1270029" cy="777087"/>
          </a:xfrm>
          <a:custGeom>
            <a:avLst/>
            <a:gdLst>
              <a:gd name="connsiteX0" fmla="*/ 0 w 1270029"/>
              <a:gd name="connsiteY0" fmla="*/ 0 h 777087"/>
              <a:gd name="connsiteX1" fmla="*/ 685147 w 1270029"/>
              <a:gd name="connsiteY1" fmla="*/ 300808 h 777087"/>
              <a:gd name="connsiteX2" fmla="*/ 1270029 w 1270029"/>
              <a:gd name="connsiteY2" fmla="*/ 777087 h 777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70029" h="777087">
                <a:moveTo>
                  <a:pt x="0" y="0"/>
                </a:moveTo>
                <a:cubicBezTo>
                  <a:pt x="236738" y="85647"/>
                  <a:pt x="473476" y="171294"/>
                  <a:pt x="685147" y="300808"/>
                </a:cubicBezTo>
                <a:cubicBezTo>
                  <a:pt x="896819" y="430323"/>
                  <a:pt x="1270029" y="777087"/>
                  <a:pt x="1270029" y="777087"/>
                </a:cubicBezTo>
              </a:path>
            </a:pathLst>
          </a:cu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7" name="Forma libre 56"/>
          <p:cNvSpPr/>
          <p:nvPr/>
        </p:nvSpPr>
        <p:spPr>
          <a:xfrm rot="1221274">
            <a:off x="6235247" y="3404507"/>
            <a:ext cx="1270029" cy="777087"/>
          </a:xfrm>
          <a:custGeom>
            <a:avLst/>
            <a:gdLst>
              <a:gd name="connsiteX0" fmla="*/ 0 w 1270029"/>
              <a:gd name="connsiteY0" fmla="*/ 0 h 777087"/>
              <a:gd name="connsiteX1" fmla="*/ 685147 w 1270029"/>
              <a:gd name="connsiteY1" fmla="*/ 300808 h 777087"/>
              <a:gd name="connsiteX2" fmla="*/ 1270029 w 1270029"/>
              <a:gd name="connsiteY2" fmla="*/ 777087 h 777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70029" h="777087">
                <a:moveTo>
                  <a:pt x="0" y="0"/>
                </a:moveTo>
                <a:cubicBezTo>
                  <a:pt x="236738" y="85647"/>
                  <a:pt x="473476" y="171294"/>
                  <a:pt x="685147" y="300808"/>
                </a:cubicBezTo>
                <a:cubicBezTo>
                  <a:pt x="896819" y="430323"/>
                  <a:pt x="1270029" y="777087"/>
                  <a:pt x="1270029" y="777087"/>
                </a:cubicBezTo>
              </a:path>
            </a:pathLst>
          </a:cu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5" name="CuadroTexto 54"/>
          <p:cNvSpPr txBox="1"/>
          <p:nvPr/>
        </p:nvSpPr>
        <p:spPr>
          <a:xfrm>
            <a:off x="3475871" y="4147706"/>
            <a:ext cx="1014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 smtClean="0"/>
              <a:t>Ωτ</a:t>
            </a:r>
            <a:r>
              <a:rPr lang="es-ES" dirty="0" smtClean="0"/>
              <a:t>=π/2</a:t>
            </a:r>
            <a:endParaRPr lang="es-ES" dirty="0"/>
          </a:p>
        </p:txBody>
      </p:sp>
      <p:sp>
        <p:nvSpPr>
          <p:cNvPr id="58" name="CuadroTexto 57"/>
          <p:cNvSpPr txBox="1"/>
          <p:nvPr/>
        </p:nvSpPr>
        <p:spPr>
          <a:xfrm>
            <a:off x="4827250" y="4147706"/>
            <a:ext cx="1014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 smtClean="0"/>
              <a:t>Ωτ</a:t>
            </a:r>
            <a:r>
              <a:rPr lang="es-ES" dirty="0" smtClean="0"/>
              <a:t>´=π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54677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/>
          <p:cNvSpPr txBox="1"/>
          <p:nvPr/>
        </p:nvSpPr>
        <p:spPr>
          <a:xfrm>
            <a:off x="233953" y="501346"/>
            <a:ext cx="87565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/>
              <a:t>“Desdoblamiento” de Gatos de </a:t>
            </a:r>
            <a:r>
              <a:rPr lang="es-ES" sz="2400" dirty="0" err="1" smtClean="0"/>
              <a:t>Schroedinger</a:t>
            </a:r>
            <a:r>
              <a:rPr lang="es-ES" sz="2400" dirty="0" smtClean="0"/>
              <a:t> Ultra Fríos </a:t>
            </a:r>
          </a:p>
          <a:p>
            <a:pPr algn="ctr"/>
            <a:endParaRPr lang="es-ES" sz="2000" dirty="0" smtClean="0"/>
          </a:p>
        </p:txBody>
      </p:sp>
      <p:cxnSp>
        <p:nvCxnSpPr>
          <p:cNvPr id="3" name="Conector recto de flecha 2"/>
          <p:cNvCxnSpPr/>
          <p:nvPr/>
        </p:nvCxnSpPr>
        <p:spPr>
          <a:xfrm flipH="1" flipV="1">
            <a:off x="927455" y="2239347"/>
            <a:ext cx="37600" cy="33506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cto de flecha 4"/>
          <p:cNvCxnSpPr>
            <a:endCxn id="8" idx="1"/>
          </p:cNvCxnSpPr>
          <p:nvPr/>
        </p:nvCxnSpPr>
        <p:spPr>
          <a:xfrm>
            <a:off x="693501" y="5362316"/>
            <a:ext cx="7971104" cy="461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uadroTexto 6"/>
          <p:cNvSpPr txBox="1"/>
          <p:nvPr/>
        </p:nvSpPr>
        <p:spPr>
          <a:xfrm>
            <a:off x="472082" y="1811996"/>
            <a:ext cx="910745" cy="367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Z</a:t>
            </a:r>
            <a:endParaRPr lang="es-ES" dirty="0"/>
          </a:p>
        </p:txBody>
      </p:sp>
      <p:sp>
        <p:nvSpPr>
          <p:cNvPr id="8" name="CuadroTexto 7"/>
          <p:cNvSpPr txBox="1"/>
          <p:nvPr/>
        </p:nvSpPr>
        <p:spPr>
          <a:xfrm>
            <a:off x="8664605" y="5177650"/>
            <a:ext cx="4793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/>
              <a:t>t</a:t>
            </a:r>
            <a:endParaRPr lang="es-ES" sz="2400" dirty="0"/>
          </a:p>
        </p:txBody>
      </p:sp>
      <p:sp>
        <p:nvSpPr>
          <p:cNvPr id="23" name="Forma libre 22"/>
          <p:cNvSpPr/>
          <p:nvPr/>
        </p:nvSpPr>
        <p:spPr>
          <a:xfrm>
            <a:off x="3308759" y="2556868"/>
            <a:ext cx="1486430" cy="860645"/>
          </a:xfrm>
          <a:custGeom>
            <a:avLst/>
            <a:gdLst>
              <a:gd name="connsiteX0" fmla="*/ 0 w 1086209"/>
              <a:gd name="connsiteY0" fmla="*/ 3008078 h 3008078"/>
              <a:gd name="connsiteX1" fmla="*/ 651725 w 1086209"/>
              <a:gd name="connsiteY1" fmla="*/ 894067 h 3008078"/>
              <a:gd name="connsiteX2" fmla="*/ 1086209 w 1086209"/>
              <a:gd name="connsiteY2" fmla="*/ 0 h 3008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6209" h="3008078">
                <a:moveTo>
                  <a:pt x="0" y="3008078"/>
                </a:moveTo>
                <a:cubicBezTo>
                  <a:pt x="235345" y="2201745"/>
                  <a:pt x="470690" y="1395413"/>
                  <a:pt x="651725" y="894067"/>
                </a:cubicBezTo>
                <a:cubicBezTo>
                  <a:pt x="832760" y="392721"/>
                  <a:pt x="1086209" y="0"/>
                  <a:pt x="1086209" y="0"/>
                </a:cubicBezTo>
              </a:path>
            </a:pathLst>
          </a:cu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Forma libre 24"/>
          <p:cNvSpPr/>
          <p:nvPr/>
        </p:nvSpPr>
        <p:spPr>
          <a:xfrm rot="3526784">
            <a:off x="4905917" y="2356040"/>
            <a:ext cx="1447484" cy="1074238"/>
          </a:xfrm>
          <a:custGeom>
            <a:avLst/>
            <a:gdLst>
              <a:gd name="connsiteX0" fmla="*/ 0 w 1086209"/>
              <a:gd name="connsiteY0" fmla="*/ 3008078 h 3008078"/>
              <a:gd name="connsiteX1" fmla="*/ 651725 w 1086209"/>
              <a:gd name="connsiteY1" fmla="*/ 894067 h 3008078"/>
              <a:gd name="connsiteX2" fmla="*/ 1086209 w 1086209"/>
              <a:gd name="connsiteY2" fmla="*/ 0 h 3008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6209" h="3008078">
                <a:moveTo>
                  <a:pt x="0" y="3008078"/>
                </a:moveTo>
                <a:cubicBezTo>
                  <a:pt x="235345" y="2201745"/>
                  <a:pt x="470690" y="1395413"/>
                  <a:pt x="651725" y="894067"/>
                </a:cubicBezTo>
                <a:cubicBezTo>
                  <a:pt x="832760" y="392721"/>
                  <a:pt x="1086209" y="0"/>
                  <a:pt x="1086209" y="0"/>
                </a:cubicBezTo>
              </a:path>
            </a:pathLst>
          </a:cu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Forma libre 25"/>
          <p:cNvSpPr/>
          <p:nvPr/>
        </p:nvSpPr>
        <p:spPr>
          <a:xfrm rot="1821857">
            <a:off x="5018937" y="2841518"/>
            <a:ext cx="1229801" cy="1185919"/>
          </a:xfrm>
          <a:custGeom>
            <a:avLst/>
            <a:gdLst>
              <a:gd name="connsiteX0" fmla="*/ 0 w 1086209"/>
              <a:gd name="connsiteY0" fmla="*/ 3008078 h 3008078"/>
              <a:gd name="connsiteX1" fmla="*/ 651725 w 1086209"/>
              <a:gd name="connsiteY1" fmla="*/ 894067 h 3008078"/>
              <a:gd name="connsiteX2" fmla="*/ 1086209 w 1086209"/>
              <a:gd name="connsiteY2" fmla="*/ 0 h 3008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6209" h="3008078">
                <a:moveTo>
                  <a:pt x="0" y="3008078"/>
                </a:moveTo>
                <a:cubicBezTo>
                  <a:pt x="235345" y="2201745"/>
                  <a:pt x="470690" y="1395413"/>
                  <a:pt x="651725" y="894067"/>
                </a:cubicBezTo>
                <a:cubicBezTo>
                  <a:pt x="832760" y="392721"/>
                  <a:pt x="1086209" y="0"/>
                  <a:pt x="1086209" y="0"/>
                </a:cubicBezTo>
              </a:path>
            </a:pathLst>
          </a:cu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CuadroTexto 26"/>
          <p:cNvSpPr txBox="1"/>
          <p:nvPr/>
        </p:nvSpPr>
        <p:spPr>
          <a:xfrm>
            <a:off x="1924460" y="4428558"/>
            <a:ext cx="59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err="1" smtClean="0"/>
              <a:t>Ι</a:t>
            </a:r>
            <a:r>
              <a:rPr lang="es-ES" sz="2400" i="1" dirty="0" err="1" smtClean="0">
                <a:solidFill>
                  <a:srgbClr val="0000FF"/>
                </a:solidFill>
              </a:rPr>
              <a:t>g</a:t>
            </a:r>
            <a:r>
              <a:rPr lang="es-ES" sz="2400" dirty="0" smtClean="0"/>
              <a:t>&gt;</a:t>
            </a:r>
            <a:endParaRPr lang="es-ES" sz="2400" dirty="0"/>
          </a:p>
        </p:txBody>
      </p:sp>
      <p:sp>
        <p:nvSpPr>
          <p:cNvPr id="28" name="CuadroTexto 27"/>
          <p:cNvSpPr txBox="1"/>
          <p:nvPr/>
        </p:nvSpPr>
        <p:spPr>
          <a:xfrm>
            <a:off x="3435895" y="2515088"/>
            <a:ext cx="633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err="1" smtClean="0"/>
              <a:t>Ι</a:t>
            </a:r>
            <a:r>
              <a:rPr lang="es-ES" sz="2400" i="1" dirty="0" err="1" smtClean="0">
                <a:solidFill>
                  <a:srgbClr val="0000FF"/>
                </a:solidFill>
              </a:rPr>
              <a:t>e</a:t>
            </a:r>
            <a:r>
              <a:rPr lang="es-ES" sz="2400" dirty="0" smtClean="0"/>
              <a:t>&gt;</a:t>
            </a:r>
            <a:endParaRPr lang="es-ES" sz="2400" dirty="0"/>
          </a:p>
        </p:txBody>
      </p:sp>
      <p:sp>
        <p:nvSpPr>
          <p:cNvPr id="29" name="CuadroTexto 28"/>
          <p:cNvSpPr txBox="1"/>
          <p:nvPr/>
        </p:nvSpPr>
        <p:spPr>
          <a:xfrm>
            <a:off x="3771014" y="3357997"/>
            <a:ext cx="59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err="1" smtClean="0"/>
              <a:t>Ι</a:t>
            </a:r>
            <a:r>
              <a:rPr lang="es-ES" sz="2400" i="1" dirty="0" err="1" smtClean="0">
                <a:solidFill>
                  <a:srgbClr val="0000FF"/>
                </a:solidFill>
              </a:rPr>
              <a:t>g</a:t>
            </a:r>
            <a:r>
              <a:rPr lang="es-ES" sz="2400" dirty="0" smtClean="0"/>
              <a:t>&gt;</a:t>
            </a:r>
            <a:endParaRPr lang="es-ES" sz="2400" dirty="0"/>
          </a:p>
        </p:txBody>
      </p:sp>
      <p:sp>
        <p:nvSpPr>
          <p:cNvPr id="31" name="Forma libre 30"/>
          <p:cNvSpPr/>
          <p:nvPr/>
        </p:nvSpPr>
        <p:spPr>
          <a:xfrm>
            <a:off x="2239262" y="3294100"/>
            <a:ext cx="2564282" cy="1109392"/>
          </a:xfrm>
          <a:custGeom>
            <a:avLst/>
            <a:gdLst>
              <a:gd name="connsiteX0" fmla="*/ 0 w 2398015"/>
              <a:gd name="connsiteY0" fmla="*/ 1109392 h 1109392"/>
              <a:gd name="connsiteX1" fmla="*/ 1261673 w 2398015"/>
              <a:gd name="connsiteY1" fmla="*/ 23142 h 1109392"/>
              <a:gd name="connsiteX2" fmla="*/ 2398015 w 2398015"/>
              <a:gd name="connsiteY2" fmla="*/ 340661 h 1109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98015" h="1109392">
                <a:moveTo>
                  <a:pt x="0" y="1109392"/>
                </a:moveTo>
                <a:cubicBezTo>
                  <a:pt x="431002" y="630328"/>
                  <a:pt x="862004" y="151264"/>
                  <a:pt x="1261673" y="23142"/>
                </a:cubicBezTo>
                <a:cubicBezTo>
                  <a:pt x="1661342" y="-104980"/>
                  <a:pt x="2398015" y="340661"/>
                  <a:pt x="2398015" y="340661"/>
                </a:cubicBezTo>
              </a:path>
            </a:pathLst>
          </a:cu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2" name="CuadroTexto 31"/>
          <p:cNvSpPr txBox="1"/>
          <p:nvPr/>
        </p:nvSpPr>
        <p:spPr>
          <a:xfrm>
            <a:off x="5334584" y="2326035"/>
            <a:ext cx="633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err="1" smtClean="0"/>
              <a:t>Ι</a:t>
            </a:r>
            <a:r>
              <a:rPr lang="es-ES" sz="2400" i="1" dirty="0" err="1" smtClean="0">
                <a:solidFill>
                  <a:srgbClr val="0000FF"/>
                </a:solidFill>
              </a:rPr>
              <a:t>e</a:t>
            </a:r>
            <a:r>
              <a:rPr lang="es-ES" sz="2400" dirty="0" smtClean="0"/>
              <a:t>&gt;</a:t>
            </a:r>
            <a:endParaRPr lang="es-ES" sz="2400" dirty="0"/>
          </a:p>
        </p:txBody>
      </p:sp>
      <p:sp>
        <p:nvSpPr>
          <p:cNvPr id="33" name="CuadroTexto 32"/>
          <p:cNvSpPr txBox="1"/>
          <p:nvPr/>
        </p:nvSpPr>
        <p:spPr>
          <a:xfrm>
            <a:off x="5376595" y="3295593"/>
            <a:ext cx="59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err="1" smtClean="0"/>
              <a:t>Ι</a:t>
            </a:r>
            <a:r>
              <a:rPr lang="es-ES" sz="2400" i="1" dirty="0" err="1" smtClean="0">
                <a:solidFill>
                  <a:srgbClr val="0000FF"/>
                </a:solidFill>
              </a:rPr>
              <a:t>g</a:t>
            </a:r>
            <a:r>
              <a:rPr lang="es-ES" sz="2400" dirty="0" smtClean="0"/>
              <a:t>&gt;</a:t>
            </a:r>
            <a:endParaRPr lang="es-ES" sz="2400" dirty="0"/>
          </a:p>
        </p:txBody>
      </p:sp>
      <p:sp>
        <p:nvSpPr>
          <p:cNvPr id="34" name="Forma libre 33"/>
          <p:cNvSpPr/>
          <p:nvPr/>
        </p:nvSpPr>
        <p:spPr>
          <a:xfrm rot="16200000">
            <a:off x="2892802" y="4276056"/>
            <a:ext cx="1069498" cy="275741"/>
          </a:xfrm>
          <a:custGeom>
            <a:avLst/>
            <a:gdLst>
              <a:gd name="connsiteX0" fmla="*/ 0 w 1069498"/>
              <a:gd name="connsiteY0" fmla="*/ 354853 h 605526"/>
              <a:gd name="connsiteX1" fmla="*/ 225598 w 1069498"/>
              <a:gd name="connsiteY1" fmla="*/ 346497 h 605526"/>
              <a:gd name="connsiteX2" fmla="*/ 359285 w 1069498"/>
              <a:gd name="connsiteY2" fmla="*/ 3910 h 605526"/>
              <a:gd name="connsiteX3" fmla="*/ 409418 w 1069498"/>
              <a:gd name="connsiteY3" fmla="*/ 605526 h 605526"/>
              <a:gd name="connsiteX4" fmla="*/ 534749 w 1069498"/>
              <a:gd name="connsiteY4" fmla="*/ 3910 h 605526"/>
              <a:gd name="connsiteX5" fmla="*/ 609948 w 1069498"/>
              <a:gd name="connsiteY5" fmla="*/ 597170 h 605526"/>
              <a:gd name="connsiteX6" fmla="*/ 693503 w 1069498"/>
              <a:gd name="connsiteY6" fmla="*/ 3910 h 605526"/>
              <a:gd name="connsiteX7" fmla="*/ 768702 w 1069498"/>
              <a:gd name="connsiteY7" fmla="*/ 572103 h 605526"/>
              <a:gd name="connsiteX8" fmla="*/ 868968 w 1069498"/>
              <a:gd name="connsiteY8" fmla="*/ 246228 h 605526"/>
              <a:gd name="connsiteX9" fmla="*/ 1069498 w 1069498"/>
              <a:gd name="connsiteY9" fmla="*/ 187737 h 605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69498" h="605526">
                <a:moveTo>
                  <a:pt x="0" y="354853"/>
                </a:moveTo>
                <a:cubicBezTo>
                  <a:pt x="82858" y="379920"/>
                  <a:pt x="165717" y="404987"/>
                  <a:pt x="225598" y="346497"/>
                </a:cubicBezTo>
                <a:cubicBezTo>
                  <a:pt x="285479" y="288007"/>
                  <a:pt x="328648" y="-39262"/>
                  <a:pt x="359285" y="3910"/>
                </a:cubicBezTo>
                <a:cubicBezTo>
                  <a:pt x="389922" y="47081"/>
                  <a:pt x="380174" y="605526"/>
                  <a:pt x="409418" y="605526"/>
                </a:cubicBezTo>
                <a:cubicBezTo>
                  <a:pt x="438662" y="605526"/>
                  <a:pt x="501327" y="5303"/>
                  <a:pt x="534749" y="3910"/>
                </a:cubicBezTo>
                <a:cubicBezTo>
                  <a:pt x="568171" y="2517"/>
                  <a:pt x="583489" y="597170"/>
                  <a:pt x="609948" y="597170"/>
                </a:cubicBezTo>
                <a:cubicBezTo>
                  <a:pt x="636407" y="597170"/>
                  <a:pt x="667044" y="8088"/>
                  <a:pt x="693503" y="3910"/>
                </a:cubicBezTo>
                <a:cubicBezTo>
                  <a:pt x="719962" y="-268"/>
                  <a:pt x="739458" y="531717"/>
                  <a:pt x="768702" y="572103"/>
                </a:cubicBezTo>
                <a:cubicBezTo>
                  <a:pt x="797946" y="612489"/>
                  <a:pt x="818835" y="310289"/>
                  <a:pt x="868968" y="246228"/>
                </a:cubicBezTo>
                <a:cubicBezTo>
                  <a:pt x="919101" y="182167"/>
                  <a:pt x="1069498" y="187737"/>
                  <a:pt x="1069498" y="187737"/>
                </a:cubicBezTo>
              </a:path>
            </a:pathLst>
          </a:custGeom>
          <a:ln>
            <a:solidFill>
              <a:srgbClr val="FF0000"/>
            </a:solidFill>
            <a:headEnd type="oval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5" name="Forma libre 34"/>
          <p:cNvSpPr/>
          <p:nvPr/>
        </p:nvSpPr>
        <p:spPr>
          <a:xfrm rot="16200000">
            <a:off x="4331471" y="4265621"/>
            <a:ext cx="1069498" cy="275741"/>
          </a:xfrm>
          <a:custGeom>
            <a:avLst/>
            <a:gdLst>
              <a:gd name="connsiteX0" fmla="*/ 0 w 1069498"/>
              <a:gd name="connsiteY0" fmla="*/ 354853 h 605526"/>
              <a:gd name="connsiteX1" fmla="*/ 225598 w 1069498"/>
              <a:gd name="connsiteY1" fmla="*/ 346497 h 605526"/>
              <a:gd name="connsiteX2" fmla="*/ 359285 w 1069498"/>
              <a:gd name="connsiteY2" fmla="*/ 3910 h 605526"/>
              <a:gd name="connsiteX3" fmla="*/ 409418 w 1069498"/>
              <a:gd name="connsiteY3" fmla="*/ 605526 h 605526"/>
              <a:gd name="connsiteX4" fmla="*/ 534749 w 1069498"/>
              <a:gd name="connsiteY4" fmla="*/ 3910 h 605526"/>
              <a:gd name="connsiteX5" fmla="*/ 609948 w 1069498"/>
              <a:gd name="connsiteY5" fmla="*/ 597170 h 605526"/>
              <a:gd name="connsiteX6" fmla="*/ 693503 w 1069498"/>
              <a:gd name="connsiteY6" fmla="*/ 3910 h 605526"/>
              <a:gd name="connsiteX7" fmla="*/ 768702 w 1069498"/>
              <a:gd name="connsiteY7" fmla="*/ 572103 h 605526"/>
              <a:gd name="connsiteX8" fmla="*/ 868968 w 1069498"/>
              <a:gd name="connsiteY8" fmla="*/ 246228 h 605526"/>
              <a:gd name="connsiteX9" fmla="*/ 1069498 w 1069498"/>
              <a:gd name="connsiteY9" fmla="*/ 187737 h 605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69498" h="605526">
                <a:moveTo>
                  <a:pt x="0" y="354853"/>
                </a:moveTo>
                <a:cubicBezTo>
                  <a:pt x="82858" y="379920"/>
                  <a:pt x="165717" y="404987"/>
                  <a:pt x="225598" y="346497"/>
                </a:cubicBezTo>
                <a:cubicBezTo>
                  <a:pt x="285479" y="288007"/>
                  <a:pt x="328648" y="-39262"/>
                  <a:pt x="359285" y="3910"/>
                </a:cubicBezTo>
                <a:cubicBezTo>
                  <a:pt x="389922" y="47081"/>
                  <a:pt x="380174" y="605526"/>
                  <a:pt x="409418" y="605526"/>
                </a:cubicBezTo>
                <a:cubicBezTo>
                  <a:pt x="438662" y="605526"/>
                  <a:pt x="501327" y="5303"/>
                  <a:pt x="534749" y="3910"/>
                </a:cubicBezTo>
                <a:cubicBezTo>
                  <a:pt x="568171" y="2517"/>
                  <a:pt x="583489" y="597170"/>
                  <a:pt x="609948" y="597170"/>
                </a:cubicBezTo>
                <a:cubicBezTo>
                  <a:pt x="636407" y="597170"/>
                  <a:pt x="667044" y="8088"/>
                  <a:pt x="693503" y="3910"/>
                </a:cubicBezTo>
                <a:cubicBezTo>
                  <a:pt x="719962" y="-268"/>
                  <a:pt x="739458" y="531717"/>
                  <a:pt x="768702" y="572103"/>
                </a:cubicBezTo>
                <a:cubicBezTo>
                  <a:pt x="797946" y="612489"/>
                  <a:pt x="818835" y="310289"/>
                  <a:pt x="868968" y="246228"/>
                </a:cubicBezTo>
                <a:cubicBezTo>
                  <a:pt x="919101" y="182167"/>
                  <a:pt x="1069498" y="187737"/>
                  <a:pt x="1069498" y="187737"/>
                </a:cubicBezTo>
              </a:path>
            </a:pathLst>
          </a:custGeom>
          <a:ln>
            <a:solidFill>
              <a:srgbClr val="FF0000"/>
            </a:solidFill>
            <a:headEnd type="oval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6" name="Forma libre 35"/>
          <p:cNvSpPr/>
          <p:nvPr/>
        </p:nvSpPr>
        <p:spPr>
          <a:xfrm rot="16200000">
            <a:off x="5992057" y="4290687"/>
            <a:ext cx="1069498" cy="275741"/>
          </a:xfrm>
          <a:custGeom>
            <a:avLst/>
            <a:gdLst>
              <a:gd name="connsiteX0" fmla="*/ 0 w 1069498"/>
              <a:gd name="connsiteY0" fmla="*/ 354853 h 605526"/>
              <a:gd name="connsiteX1" fmla="*/ 225598 w 1069498"/>
              <a:gd name="connsiteY1" fmla="*/ 346497 h 605526"/>
              <a:gd name="connsiteX2" fmla="*/ 359285 w 1069498"/>
              <a:gd name="connsiteY2" fmla="*/ 3910 h 605526"/>
              <a:gd name="connsiteX3" fmla="*/ 409418 w 1069498"/>
              <a:gd name="connsiteY3" fmla="*/ 605526 h 605526"/>
              <a:gd name="connsiteX4" fmla="*/ 534749 w 1069498"/>
              <a:gd name="connsiteY4" fmla="*/ 3910 h 605526"/>
              <a:gd name="connsiteX5" fmla="*/ 609948 w 1069498"/>
              <a:gd name="connsiteY5" fmla="*/ 597170 h 605526"/>
              <a:gd name="connsiteX6" fmla="*/ 693503 w 1069498"/>
              <a:gd name="connsiteY6" fmla="*/ 3910 h 605526"/>
              <a:gd name="connsiteX7" fmla="*/ 768702 w 1069498"/>
              <a:gd name="connsiteY7" fmla="*/ 572103 h 605526"/>
              <a:gd name="connsiteX8" fmla="*/ 868968 w 1069498"/>
              <a:gd name="connsiteY8" fmla="*/ 246228 h 605526"/>
              <a:gd name="connsiteX9" fmla="*/ 1069498 w 1069498"/>
              <a:gd name="connsiteY9" fmla="*/ 187737 h 605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69498" h="605526">
                <a:moveTo>
                  <a:pt x="0" y="354853"/>
                </a:moveTo>
                <a:cubicBezTo>
                  <a:pt x="82858" y="379920"/>
                  <a:pt x="165717" y="404987"/>
                  <a:pt x="225598" y="346497"/>
                </a:cubicBezTo>
                <a:cubicBezTo>
                  <a:pt x="285479" y="288007"/>
                  <a:pt x="328648" y="-39262"/>
                  <a:pt x="359285" y="3910"/>
                </a:cubicBezTo>
                <a:cubicBezTo>
                  <a:pt x="389922" y="47081"/>
                  <a:pt x="380174" y="605526"/>
                  <a:pt x="409418" y="605526"/>
                </a:cubicBezTo>
                <a:cubicBezTo>
                  <a:pt x="438662" y="605526"/>
                  <a:pt x="501327" y="5303"/>
                  <a:pt x="534749" y="3910"/>
                </a:cubicBezTo>
                <a:cubicBezTo>
                  <a:pt x="568171" y="2517"/>
                  <a:pt x="583489" y="597170"/>
                  <a:pt x="609948" y="597170"/>
                </a:cubicBezTo>
                <a:cubicBezTo>
                  <a:pt x="636407" y="597170"/>
                  <a:pt x="667044" y="8088"/>
                  <a:pt x="693503" y="3910"/>
                </a:cubicBezTo>
                <a:cubicBezTo>
                  <a:pt x="719962" y="-268"/>
                  <a:pt x="739458" y="531717"/>
                  <a:pt x="768702" y="572103"/>
                </a:cubicBezTo>
                <a:cubicBezTo>
                  <a:pt x="797946" y="612489"/>
                  <a:pt x="818835" y="310289"/>
                  <a:pt x="868968" y="246228"/>
                </a:cubicBezTo>
                <a:cubicBezTo>
                  <a:pt x="919101" y="182167"/>
                  <a:pt x="1069498" y="187737"/>
                  <a:pt x="1069498" y="187737"/>
                </a:cubicBezTo>
              </a:path>
            </a:pathLst>
          </a:custGeom>
          <a:ln>
            <a:solidFill>
              <a:srgbClr val="FF0000"/>
            </a:solidFill>
            <a:headEnd type="oval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7" name="Rectángulo 36"/>
          <p:cNvSpPr/>
          <p:nvPr/>
        </p:nvSpPr>
        <p:spPr>
          <a:xfrm>
            <a:off x="3226979" y="4992984"/>
            <a:ext cx="5180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/>
              <a:t>π⁄2</a:t>
            </a:r>
          </a:p>
        </p:txBody>
      </p:sp>
      <p:sp>
        <p:nvSpPr>
          <p:cNvPr id="38" name="Rectángulo 37"/>
          <p:cNvSpPr/>
          <p:nvPr/>
        </p:nvSpPr>
        <p:spPr>
          <a:xfrm>
            <a:off x="4728349" y="4974500"/>
            <a:ext cx="3183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/>
              <a:t>π</a:t>
            </a:r>
            <a:endParaRPr lang="es-ES" b="1" dirty="0"/>
          </a:p>
        </p:txBody>
      </p:sp>
      <p:sp>
        <p:nvSpPr>
          <p:cNvPr id="40" name="Rectángulo 39"/>
          <p:cNvSpPr/>
          <p:nvPr/>
        </p:nvSpPr>
        <p:spPr>
          <a:xfrm>
            <a:off x="6317891" y="4993208"/>
            <a:ext cx="5180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/>
              <a:t>π⁄2</a:t>
            </a:r>
          </a:p>
        </p:txBody>
      </p:sp>
      <p:cxnSp>
        <p:nvCxnSpPr>
          <p:cNvPr id="42" name="Conector recto 41"/>
          <p:cNvCxnSpPr/>
          <p:nvPr/>
        </p:nvCxnSpPr>
        <p:spPr>
          <a:xfrm flipH="1" flipV="1">
            <a:off x="3367248" y="2239347"/>
            <a:ext cx="8355" cy="1580315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cto 42"/>
          <p:cNvCxnSpPr/>
          <p:nvPr/>
        </p:nvCxnSpPr>
        <p:spPr>
          <a:xfrm flipH="1" flipV="1">
            <a:off x="4795189" y="2239347"/>
            <a:ext cx="8355" cy="1580315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Conector recto 43"/>
          <p:cNvCxnSpPr/>
          <p:nvPr/>
        </p:nvCxnSpPr>
        <p:spPr>
          <a:xfrm flipH="1" flipV="1">
            <a:off x="6465290" y="2239347"/>
            <a:ext cx="8355" cy="1580315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Forma libre 45"/>
          <p:cNvSpPr/>
          <p:nvPr/>
        </p:nvSpPr>
        <p:spPr>
          <a:xfrm>
            <a:off x="6458766" y="3225328"/>
            <a:ext cx="1270029" cy="777087"/>
          </a:xfrm>
          <a:custGeom>
            <a:avLst/>
            <a:gdLst>
              <a:gd name="connsiteX0" fmla="*/ 0 w 1270029"/>
              <a:gd name="connsiteY0" fmla="*/ 0 h 777087"/>
              <a:gd name="connsiteX1" fmla="*/ 685147 w 1270029"/>
              <a:gd name="connsiteY1" fmla="*/ 300808 h 777087"/>
              <a:gd name="connsiteX2" fmla="*/ 1270029 w 1270029"/>
              <a:gd name="connsiteY2" fmla="*/ 777087 h 777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70029" h="777087">
                <a:moveTo>
                  <a:pt x="0" y="0"/>
                </a:moveTo>
                <a:cubicBezTo>
                  <a:pt x="236738" y="85647"/>
                  <a:pt x="473476" y="171294"/>
                  <a:pt x="685147" y="300808"/>
                </a:cubicBezTo>
                <a:cubicBezTo>
                  <a:pt x="896819" y="430323"/>
                  <a:pt x="1270029" y="777087"/>
                  <a:pt x="1270029" y="777087"/>
                </a:cubicBezTo>
              </a:path>
            </a:pathLst>
          </a:cu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7" name="CuadroTexto 46"/>
          <p:cNvSpPr txBox="1"/>
          <p:nvPr/>
        </p:nvSpPr>
        <p:spPr>
          <a:xfrm>
            <a:off x="7567492" y="4172659"/>
            <a:ext cx="633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err="1" smtClean="0"/>
              <a:t>Ι</a:t>
            </a:r>
            <a:r>
              <a:rPr lang="es-ES" sz="2400" i="1" dirty="0" err="1" smtClean="0">
                <a:solidFill>
                  <a:srgbClr val="0000FF"/>
                </a:solidFill>
              </a:rPr>
              <a:t>e</a:t>
            </a:r>
            <a:r>
              <a:rPr lang="es-ES" sz="2400" dirty="0" smtClean="0"/>
              <a:t>&gt;</a:t>
            </a:r>
            <a:endParaRPr lang="es-ES" sz="2400" dirty="0"/>
          </a:p>
        </p:txBody>
      </p:sp>
      <p:cxnSp>
        <p:nvCxnSpPr>
          <p:cNvPr id="49" name="Conector recto de flecha 48"/>
          <p:cNvCxnSpPr/>
          <p:nvPr/>
        </p:nvCxnSpPr>
        <p:spPr>
          <a:xfrm>
            <a:off x="693501" y="5339456"/>
            <a:ext cx="7971104" cy="461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Forma libre 49"/>
          <p:cNvSpPr/>
          <p:nvPr/>
        </p:nvSpPr>
        <p:spPr>
          <a:xfrm>
            <a:off x="3467513" y="5296260"/>
            <a:ext cx="8358" cy="142048"/>
          </a:xfrm>
          <a:custGeom>
            <a:avLst/>
            <a:gdLst>
              <a:gd name="connsiteX0" fmla="*/ 0 w 8358"/>
              <a:gd name="connsiteY0" fmla="*/ 0 h 142048"/>
              <a:gd name="connsiteX1" fmla="*/ 8356 w 8358"/>
              <a:gd name="connsiteY1" fmla="*/ 142048 h 142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58" h="142048">
                <a:moveTo>
                  <a:pt x="0" y="0"/>
                </a:moveTo>
                <a:cubicBezTo>
                  <a:pt x="8727" y="130895"/>
                  <a:pt x="8356" y="83465"/>
                  <a:pt x="8356" y="142048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1" name="Forma libre 50"/>
          <p:cNvSpPr/>
          <p:nvPr/>
        </p:nvSpPr>
        <p:spPr>
          <a:xfrm>
            <a:off x="4889942" y="5306612"/>
            <a:ext cx="8358" cy="142048"/>
          </a:xfrm>
          <a:custGeom>
            <a:avLst/>
            <a:gdLst>
              <a:gd name="connsiteX0" fmla="*/ 0 w 8358"/>
              <a:gd name="connsiteY0" fmla="*/ 0 h 142048"/>
              <a:gd name="connsiteX1" fmla="*/ 8356 w 8358"/>
              <a:gd name="connsiteY1" fmla="*/ 142048 h 142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58" h="142048">
                <a:moveTo>
                  <a:pt x="0" y="0"/>
                </a:moveTo>
                <a:cubicBezTo>
                  <a:pt x="8727" y="130895"/>
                  <a:pt x="8356" y="83465"/>
                  <a:pt x="8356" y="142048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2" name="Forma libre 51"/>
          <p:cNvSpPr/>
          <p:nvPr/>
        </p:nvSpPr>
        <p:spPr>
          <a:xfrm>
            <a:off x="6475646" y="5339456"/>
            <a:ext cx="8358" cy="142048"/>
          </a:xfrm>
          <a:custGeom>
            <a:avLst/>
            <a:gdLst>
              <a:gd name="connsiteX0" fmla="*/ 0 w 8358"/>
              <a:gd name="connsiteY0" fmla="*/ 0 h 142048"/>
              <a:gd name="connsiteX1" fmla="*/ 8356 w 8358"/>
              <a:gd name="connsiteY1" fmla="*/ 142048 h 142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58" h="142048">
                <a:moveTo>
                  <a:pt x="0" y="0"/>
                </a:moveTo>
                <a:cubicBezTo>
                  <a:pt x="8727" y="130895"/>
                  <a:pt x="8356" y="83465"/>
                  <a:pt x="8356" y="142048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3" name="CuadroTexto 52"/>
          <p:cNvSpPr txBox="1"/>
          <p:nvPr/>
        </p:nvSpPr>
        <p:spPr>
          <a:xfrm>
            <a:off x="3308759" y="5431789"/>
            <a:ext cx="369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T</a:t>
            </a:r>
            <a:r>
              <a:rPr lang="es-ES" baseline="-25000" dirty="0" smtClean="0"/>
              <a:t>1</a:t>
            </a:r>
            <a:endParaRPr lang="es-ES" baseline="-25000" dirty="0"/>
          </a:p>
        </p:txBody>
      </p:sp>
      <p:sp>
        <p:nvSpPr>
          <p:cNvPr id="54" name="CuadroTexto 53"/>
          <p:cNvSpPr txBox="1"/>
          <p:nvPr/>
        </p:nvSpPr>
        <p:spPr>
          <a:xfrm>
            <a:off x="4728349" y="5481504"/>
            <a:ext cx="369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T</a:t>
            </a:r>
            <a:r>
              <a:rPr lang="es-ES" baseline="-25000" dirty="0"/>
              <a:t>2</a:t>
            </a:r>
          </a:p>
        </p:txBody>
      </p:sp>
      <p:sp>
        <p:nvSpPr>
          <p:cNvPr id="55" name="CuadroTexto 54"/>
          <p:cNvSpPr txBox="1"/>
          <p:nvPr/>
        </p:nvSpPr>
        <p:spPr>
          <a:xfrm>
            <a:off x="6266562" y="5481504"/>
            <a:ext cx="369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T</a:t>
            </a:r>
            <a:r>
              <a:rPr lang="es-ES" baseline="-25000" dirty="0" smtClean="0"/>
              <a:t>3</a:t>
            </a:r>
            <a:endParaRPr lang="es-ES" baseline="-25000" dirty="0"/>
          </a:p>
        </p:txBody>
      </p:sp>
      <p:pic>
        <p:nvPicPr>
          <p:cNvPr id="45" name="Imagen 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2636" y="5816130"/>
            <a:ext cx="1030469" cy="931344"/>
          </a:xfrm>
          <a:prstGeom prst="rect">
            <a:avLst/>
          </a:prstGeom>
        </p:spPr>
      </p:pic>
      <p:sp>
        <p:nvSpPr>
          <p:cNvPr id="48" name="CuadroTexto 47"/>
          <p:cNvSpPr txBox="1"/>
          <p:nvPr/>
        </p:nvSpPr>
        <p:spPr>
          <a:xfrm>
            <a:off x="6552824" y="4162499"/>
            <a:ext cx="1014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 smtClean="0"/>
              <a:t>Ωτ</a:t>
            </a:r>
            <a:r>
              <a:rPr lang="es-ES" dirty="0" smtClean="0"/>
              <a:t>=π/2</a:t>
            </a:r>
            <a:endParaRPr lang="es-ES" dirty="0"/>
          </a:p>
        </p:txBody>
      </p:sp>
      <p:sp>
        <p:nvSpPr>
          <p:cNvPr id="56" name="CuadroTexto 55"/>
          <p:cNvSpPr txBox="1"/>
          <p:nvPr/>
        </p:nvSpPr>
        <p:spPr>
          <a:xfrm>
            <a:off x="3475871" y="4147706"/>
            <a:ext cx="1014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 smtClean="0"/>
              <a:t>Ωτ</a:t>
            </a:r>
            <a:r>
              <a:rPr lang="es-ES" dirty="0" smtClean="0"/>
              <a:t>=π/2</a:t>
            </a:r>
            <a:endParaRPr lang="es-ES" dirty="0"/>
          </a:p>
        </p:txBody>
      </p:sp>
      <p:sp>
        <p:nvSpPr>
          <p:cNvPr id="57" name="CuadroTexto 56"/>
          <p:cNvSpPr txBox="1"/>
          <p:nvPr/>
        </p:nvSpPr>
        <p:spPr>
          <a:xfrm>
            <a:off x="4827250" y="4147706"/>
            <a:ext cx="1014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 smtClean="0"/>
              <a:t>Ωτ</a:t>
            </a:r>
            <a:r>
              <a:rPr lang="es-ES" dirty="0" smtClean="0"/>
              <a:t>´=π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10720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/>
          <p:cNvSpPr txBox="1"/>
          <p:nvPr/>
        </p:nvSpPr>
        <p:spPr>
          <a:xfrm>
            <a:off x="1118793" y="509701"/>
            <a:ext cx="721911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/>
              <a:t>“Desdoblamiento” de Gatos de </a:t>
            </a:r>
            <a:r>
              <a:rPr lang="es-ES" sz="2400" dirty="0" err="1" smtClean="0"/>
              <a:t>Schroedinger</a:t>
            </a:r>
            <a:r>
              <a:rPr lang="es-ES" sz="2400" dirty="0" smtClean="0"/>
              <a:t> Ultra Fríos visto como onda en presencia de un campo gravitacional </a:t>
            </a:r>
          </a:p>
          <a:p>
            <a:pPr algn="ctr"/>
            <a:endParaRPr lang="es-ES" sz="2000" dirty="0" smtClean="0"/>
          </a:p>
        </p:txBody>
      </p:sp>
      <p:cxnSp>
        <p:nvCxnSpPr>
          <p:cNvPr id="30" name="Conector recto de flecha 29"/>
          <p:cNvCxnSpPr/>
          <p:nvPr/>
        </p:nvCxnSpPr>
        <p:spPr>
          <a:xfrm flipH="1" flipV="1">
            <a:off x="927455" y="2212553"/>
            <a:ext cx="37600" cy="33506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Conector recto de flecha 38"/>
          <p:cNvCxnSpPr/>
          <p:nvPr/>
        </p:nvCxnSpPr>
        <p:spPr>
          <a:xfrm>
            <a:off x="693501" y="5335522"/>
            <a:ext cx="7971104" cy="461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CuadroTexto 44"/>
          <p:cNvSpPr txBox="1"/>
          <p:nvPr/>
        </p:nvSpPr>
        <p:spPr>
          <a:xfrm>
            <a:off x="8634125" y="5140696"/>
            <a:ext cx="4793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/>
              <a:t>t</a:t>
            </a:r>
            <a:endParaRPr lang="es-ES" sz="2400" dirty="0"/>
          </a:p>
        </p:txBody>
      </p:sp>
      <p:sp>
        <p:nvSpPr>
          <p:cNvPr id="48" name="Forma libre 47"/>
          <p:cNvSpPr/>
          <p:nvPr/>
        </p:nvSpPr>
        <p:spPr>
          <a:xfrm>
            <a:off x="3308759" y="2530074"/>
            <a:ext cx="1486430" cy="860645"/>
          </a:xfrm>
          <a:custGeom>
            <a:avLst/>
            <a:gdLst>
              <a:gd name="connsiteX0" fmla="*/ 0 w 1086209"/>
              <a:gd name="connsiteY0" fmla="*/ 3008078 h 3008078"/>
              <a:gd name="connsiteX1" fmla="*/ 651725 w 1086209"/>
              <a:gd name="connsiteY1" fmla="*/ 894067 h 3008078"/>
              <a:gd name="connsiteX2" fmla="*/ 1086209 w 1086209"/>
              <a:gd name="connsiteY2" fmla="*/ 0 h 3008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6209" h="3008078">
                <a:moveTo>
                  <a:pt x="0" y="3008078"/>
                </a:moveTo>
                <a:cubicBezTo>
                  <a:pt x="235345" y="2201745"/>
                  <a:pt x="470690" y="1395413"/>
                  <a:pt x="651725" y="894067"/>
                </a:cubicBezTo>
                <a:cubicBezTo>
                  <a:pt x="832760" y="392721"/>
                  <a:pt x="1086209" y="0"/>
                  <a:pt x="1086209" y="0"/>
                </a:cubicBezTo>
              </a:path>
            </a:pathLst>
          </a:cu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9" name="Forma libre 48"/>
          <p:cNvSpPr/>
          <p:nvPr/>
        </p:nvSpPr>
        <p:spPr>
          <a:xfrm rot="3526784">
            <a:off x="4905917" y="2329246"/>
            <a:ext cx="1447484" cy="1074238"/>
          </a:xfrm>
          <a:custGeom>
            <a:avLst/>
            <a:gdLst>
              <a:gd name="connsiteX0" fmla="*/ 0 w 1086209"/>
              <a:gd name="connsiteY0" fmla="*/ 3008078 h 3008078"/>
              <a:gd name="connsiteX1" fmla="*/ 651725 w 1086209"/>
              <a:gd name="connsiteY1" fmla="*/ 894067 h 3008078"/>
              <a:gd name="connsiteX2" fmla="*/ 1086209 w 1086209"/>
              <a:gd name="connsiteY2" fmla="*/ 0 h 3008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6209" h="3008078">
                <a:moveTo>
                  <a:pt x="0" y="3008078"/>
                </a:moveTo>
                <a:cubicBezTo>
                  <a:pt x="235345" y="2201745"/>
                  <a:pt x="470690" y="1395413"/>
                  <a:pt x="651725" y="894067"/>
                </a:cubicBezTo>
                <a:cubicBezTo>
                  <a:pt x="832760" y="392721"/>
                  <a:pt x="1086209" y="0"/>
                  <a:pt x="1086209" y="0"/>
                </a:cubicBezTo>
              </a:path>
            </a:pathLst>
          </a:cu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0" name="Forma libre 49"/>
          <p:cNvSpPr/>
          <p:nvPr/>
        </p:nvSpPr>
        <p:spPr>
          <a:xfrm rot="1821857">
            <a:off x="5018937" y="2814724"/>
            <a:ext cx="1229801" cy="1185919"/>
          </a:xfrm>
          <a:custGeom>
            <a:avLst/>
            <a:gdLst>
              <a:gd name="connsiteX0" fmla="*/ 0 w 1086209"/>
              <a:gd name="connsiteY0" fmla="*/ 3008078 h 3008078"/>
              <a:gd name="connsiteX1" fmla="*/ 651725 w 1086209"/>
              <a:gd name="connsiteY1" fmla="*/ 894067 h 3008078"/>
              <a:gd name="connsiteX2" fmla="*/ 1086209 w 1086209"/>
              <a:gd name="connsiteY2" fmla="*/ 0 h 3008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6209" h="3008078">
                <a:moveTo>
                  <a:pt x="0" y="3008078"/>
                </a:moveTo>
                <a:cubicBezTo>
                  <a:pt x="235345" y="2201745"/>
                  <a:pt x="470690" y="1395413"/>
                  <a:pt x="651725" y="894067"/>
                </a:cubicBezTo>
                <a:cubicBezTo>
                  <a:pt x="832760" y="392721"/>
                  <a:pt x="1086209" y="0"/>
                  <a:pt x="1086209" y="0"/>
                </a:cubicBezTo>
              </a:path>
            </a:pathLst>
          </a:cu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1" name="CuadroTexto 50"/>
          <p:cNvSpPr txBox="1"/>
          <p:nvPr/>
        </p:nvSpPr>
        <p:spPr>
          <a:xfrm>
            <a:off x="1924460" y="4401764"/>
            <a:ext cx="59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err="1" smtClean="0"/>
              <a:t>Ι</a:t>
            </a:r>
            <a:r>
              <a:rPr lang="es-ES" sz="2400" i="1" dirty="0" err="1" smtClean="0">
                <a:solidFill>
                  <a:srgbClr val="0000FF"/>
                </a:solidFill>
              </a:rPr>
              <a:t>g</a:t>
            </a:r>
            <a:r>
              <a:rPr lang="es-ES" sz="2400" dirty="0" smtClean="0"/>
              <a:t>&gt;</a:t>
            </a:r>
            <a:endParaRPr lang="es-ES" sz="2400" dirty="0"/>
          </a:p>
        </p:txBody>
      </p:sp>
      <p:sp>
        <p:nvSpPr>
          <p:cNvPr id="52" name="CuadroTexto 51"/>
          <p:cNvSpPr txBox="1"/>
          <p:nvPr/>
        </p:nvSpPr>
        <p:spPr>
          <a:xfrm>
            <a:off x="3435895" y="2488294"/>
            <a:ext cx="633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err="1" smtClean="0"/>
              <a:t>Ι</a:t>
            </a:r>
            <a:r>
              <a:rPr lang="es-ES" sz="2400" i="1" dirty="0" err="1" smtClean="0">
                <a:solidFill>
                  <a:srgbClr val="0000FF"/>
                </a:solidFill>
              </a:rPr>
              <a:t>e</a:t>
            </a:r>
            <a:r>
              <a:rPr lang="es-ES" sz="2400" dirty="0" smtClean="0"/>
              <a:t>&gt;</a:t>
            </a:r>
            <a:endParaRPr lang="es-ES" sz="2400" dirty="0"/>
          </a:p>
        </p:txBody>
      </p:sp>
      <p:sp>
        <p:nvSpPr>
          <p:cNvPr id="53" name="CuadroTexto 52"/>
          <p:cNvSpPr txBox="1"/>
          <p:nvPr/>
        </p:nvSpPr>
        <p:spPr>
          <a:xfrm>
            <a:off x="3771014" y="3331203"/>
            <a:ext cx="59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err="1" smtClean="0"/>
              <a:t>Ι</a:t>
            </a:r>
            <a:r>
              <a:rPr lang="es-ES" sz="2400" i="1" dirty="0" err="1" smtClean="0">
                <a:solidFill>
                  <a:srgbClr val="0000FF"/>
                </a:solidFill>
              </a:rPr>
              <a:t>g</a:t>
            </a:r>
            <a:r>
              <a:rPr lang="es-ES" sz="2400" dirty="0" smtClean="0"/>
              <a:t>&gt;</a:t>
            </a:r>
            <a:endParaRPr lang="es-ES" sz="2400" dirty="0"/>
          </a:p>
        </p:txBody>
      </p:sp>
      <p:sp>
        <p:nvSpPr>
          <p:cNvPr id="54" name="Forma libre 53"/>
          <p:cNvSpPr/>
          <p:nvPr/>
        </p:nvSpPr>
        <p:spPr>
          <a:xfrm>
            <a:off x="2239262" y="3267306"/>
            <a:ext cx="2564282" cy="1109392"/>
          </a:xfrm>
          <a:custGeom>
            <a:avLst/>
            <a:gdLst>
              <a:gd name="connsiteX0" fmla="*/ 0 w 2398015"/>
              <a:gd name="connsiteY0" fmla="*/ 1109392 h 1109392"/>
              <a:gd name="connsiteX1" fmla="*/ 1261673 w 2398015"/>
              <a:gd name="connsiteY1" fmla="*/ 23142 h 1109392"/>
              <a:gd name="connsiteX2" fmla="*/ 2398015 w 2398015"/>
              <a:gd name="connsiteY2" fmla="*/ 340661 h 1109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98015" h="1109392">
                <a:moveTo>
                  <a:pt x="0" y="1109392"/>
                </a:moveTo>
                <a:cubicBezTo>
                  <a:pt x="431002" y="630328"/>
                  <a:pt x="862004" y="151264"/>
                  <a:pt x="1261673" y="23142"/>
                </a:cubicBezTo>
                <a:cubicBezTo>
                  <a:pt x="1661342" y="-104980"/>
                  <a:pt x="2398015" y="340661"/>
                  <a:pt x="2398015" y="340661"/>
                </a:cubicBezTo>
              </a:path>
            </a:pathLst>
          </a:cu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5" name="CuadroTexto 54"/>
          <p:cNvSpPr txBox="1"/>
          <p:nvPr/>
        </p:nvSpPr>
        <p:spPr>
          <a:xfrm>
            <a:off x="5334584" y="2299241"/>
            <a:ext cx="633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err="1" smtClean="0"/>
              <a:t>Ι</a:t>
            </a:r>
            <a:r>
              <a:rPr lang="es-ES" sz="2400" i="1" dirty="0" err="1" smtClean="0">
                <a:solidFill>
                  <a:srgbClr val="0000FF"/>
                </a:solidFill>
              </a:rPr>
              <a:t>e</a:t>
            </a:r>
            <a:r>
              <a:rPr lang="es-ES" sz="2400" dirty="0" smtClean="0"/>
              <a:t>&gt;</a:t>
            </a:r>
            <a:endParaRPr lang="es-ES" sz="2400" dirty="0"/>
          </a:p>
        </p:txBody>
      </p:sp>
      <p:sp>
        <p:nvSpPr>
          <p:cNvPr id="57" name="Forma libre 56"/>
          <p:cNvSpPr/>
          <p:nvPr/>
        </p:nvSpPr>
        <p:spPr>
          <a:xfrm rot="16200000">
            <a:off x="2892802" y="4249262"/>
            <a:ext cx="1069498" cy="275741"/>
          </a:xfrm>
          <a:custGeom>
            <a:avLst/>
            <a:gdLst>
              <a:gd name="connsiteX0" fmla="*/ 0 w 1069498"/>
              <a:gd name="connsiteY0" fmla="*/ 354853 h 605526"/>
              <a:gd name="connsiteX1" fmla="*/ 225598 w 1069498"/>
              <a:gd name="connsiteY1" fmla="*/ 346497 h 605526"/>
              <a:gd name="connsiteX2" fmla="*/ 359285 w 1069498"/>
              <a:gd name="connsiteY2" fmla="*/ 3910 h 605526"/>
              <a:gd name="connsiteX3" fmla="*/ 409418 w 1069498"/>
              <a:gd name="connsiteY3" fmla="*/ 605526 h 605526"/>
              <a:gd name="connsiteX4" fmla="*/ 534749 w 1069498"/>
              <a:gd name="connsiteY4" fmla="*/ 3910 h 605526"/>
              <a:gd name="connsiteX5" fmla="*/ 609948 w 1069498"/>
              <a:gd name="connsiteY5" fmla="*/ 597170 h 605526"/>
              <a:gd name="connsiteX6" fmla="*/ 693503 w 1069498"/>
              <a:gd name="connsiteY6" fmla="*/ 3910 h 605526"/>
              <a:gd name="connsiteX7" fmla="*/ 768702 w 1069498"/>
              <a:gd name="connsiteY7" fmla="*/ 572103 h 605526"/>
              <a:gd name="connsiteX8" fmla="*/ 868968 w 1069498"/>
              <a:gd name="connsiteY8" fmla="*/ 246228 h 605526"/>
              <a:gd name="connsiteX9" fmla="*/ 1069498 w 1069498"/>
              <a:gd name="connsiteY9" fmla="*/ 187737 h 605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69498" h="605526">
                <a:moveTo>
                  <a:pt x="0" y="354853"/>
                </a:moveTo>
                <a:cubicBezTo>
                  <a:pt x="82858" y="379920"/>
                  <a:pt x="165717" y="404987"/>
                  <a:pt x="225598" y="346497"/>
                </a:cubicBezTo>
                <a:cubicBezTo>
                  <a:pt x="285479" y="288007"/>
                  <a:pt x="328648" y="-39262"/>
                  <a:pt x="359285" y="3910"/>
                </a:cubicBezTo>
                <a:cubicBezTo>
                  <a:pt x="389922" y="47081"/>
                  <a:pt x="380174" y="605526"/>
                  <a:pt x="409418" y="605526"/>
                </a:cubicBezTo>
                <a:cubicBezTo>
                  <a:pt x="438662" y="605526"/>
                  <a:pt x="501327" y="5303"/>
                  <a:pt x="534749" y="3910"/>
                </a:cubicBezTo>
                <a:cubicBezTo>
                  <a:pt x="568171" y="2517"/>
                  <a:pt x="583489" y="597170"/>
                  <a:pt x="609948" y="597170"/>
                </a:cubicBezTo>
                <a:cubicBezTo>
                  <a:pt x="636407" y="597170"/>
                  <a:pt x="667044" y="8088"/>
                  <a:pt x="693503" y="3910"/>
                </a:cubicBezTo>
                <a:cubicBezTo>
                  <a:pt x="719962" y="-268"/>
                  <a:pt x="739458" y="531717"/>
                  <a:pt x="768702" y="572103"/>
                </a:cubicBezTo>
                <a:cubicBezTo>
                  <a:pt x="797946" y="612489"/>
                  <a:pt x="818835" y="310289"/>
                  <a:pt x="868968" y="246228"/>
                </a:cubicBezTo>
                <a:cubicBezTo>
                  <a:pt x="919101" y="182167"/>
                  <a:pt x="1069498" y="187737"/>
                  <a:pt x="1069498" y="187737"/>
                </a:cubicBezTo>
              </a:path>
            </a:pathLst>
          </a:custGeom>
          <a:ln>
            <a:solidFill>
              <a:srgbClr val="FF0000"/>
            </a:solidFill>
            <a:headEnd type="oval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8" name="Forma libre 57"/>
          <p:cNvSpPr/>
          <p:nvPr/>
        </p:nvSpPr>
        <p:spPr>
          <a:xfrm rot="16200000">
            <a:off x="4331471" y="4238827"/>
            <a:ext cx="1069498" cy="275741"/>
          </a:xfrm>
          <a:custGeom>
            <a:avLst/>
            <a:gdLst>
              <a:gd name="connsiteX0" fmla="*/ 0 w 1069498"/>
              <a:gd name="connsiteY0" fmla="*/ 354853 h 605526"/>
              <a:gd name="connsiteX1" fmla="*/ 225598 w 1069498"/>
              <a:gd name="connsiteY1" fmla="*/ 346497 h 605526"/>
              <a:gd name="connsiteX2" fmla="*/ 359285 w 1069498"/>
              <a:gd name="connsiteY2" fmla="*/ 3910 h 605526"/>
              <a:gd name="connsiteX3" fmla="*/ 409418 w 1069498"/>
              <a:gd name="connsiteY3" fmla="*/ 605526 h 605526"/>
              <a:gd name="connsiteX4" fmla="*/ 534749 w 1069498"/>
              <a:gd name="connsiteY4" fmla="*/ 3910 h 605526"/>
              <a:gd name="connsiteX5" fmla="*/ 609948 w 1069498"/>
              <a:gd name="connsiteY5" fmla="*/ 597170 h 605526"/>
              <a:gd name="connsiteX6" fmla="*/ 693503 w 1069498"/>
              <a:gd name="connsiteY6" fmla="*/ 3910 h 605526"/>
              <a:gd name="connsiteX7" fmla="*/ 768702 w 1069498"/>
              <a:gd name="connsiteY7" fmla="*/ 572103 h 605526"/>
              <a:gd name="connsiteX8" fmla="*/ 868968 w 1069498"/>
              <a:gd name="connsiteY8" fmla="*/ 246228 h 605526"/>
              <a:gd name="connsiteX9" fmla="*/ 1069498 w 1069498"/>
              <a:gd name="connsiteY9" fmla="*/ 187737 h 605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69498" h="605526">
                <a:moveTo>
                  <a:pt x="0" y="354853"/>
                </a:moveTo>
                <a:cubicBezTo>
                  <a:pt x="82858" y="379920"/>
                  <a:pt x="165717" y="404987"/>
                  <a:pt x="225598" y="346497"/>
                </a:cubicBezTo>
                <a:cubicBezTo>
                  <a:pt x="285479" y="288007"/>
                  <a:pt x="328648" y="-39262"/>
                  <a:pt x="359285" y="3910"/>
                </a:cubicBezTo>
                <a:cubicBezTo>
                  <a:pt x="389922" y="47081"/>
                  <a:pt x="380174" y="605526"/>
                  <a:pt x="409418" y="605526"/>
                </a:cubicBezTo>
                <a:cubicBezTo>
                  <a:pt x="438662" y="605526"/>
                  <a:pt x="501327" y="5303"/>
                  <a:pt x="534749" y="3910"/>
                </a:cubicBezTo>
                <a:cubicBezTo>
                  <a:pt x="568171" y="2517"/>
                  <a:pt x="583489" y="597170"/>
                  <a:pt x="609948" y="597170"/>
                </a:cubicBezTo>
                <a:cubicBezTo>
                  <a:pt x="636407" y="597170"/>
                  <a:pt x="667044" y="8088"/>
                  <a:pt x="693503" y="3910"/>
                </a:cubicBezTo>
                <a:cubicBezTo>
                  <a:pt x="719962" y="-268"/>
                  <a:pt x="739458" y="531717"/>
                  <a:pt x="768702" y="572103"/>
                </a:cubicBezTo>
                <a:cubicBezTo>
                  <a:pt x="797946" y="612489"/>
                  <a:pt x="818835" y="310289"/>
                  <a:pt x="868968" y="246228"/>
                </a:cubicBezTo>
                <a:cubicBezTo>
                  <a:pt x="919101" y="182167"/>
                  <a:pt x="1069498" y="187737"/>
                  <a:pt x="1069498" y="187737"/>
                </a:cubicBezTo>
              </a:path>
            </a:pathLst>
          </a:custGeom>
          <a:ln>
            <a:solidFill>
              <a:srgbClr val="FF0000"/>
            </a:solidFill>
            <a:headEnd type="oval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9" name="Forma libre 58"/>
          <p:cNvSpPr/>
          <p:nvPr/>
        </p:nvSpPr>
        <p:spPr>
          <a:xfrm rot="16200000">
            <a:off x="5992057" y="4263893"/>
            <a:ext cx="1069498" cy="275741"/>
          </a:xfrm>
          <a:custGeom>
            <a:avLst/>
            <a:gdLst>
              <a:gd name="connsiteX0" fmla="*/ 0 w 1069498"/>
              <a:gd name="connsiteY0" fmla="*/ 354853 h 605526"/>
              <a:gd name="connsiteX1" fmla="*/ 225598 w 1069498"/>
              <a:gd name="connsiteY1" fmla="*/ 346497 h 605526"/>
              <a:gd name="connsiteX2" fmla="*/ 359285 w 1069498"/>
              <a:gd name="connsiteY2" fmla="*/ 3910 h 605526"/>
              <a:gd name="connsiteX3" fmla="*/ 409418 w 1069498"/>
              <a:gd name="connsiteY3" fmla="*/ 605526 h 605526"/>
              <a:gd name="connsiteX4" fmla="*/ 534749 w 1069498"/>
              <a:gd name="connsiteY4" fmla="*/ 3910 h 605526"/>
              <a:gd name="connsiteX5" fmla="*/ 609948 w 1069498"/>
              <a:gd name="connsiteY5" fmla="*/ 597170 h 605526"/>
              <a:gd name="connsiteX6" fmla="*/ 693503 w 1069498"/>
              <a:gd name="connsiteY6" fmla="*/ 3910 h 605526"/>
              <a:gd name="connsiteX7" fmla="*/ 768702 w 1069498"/>
              <a:gd name="connsiteY7" fmla="*/ 572103 h 605526"/>
              <a:gd name="connsiteX8" fmla="*/ 868968 w 1069498"/>
              <a:gd name="connsiteY8" fmla="*/ 246228 h 605526"/>
              <a:gd name="connsiteX9" fmla="*/ 1069498 w 1069498"/>
              <a:gd name="connsiteY9" fmla="*/ 187737 h 605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69498" h="605526">
                <a:moveTo>
                  <a:pt x="0" y="354853"/>
                </a:moveTo>
                <a:cubicBezTo>
                  <a:pt x="82858" y="379920"/>
                  <a:pt x="165717" y="404987"/>
                  <a:pt x="225598" y="346497"/>
                </a:cubicBezTo>
                <a:cubicBezTo>
                  <a:pt x="285479" y="288007"/>
                  <a:pt x="328648" y="-39262"/>
                  <a:pt x="359285" y="3910"/>
                </a:cubicBezTo>
                <a:cubicBezTo>
                  <a:pt x="389922" y="47081"/>
                  <a:pt x="380174" y="605526"/>
                  <a:pt x="409418" y="605526"/>
                </a:cubicBezTo>
                <a:cubicBezTo>
                  <a:pt x="438662" y="605526"/>
                  <a:pt x="501327" y="5303"/>
                  <a:pt x="534749" y="3910"/>
                </a:cubicBezTo>
                <a:cubicBezTo>
                  <a:pt x="568171" y="2517"/>
                  <a:pt x="583489" y="597170"/>
                  <a:pt x="609948" y="597170"/>
                </a:cubicBezTo>
                <a:cubicBezTo>
                  <a:pt x="636407" y="597170"/>
                  <a:pt x="667044" y="8088"/>
                  <a:pt x="693503" y="3910"/>
                </a:cubicBezTo>
                <a:cubicBezTo>
                  <a:pt x="719962" y="-268"/>
                  <a:pt x="739458" y="531717"/>
                  <a:pt x="768702" y="572103"/>
                </a:cubicBezTo>
                <a:cubicBezTo>
                  <a:pt x="797946" y="612489"/>
                  <a:pt x="818835" y="310289"/>
                  <a:pt x="868968" y="246228"/>
                </a:cubicBezTo>
                <a:cubicBezTo>
                  <a:pt x="919101" y="182167"/>
                  <a:pt x="1069498" y="187737"/>
                  <a:pt x="1069498" y="187737"/>
                </a:cubicBezTo>
              </a:path>
            </a:pathLst>
          </a:custGeom>
          <a:ln>
            <a:solidFill>
              <a:srgbClr val="FF0000"/>
            </a:solidFill>
            <a:headEnd type="oval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0" name="Rectángulo 59"/>
          <p:cNvSpPr/>
          <p:nvPr/>
        </p:nvSpPr>
        <p:spPr>
          <a:xfrm>
            <a:off x="3226979" y="4966190"/>
            <a:ext cx="5180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/>
              <a:t>π⁄2</a:t>
            </a:r>
          </a:p>
        </p:txBody>
      </p:sp>
      <p:sp>
        <p:nvSpPr>
          <p:cNvPr id="61" name="Rectángulo 60"/>
          <p:cNvSpPr/>
          <p:nvPr/>
        </p:nvSpPr>
        <p:spPr>
          <a:xfrm>
            <a:off x="4728349" y="4947706"/>
            <a:ext cx="3183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/>
              <a:t>π</a:t>
            </a:r>
            <a:endParaRPr lang="es-ES" b="1" dirty="0"/>
          </a:p>
        </p:txBody>
      </p:sp>
      <p:sp>
        <p:nvSpPr>
          <p:cNvPr id="62" name="Rectángulo 61"/>
          <p:cNvSpPr/>
          <p:nvPr/>
        </p:nvSpPr>
        <p:spPr>
          <a:xfrm>
            <a:off x="6317891" y="4966414"/>
            <a:ext cx="5180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/>
              <a:t>π⁄2</a:t>
            </a:r>
          </a:p>
        </p:txBody>
      </p:sp>
      <p:cxnSp>
        <p:nvCxnSpPr>
          <p:cNvPr id="63" name="Conector recto 62"/>
          <p:cNvCxnSpPr/>
          <p:nvPr/>
        </p:nvCxnSpPr>
        <p:spPr>
          <a:xfrm flipH="1" flipV="1">
            <a:off x="3367248" y="2212553"/>
            <a:ext cx="8355" cy="1580315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Conector recto 63"/>
          <p:cNvCxnSpPr/>
          <p:nvPr/>
        </p:nvCxnSpPr>
        <p:spPr>
          <a:xfrm flipH="1" flipV="1">
            <a:off x="4795189" y="2212553"/>
            <a:ext cx="8355" cy="1580315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Conector recto 64"/>
          <p:cNvCxnSpPr/>
          <p:nvPr/>
        </p:nvCxnSpPr>
        <p:spPr>
          <a:xfrm flipH="1" flipV="1">
            <a:off x="6465290" y="2212553"/>
            <a:ext cx="8355" cy="1580315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Forma libre 65"/>
          <p:cNvSpPr/>
          <p:nvPr/>
        </p:nvSpPr>
        <p:spPr>
          <a:xfrm>
            <a:off x="6458766" y="3198534"/>
            <a:ext cx="1270029" cy="777087"/>
          </a:xfrm>
          <a:custGeom>
            <a:avLst/>
            <a:gdLst>
              <a:gd name="connsiteX0" fmla="*/ 0 w 1270029"/>
              <a:gd name="connsiteY0" fmla="*/ 0 h 777087"/>
              <a:gd name="connsiteX1" fmla="*/ 685147 w 1270029"/>
              <a:gd name="connsiteY1" fmla="*/ 300808 h 777087"/>
              <a:gd name="connsiteX2" fmla="*/ 1270029 w 1270029"/>
              <a:gd name="connsiteY2" fmla="*/ 777087 h 777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70029" h="777087">
                <a:moveTo>
                  <a:pt x="0" y="0"/>
                </a:moveTo>
                <a:cubicBezTo>
                  <a:pt x="236738" y="85647"/>
                  <a:pt x="473476" y="171294"/>
                  <a:pt x="685147" y="300808"/>
                </a:cubicBezTo>
                <a:cubicBezTo>
                  <a:pt x="896819" y="430323"/>
                  <a:pt x="1270029" y="777087"/>
                  <a:pt x="1270029" y="777087"/>
                </a:cubicBezTo>
              </a:path>
            </a:pathLst>
          </a:cu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7" name="CuadroTexto 66"/>
          <p:cNvSpPr txBox="1"/>
          <p:nvPr/>
        </p:nvSpPr>
        <p:spPr>
          <a:xfrm>
            <a:off x="7567492" y="4145865"/>
            <a:ext cx="633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err="1" smtClean="0"/>
              <a:t>Ι</a:t>
            </a:r>
            <a:r>
              <a:rPr lang="es-ES" sz="2400" i="1" dirty="0" err="1" smtClean="0">
                <a:solidFill>
                  <a:srgbClr val="0000FF"/>
                </a:solidFill>
              </a:rPr>
              <a:t>e</a:t>
            </a:r>
            <a:r>
              <a:rPr lang="es-ES" sz="2400" dirty="0" smtClean="0"/>
              <a:t>&gt;</a:t>
            </a:r>
            <a:endParaRPr lang="es-ES" sz="2400" dirty="0"/>
          </a:p>
        </p:txBody>
      </p:sp>
      <p:sp>
        <p:nvSpPr>
          <p:cNvPr id="68" name="CuadroTexto 67"/>
          <p:cNvSpPr txBox="1"/>
          <p:nvPr/>
        </p:nvSpPr>
        <p:spPr>
          <a:xfrm>
            <a:off x="7436354" y="2078861"/>
            <a:ext cx="401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i="1" dirty="0" smtClean="0"/>
              <a:t>g</a:t>
            </a:r>
            <a:endParaRPr lang="es-ES" i="1" dirty="0"/>
          </a:p>
        </p:txBody>
      </p:sp>
      <p:cxnSp>
        <p:nvCxnSpPr>
          <p:cNvPr id="69" name="Conector recto de flecha 68"/>
          <p:cNvCxnSpPr/>
          <p:nvPr/>
        </p:nvCxnSpPr>
        <p:spPr>
          <a:xfrm>
            <a:off x="7837416" y="1785202"/>
            <a:ext cx="0" cy="103732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Conector recto de flecha 69"/>
          <p:cNvCxnSpPr/>
          <p:nvPr/>
        </p:nvCxnSpPr>
        <p:spPr>
          <a:xfrm>
            <a:off x="693501" y="5335522"/>
            <a:ext cx="7971104" cy="461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Forma libre 70"/>
          <p:cNvSpPr/>
          <p:nvPr/>
        </p:nvSpPr>
        <p:spPr>
          <a:xfrm>
            <a:off x="3467513" y="5292326"/>
            <a:ext cx="8358" cy="142048"/>
          </a:xfrm>
          <a:custGeom>
            <a:avLst/>
            <a:gdLst>
              <a:gd name="connsiteX0" fmla="*/ 0 w 8358"/>
              <a:gd name="connsiteY0" fmla="*/ 0 h 142048"/>
              <a:gd name="connsiteX1" fmla="*/ 8356 w 8358"/>
              <a:gd name="connsiteY1" fmla="*/ 142048 h 142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58" h="142048">
                <a:moveTo>
                  <a:pt x="0" y="0"/>
                </a:moveTo>
                <a:cubicBezTo>
                  <a:pt x="8727" y="130895"/>
                  <a:pt x="8356" y="83465"/>
                  <a:pt x="8356" y="142048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2" name="Forma libre 71"/>
          <p:cNvSpPr/>
          <p:nvPr/>
        </p:nvSpPr>
        <p:spPr>
          <a:xfrm>
            <a:off x="4889942" y="5302678"/>
            <a:ext cx="8358" cy="142048"/>
          </a:xfrm>
          <a:custGeom>
            <a:avLst/>
            <a:gdLst>
              <a:gd name="connsiteX0" fmla="*/ 0 w 8358"/>
              <a:gd name="connsiteY0" fmla="*/ 0 h 142048"/>
              <a:gd name="connsiteX1" fmla="*/ 8356 w 8358"/>
              <a:gd name="connsiteY1" fmla="*/ 142048 h 142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58" h="142048">
                <a:moveTo>
                  <a:pt x="0" y="0"/>
                </a:moveTo>
                <a:cubicBezTo>
                  <a:pt x="8727" y="130895"/>
                  <a:pt x="8356" y="83465"/>
                  <a:pt x="8356" y="142048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3" name="Forma libre 72"/>
          <p:cNvSpPr/>
          <p:nvPr/>
        </p:nvSpPr>
        <p:spPr>
          <a:xfrm>
            <a:off x="6475646" y="5335522"/>
            <a:ext cx="8358" cy="142048"/>
          </a:xfrm>
          <a:custGeom>
            <a:avLst/>
            <a:gdLst>
              <a:gd name="connsiteX0" fmla="*/ 0 w 8358"/>
              <a:gd name="connsiteY0" fmla="*/ 0 h 142048"/>
              <a:gd name="connsiteX1" fmla="*/ 8356 w 8358"/>
              <a:gd name="connsiteY1" fmla="*/ 142048 h 142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58" h="142048">
                <a:moveTo>
                  <a:pt x="0" y="0"/>
                </a:moveTo>
                <a:cubicBezTo>
                  <a:pt x="8727" y="130895"/>
                  <a:pt x="8356" y="83465"/>
                  <a:pt x="8356" y="142048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4" name="CuadroTexto 73"/>
          <p:cNvSpPr txBox="1"/>
          <p:nvPr/>
        </p:nvSpPr>
        <p:spPr>
          <a:xfrm>
            <a:off x="3308759" y="5427855"/>
            <a:ext cx="369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T</a:t>
            </a:r>
            <a:r>
              <a:rPr lang="es-ES" baseline="-25000" dirty="0" smtClean="0"/>
              <a:t>1</a:t>
            </a:r>
            <a:endParaRPr lang="es-ES" baseline="-25000" dirty="0"/>
          </a:p>
        </p:txBody>
      </p:sp>
      <p:sp>
        <p:nvSpPr>
          <p:cNvPr id="75" name="CuadroTexto 74"/>
          <p:cNvSpPr txBox="1"/>
          <p:nvPr/>
        </p:nvSpPr>
        <p:spPr>
          <a:xfrm>
            <a:off x="4728349" y="5477570"/>
            <a:ext cx="369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T</a:t>
            </a:r>
            <a:r>
              <a:rPr lang="es-ES" baseline="-25000" dirty="0"/>
              <a:t>2</a:t>
            </a:r>
          </a:p>
        </p:txBody>
      </p:sp>
      <p:sp>
        <p:nvSpPr>
          <p:cNvPr id="76" name="CuadroTexto 75"/>
          <p:cNvSpPr txBox="1"/>
          <p:nvPr/>
        </p:nvSpPr>
        <p:spPr>
          <a:xfrm>
            <a:off x="6266562" y="5477570"/>
            <a:ext cx="369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T</a:t>
            </a:r>
            <a:r>
              <a:rPr lang="es-ES" baseline="-25000" dirty="0" smtClean="0"/>
              <a:t>3</a:t>
            </a:r>
            <a:endParaRPr lang="es-ES" baseline="-25000" dirty="0"/>
          </a:p>
        </p:txBody>
      </p:sp>
      <p:pic>
        <p:nvPicPr>
          <p:cNvPr id="43" name="Imagen 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2636" y="5816130"/>
            <a:ext cx="1030469" cy="931344"/>
          </a:xfrm>
          <a:prstGeom prst="rect">
            <a:avLst/>
          </a:prstGeom>
        </p:spPr>
      </p:pic>
      <p:sp>
        <p:nvSpPr>
          <p:cNvPr id="44" name="CuadroTexto 43"/>
          <p:cNvSpPr txBox="1"/>
          <p:nvPr/>
        </p:nvSpPr>
        <p:spPr>
          <a:xfrm>
            <a:off x="5376595" y="3295593"/>
            <a:ext cx="59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err="1" smtClean="0"/>
              <a:t>Ι</a:t>
            </a:r>
            <a:r>
              <a:rPr lang="es-ES" sz="2400" i="1" dirty="0" err="1" smtClean="0">
                <a:solidFill>
                  <a:srgbClr val="0000FF"/>
                </a:solidFill>
              </a:rPr>
              <a:t>g</a:t>
            </a:r>
            <a:r>
              <a:rPr lang="es-ES" sz="2400" dirty="0" smtClean="0"/>
              <a:t>&gt;</a:t>
            </a:r>
            <a:endParaRPr lang="es-ES" sz="2400" dirty="0"/>
          </a:p>
        </p:txBody>
      </p:sp>
      <p:sp>
        <p:nvSpPr>
          <p:cNvPr id="46" name="CuadroTexto 45"/>
          <p:cNvSpPr txBox="1"/>
          <p:nvPr/>
        </p:nvSpPr>
        <p:spPr>
          <a:xfrm>
            <a:off x="472082" y="1811996"/>
            <a:ext cx="910745" cy="367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Z</a:t>
            </a:r>
            <a:endParaRPr lang="es-ES" dirty="0"/>
          </a:p>
        </p:txBody>
      </p:sp>
      <p:sp>
        <p:nvSpPr>
          <p:cNvPr id="41" name="CuadroTexto 40"/>
          <p:cNvSpPr txBox="1"/>
          <p:nvPr/>
        </p:nvSpPr>
        <p:spPr>
          <a:xfrm>
            <a:off x="6552824" y="4162499"/>
            <a:ext cx="1014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 smtClean="0"/>
              <a:t>Ωτ</a:t>
            </a:r>
            <a:r>
              <a:rPr lang="es-ES" dirty="0" smtClean="0"/>
              <a:t>=π/2</a:t>
            </a:r>
            <a:endParaRPr lang="es-ES" dirty="0"/>
          </a:p>
        </p:txBody>
      </p:sp>
      <p:sp>
        <p:nvSpPr>
          <p:cNvPr id="47" name="CuadroTexto 46"/>
          <p:cNvSpPr txBox="1"/>
          <p:nvPr/>
        </p:nvSpPr>
        <p:spPr>
          <a:xfrm>
            <a:off x="3475871" y="4147706"/>
            <a:ext cx="1014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 smtClean="0"/>
              <a:t>Ωτ</a:t>
            </a:r>
            <a:r>
              <a:rPr lang="es-ES" dirty="0" smtClean="0"/>
              <a:t>=π/2</a:t>
            </a:r>
            <a:endParaRPr lang="es-ES" dirty="0"/>
          </a:p>
        </p:txBody>
      </p:sp>
      <p:sp>
        <p:nvSpPr>
          <p:cNvPr id="56" name="CuadroTexto 55"/>
          <p:cNvSpPr txBox="1"/>
          <p:nvPr/>
        </p:nvSpPr>
        <p:spPr>
          <a:xfrm>
            <a:off x="4827250" y="4147706"/>
            <a:ext cx="1014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 smtClean="0"/>
              <a:t>Ωτ</a:t>
            </a:r>
            <a:r>
              <a:rPr lang="es-ES" dirty="0" smtClean="0"/>
              <a:t>´=π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93161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/>
          <p:cNvSpPr txBox="1"/>
          <p:nvPr/>
        </p:nvSpPr>
        <p:spPr>
          <a:xfrm>
            <a:off x="1118793" y="509701"/>
            <a:ext cx="721911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/>
              <a:t>“Desdoblamiento” de Gatos de </a:t>
            </a:r>
            <a:r>
              <a:rPr lang="es-ES" sz="2400" dirty="0" err="1" smtClean="0"/>
              <a:t>Schroedinger</a:t>
            </a:r>
            <a:r>
              <a:rPr lang="es-ES" sz="2400" dirty="0" smtClean="0"/>
              <a:t> Ultra Fríos visto como onda en presencia de un campo gravitacional </a:t>
            </a:r>
          </a:p>
          <a:p>
            <a:pPr algn="ctr"/>
            <a:endParaRPr lang="es-ES" sz="2000" dirty="0" smtClean="0"/>
          </a:p>
        </p:txBody>
      </p:sp>
      <p:cxnSp>
        <p:nvCxnSpPr>
          <p:cNvPr id="3" name="Conector recto de flecha 2"/>
          <p:cNvCxnSpPr/>
          <p:nvPr/>
        </p:nvCxnSpPr>
        <p:spPr>
          <a:xfrm flipH="1" flipV="1">
            <a:off x="927455" y="2994873"/>
            <a:ext cx="37600" cy="33506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cto de flecha 4"/>
          <p:cNvCxnSpPr>
            <a:endCxn id="8" idx="1"/>
          </p:cNvCxnSpPr>
          <p:nvPr/>
        </p:nvCxnSpPr>
        <p:spPr>
          <a:xfrm>
            <a:off x="693501" y="6117842"/>
            <a:ext cx="7971104" cy="461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uadroTexto 6"/>
          <p:cNvSpPr txBox="1"/>
          <p:nvPr/>
        </p:nvSpPr>
        <p:spPr>
          <a:xfrm>
            <a:off x="472082" y="2567522"/>
            <a:ext cx="910745" cy="367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Z</a:t>
            </a:r>
            <a:endParaRPr lang="es-ES" dirty="0"/>
          </a:p>
        </p:txBody>
      </p:sp>
      <p:sp>
        <p:nvSpPr>
          <p:cNvPr id="8" name="CuadroTexto 7"/>
          <p:cNvSpPr txBox="1"/>
          <p:nvPr/>
        </p:nvSpPr>
        <p:spPr>
          <a:xfrm>
            <a:off x="8664605" y="5933176"/>
            <a:ext cx="4793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/>
              <a:t>t</a:t>
            </a:r>
            <a:endParaRPr lang="es-ES" sz="2400" dirty="0"/>
          </a:p>
        </p:txBody>
      </p:sp>
      <p:sp>
        <p:nvSpPr>
          <p:cNvPr id="23" name="Forma libre 22"/>
          <p:cNvSpPr/>
          <p:nvPr/>
        </p:nvSpPr>
        <p:spPr>
          <a:xfrm>
            <a:off x="3308759" y="3312394"/>
            <a:ext cx="1486430" cy="860645"/>
          </a:xfrm>
          <a:custGeom>
            <a:avLst/>
            <a:gdLst>
              <a:gd name="connsiteX0" fmla="*/ 0 w 1086209"/>
              <a:gd name="connsiteY0" fmla="*/ 3008078 h 3008078"/>
              <a:gd name="connsiteX1" fmla="*/ 651725 w 1086209"/>
              <a:gd name="connsiteY1" fmla="*/ 894067 h 3008078"/>
              <a:gd name="connsiteX2" fmla="*/ 1086209 w 1086209"/>
              <a:gd name="connsiteY2" fmla="*/ 0 h 3008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6209" h="3008078">
                <a:moveTo>
                  <a:pt x="0" y="3008078"/>
                </a:moveTo>
                <a:cubicBezTo>
                  <a:pt x="235345" y="2201745"/>
                  <a:pt x="470690" y="1395413"/>
                  <a:pt x="651725" y="894067"/>
                </a:cubicBezTo>
                <a:cubicBezTo>
                  <a:pt x="832760" y="392721"/>
                  <a:pt x="1086209" y="0"/>
                  <a:pt x="1086209" y="0"/>
                </a:cubicBezTo>
              </a:path>
            </a:pathLst>
          </a:cu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Forma libre 24"/>
          <p:cNvSpPr/>
          <p:nvPr/>
        </p:nvSpPr>
        <p:spPr>
          <a:xfrm rot="3526784">
            <a:off x="4905917" y="3111566"/>
            <a:ext cx="1447484" cy="1074238"/>
          </a:xfrm>
          <a:custGeom>
            <a:avLst/>
            <a:gdLst>
              <a:gd name="connsiteX0" fmla="*/ 0 w 1086209"/>
              <a:gd name="connsiteY0" fmla="*/ 3008078 h 3008078"/>
              <a:gd name="connsiteX1" fmla="*/ 651725 w 1086209"/>
              <a:gd name="connsiteY1" fmla="*/ 894067 h 3008078"/>
              <a:gd name="connsiteX2" fmla="*/ 1086209 w 1086209"/>
              <a:gd name="connsiteY2" fmla="*/ 0 h 3008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6209" h="3008078">
                <a:moveTo>
                  <a:pt x="0" y="3008078"/>
                </a:moveTo>
                <a:cubicBezTo>
                  <a:pt x="235345" y="2201745"/>
                  <a:pt x="470690" y="1395413"/>
                  <a:pt x="651725" y="894067"/>
                </a:cubicBezTo>
                <a:cubicBezTo>
                  <a:pt x="832760" y="392721"/>
                  <a:pt x="1086209" y="0"/>
                  <a:pt x="1086209" y="0"/>
                </a:cubicBezTo>
              </a:path>
            </a:pathLst>
          </a:cu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Forma libre 25"/>
          <p:cNvSpPr/>
          <p:nvPr/>
        </p:nvSpPr>
        <p:spPr>
          <a:xfrm rot="1821857">
            <a:off x="5018937" y="3597044"/>
            <a:ext cx="1229801" cy="1185919"/>
          </a:xfrm>
          <a:custGeom>
            <a:avLst/>
            <a:gdLst>
              <a:gd name="connsiteX0" fmla="*/ 0 w 1086209"/>
              <a:gd name="connsiteY0" fmla="*/ 3008078 h 3008078"/>
              <a:gd name="connsiteX1" fmla="*/ 651725 w 1086209"/>
              <a:gd name="connsiteY1" fmla="*/ 894067 h 3008078"/>
              <a:gd name="connsiteX2" fmla="*/ 1086209 w 1086209"/>
              <a:gd name="connsiteY2" fmla="*/ 0 h 3008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6209" h="3008078">
                <a:moveTo>
                  <a:pt x="0" y="3008078"/>
                </a:moveTo>
                <a:cubicBezTo>
                  <a:pt x="235345" y="2201745"/>
                  <a:pt x="470690" y="1395413"/>
                  <a:pt x="651725" y="894067"/>
                </a:cubicBezTo>
                <a:cubicBezTo>
                  <a:pt x="832760" y="392721"/>
                  <a:pt x="1086209" y="0"/>
                  <a:pt x="1086209" y="0"/>
                </a:cubicBezTo>
              </a:path>
            </a:pathLst>
          </a:cu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CuadroTexto 26"/>
          <p:cNvSpPr txBox="1"/>
          <p:nvPr/>
        </p:nvSpPr>
        <p:spPr>
          <a:xfrm>
            <a:off x="1924460" y="5184084"/>
            <a:ext cx="59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err="1" smtClean="0"/>
              <a:t>Ι</a:t>
            </a:r>
            <a:r>
              <a:rPr lang="es-ES" sz="2400" i="1" dirty="0" err="1" smtClean="0">
                <a:solidFill>
                  <a:srgbClr val="0000FF"/>
                </a:solidFill>
              </a:rPr>
              <a:t>g</a:t>
            </a:r>
            <a:r>
              <a:rPr lang="es-ES" sz="2400" dirty="0" smtClean="0"/>
              <a:t>&gt;</a:t>
            </a:r>
            <a:endParaRPr lang="es-ES" sz="2400" dirty="0"/>
          </a:p>
        </p:txBody>
      </p:sp>
      <p:sp>
        <p:nvSpPr>
          <p:cNvPr id="28" name="CuadroTexto 27"/>
          <p:cNvSpPr txBox="1"/>
          <p:nvPr/>
        </p:nvSpPr>
        <p:spPr>
          <a:xfrm>
            <a:off x="3435895" y="3270614"/>
            <a:ext cx="633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err="1" smtClean="0"/>
              <a:t>Ι</a:t>
            </a:r>
            <a:r>
              <a:rPr lang="es-ES" sz="2400" i="1" dirty="0" err="1" smtClean="0">
                <a:solidFill>
                  <a:srgbClr val="0000FF"/>
                </a:solidFill>
              </a:rPr>
              <a:t>e</a:t>
            </a:r>
            <a:r>
              <a:rPr lang="es-ES" sz="2400" dirty="0" smtClean="0"/>
              <a:t>&gt;</a:t>
            </a:r>
            <a:endParaRPr lang="es-ES" sz="2400" dirty="0"/>
          </a:p>
        </p:txBody>
      </p:sp>
      <p:sp>
        <p:nvSpPr>
          <p:cNvPr id="29" name="CuadroTexto 28"/>
          <p:cNvSpPr txBox="1"/>
          <p:nvPr/>
        </p:nvSpPr>
        <p:spPr>
          <a:xfrm>
            <a:off x="3771014" y="4113523"/>
            <a:ext cx="59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err="1" smtClean="0"/>
              <a:t>Ι</a:t>
            </a:r>
            <a:r>
              <a:rPr lang="es-ES" sz="2400" i="1" dirty="0" err="1" smtClean="0">
                <a:solidFill>
                  <a:srgbClr val="0000FF"/>
                </a:solidFill>
              </a:rPr>
              <a:t>g</a:t>
            </a:r>
            <a:r>
              <a:rPr lang="es-ES" sz="2400" dirty="0" smtClean="0"/>
              <a:t>&gt;</a:t>
            </a:r>
            <a:endParaRPr lang="es-ES" sz="2400" dirty="0"/>
          </a:p>
        </p:txBody>
      </p:sp>
      <p:sp>
        <p:nvSpPr>
          <p:cNvPr id="31" name="Forma libre 30"/>
          <p:cNvSpPr/>
          <p:nvPr/>
        </p:nvSpPr>
        <p:spPr>
          <a:xfrm>
            <a:off x="2239262" y="4049626"/>
            <a:ext cx="2564282" cy="1109392"/>
          </a:xfrm>
          <a:custGeom>
            <a:avLst/>
            <a:gdLst>
              <a:gd name="connsiteX0" fmla="*/ 0 w 2398015"/>
              <a:gd name="connsiteY0" fmla="*/ 1109392 h 1109392"/>
              <a:gd name="connsiteX1" fmla="*/ 1261673 w 2398015"/>
              <a:gd name="connsiteY1" fmla="*/ 23142 h 1109392"/>
              <a:gd name="connsiteX2" fmla="*/ 2398015 w 2398015"/>
              <a:gd name="connsiteY2" fmla="*/ 340661 h 1109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98015" h="1109392">
                <a:moveTo>
                  <a:pt x="0" y="1109392"/>
                </a:moveTo>
                <a:cubicBezTo>
                  <a:pt x="431002" y="630328"/>
                  <a:pt x="862004" y="151264"/>
                  <a:pt x="1261673" y="23142"/>
                </a:cubicBezTo>
                <a:cubicBezTo>
                  <a:pt x="1661342" y="-104980"/>
                  <a:pt x="2398015" y="340661"/>
                  <a:pt x="2398015" y="340661"/>
                </a:cubicBezTo>
              </a:path>
            </a:pathLst>
          </a:cu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2" name="CuadroTexto 31"/>
          <p:cNvSpPr txBox="1"/>
          <p:nvPr/>
        </p:nvSpPr>
        <p:spPr>
          <a:xfrm>
            <a:off x="5334584" y="3081561"/>
            <a:ext cx="633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err="1" smtClean="0"/>
              <a:t>Ι</a:t>
            </a:r>
            <a:r>
              <a:rPr lang="es-ES" sz="2400" i="1" dirty="0" err="1" smtClean="0">
                <a:solidFill>
                  <a:srgbClr val="0000FF"/>
                </a:solidFill>
              </a:rPr>
              <a:t>e</a:t>
            </a:r>
            <a:r>
              <a:rPr lang="es-ES" sz="2400" dirty="0" smtClean="0"/>
              <a:t>&gt;</a:t>
            </a:r>
            <a:endParaRPr lang="es-ES" sz="2400" dirty="0"/>
          </a:p>
        </p:txBody>
      </p:sp>
      <p:sp>
        <p:nvSpPr>
          <p:cNvPr id="33" name="CuadroTexto 32"/>
          <p:cNvSpPr txBox="1"/>
          <p:nvPr/>
        </p:nvSpPr>
        <p:spPr>
          <a:xfrm>
            <a:off x="5427395" y="4173039"/>
            <a:ext cx="59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err="1" smtClean="0"/>
              <a:t>Ι</a:t>
            </a:r>
            <a:r>
              <a:rPr lang="es-ES" sz="2400" i="1" dirty="0" err="1" smtClean="0">
                <a:solidFill>
                  <a:srgbClr val="0000FF"/>
                </a:solidFill>
              </a:rPr>
              <a:t>g</a:t>
            </a:r>
            <a:r>
              <a:rPr lang="es-ES" sz="2400" dirty="0" smtClean="0"/>
              <a:t>&gt;</a:t>
            </a:r>
            <a:endParaRPr lang="es-ES" sz="2400" dirty="0"/>
          </a:p>
        </p:txBody>
      </p:sp>
      <p:sp>
        <p:nvSpPr>
          <p:cNvPr id="34" name="Forma libre 33"/>
          <p:cNvSpPr/>
          <p:nvPr/>
        </p:nvSpPr>
        <p:spPr>
          <a:xfrm rot="16200000">
            <a:off x="2892802" y="5031582"/>
            <a:ext cx="1069498" cy="275741"/>
          </a:xfrm>
          <a:custGeom>
            <a:avLst/>
            <a:gdLst>
              <a:gd name="connsiteX0" fmla="*/ 0 w 1069498"/>
              <a:gd name="connsiteY0" fmla="*/ 354853 h 605526"/>
              <a:gd name="connsiteX1" fmla="*/ 225598 w 1069498"/>
              <a:gd name="connsiteY1" fmla="*/ 346497 h 605526"/>
              <a:gd name="connsiteX2" fmla="*/ 359285 w 1069498"/>
              <a:gd name="connsiteY2" fmla="*/ 3910 h 605526"/>
              <a:gd name="connsiteX3" fmla="*/ 409418 w 1069498"/>
              <a:gd name="connsiteY3" fmla="*/ 605526 h 605526"/>
              <a:gd name="connsiteX4" fmla="*/ 534749 w 1069498"/>
              <a:gd name="connsiteY4" fmla="*/ 3910 h 605526"/>
              <a:gd name="connsiteX5" fmla="*/ 609948 w 1069498"/>
              <a:gd name="connsiteY5" fmla="*/ 597170 h 605526"/>
              <a:gd name="connsiteX6" fmla="*/ 693503 w 1069498"/>
              <a:gd name="connsiteY6" fmla="*/ 3910 h 605526"/>
              <a:gd name="connsiteX7" fmla="*/ 768702 w 1069498"/>
              <a:gd name="connsiteY7" fmla="*/ 572103 h 605526"/>
              <a:gd name="connsiteX8" fmla="*/ 868968 w 1069498"/>
              <a:gd name="connsiteY8" fmla="*/ 246228 h 605526"/>
              <a:gd name="connsiteX9" fmla="*/ 1069498 w 1069498"/>
              <a:gd name="connsiteY9" fmla="*/ 187737 h 605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69498" h="605526">
                <a:moveTo>
                  <a:pt x="0" y="354853"/>
                </a:moveTo>
                <a:cubicBezTo>
                  <a:pt x="82858" y="379920"/>
                  <a:pt x="165717" y="404987"/>
                  <a:pt x="225598" y="346497"/>
                </a:cubicBezTo>
                <a:cubicBezTo>
                  <a:pt x="285479" y="288007"/>
                  <a:pt x="328648" y="-39262"/>
                  <a:pt x="359285" y="3910"/>
                </a:cubicBezTo>
                <a:cubicBezTo>
                  <a:pt x="389922" y="47081"/>
                  <a:pt x="380174" y="605526"/>
                  <a:pt x="409418" y="605526"/>
                </a:cubicBezTo>
                <a:cubicBezTo>
                  <a:pt x="438662" y="605526"/>
                  <a:pt x="501327" y="5303"/>
                  <a:pt x="534749" y="3910"/>
                </a:cubicBezTo>
                <a:cubicBezTo>
                  <a:pt x="568171" y="2517"/>
                  <a:pt x="583489" y="597170"/>
                  <a:pt x="609948" y="597170"/>
                </a:cubicBezTo>
                <a:cubicBezTo>
                  <a:pt x="636407" y="597170"/>
                  <a:pt x="667044" y="8088"/>
                  <a:pt x="693503" y="3910"/>
                </a:cubicBezTo>
                <a:cubicBezTo>
                  <a:pt x="719962" y="-268"/>
                  <a:pt x="739458" y="531717"/>
                  <a:pt x="768702" y="572103"/>
                </a:cubicBezTo>
                <a:cubicBezTo>
                  <a:pt x="797946" y="612489"/>
                  <a:pt x="818835" y="310289"/>
                  <a:pt x="868968" y="246228"/>
                </a:cubicBezTo>
                <a:cubicBezTo>
                  <a:pt x="919101" y="182167"/>
                  <a:pt x="1069498" y="187737"/>
                  <a:pt x="1069498" y="187737"/>
                </a:cubicBezTo>
              </a:path>
            </a:pathLst>
          </a:custGeom>
          <a:ln>
            <a:solidFill>
              <a:srgbClr val="FF0000"/>
            </a:solidFill>
            <a:headEnd type="oval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5" name="Forma libre 34"/>
          <p:cNvSpPr/>
          <p:nvPr/>
        </p:nvSpPr>
        <p:spPr>
          <a:xfrm rot="16200000">
            <a:off x="4331471" y="5021147"/>
            <a:ext cx="1069498" cy="275741"/>
          </a:xfrm>
          <a:custGeom>
            <a:avLst/>
            <a:gdLst>
              <a:gd name="connsiteX0" fmla="*/ 0 w 1069498"/>
              <a:gd name="connsiteY0" fmla="*/ 354853 h 605526"/>
              <a:gd name="connsiteX1" fmla="*/ 225598 w 1069498"/>
              <a:gd name="connsiteY1" fmla="*/ 346497 h 605526"/>
              <a:gd name="connsiteX2" fmla="*/ 359285 w 1069498"/>
              <a:gd name="connsiteY2" fmla="*/ 3910 h 605526"/>
              <a:gd name="connsiteX3" fmla="*/ 409418 w 1069498"/>
              <a:gd name="connsiteY3" fmla="*/ 605526 h 605526"/>
              <a:gd name="connsiteX4" fmla="*/ 534749 w 1069498"/>
              <a:gd name="connsiteY4" fmla="*/ 3910 h 605526"/>
              <a:gd name="connsiteX5" fmla="*/ 609948 w 1069498"/>
              <a:gd name="connsiteY5" fmla="*/ 597170 h 605526"/>
              <a:gd name="connsiteX6" fmla="*/ 693503 w 1069498"/>
              <a:gd name="connsiteY6" fmla="*/ 3910 h 605526"/>
              <a:gd name="connsiteX7" fmla="*/ 768702 w 1069498"/>
              <a:gd name="connsiteY7" fmla="*/ 572103 h 605526"/>
              <a:gd name="connsiteX8" fmla="*/ 868968 w 1069498"/>
              <a:gd name="connsiteY8" fmla="*/ 246228 h 605526"/>
              <a:gd name="connsiteX9" fmla="*/ 1069498 w 1069498"/>
              <a:gd name="connsiteY9" fmla="*/ 187737 h 605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69498" h="605526">
                <a:moveTo>
                  <a:pt x="0" y="354853"/>
                </a:moveTo>
                <a:cubicBezTo>
                  <a:pt x="82858" y="379920"/>
                  <a:pt x="165717" y="404987"/>
                  <a:pt x="225598" y="346497"/>
                </a:cubicBezTo>
                <a:cubicBezTo>
                  <a:pt x="285479" y="288007"/>
                  <a:pt x="328648" y="-39262"/>
                  <a:pt x="359285" y="3910"/>
                </a:cubicBezTo>
                <a:cubicBezTo>
                  <a:pt x="389922" y="47081"/>
                  <a:pt x="380174" y="605526"/>
                  <a:pt x="409418" y="605526"/>
                </a:cubicBezTo>
                <a:cubicBezTo>
                  <a:pt x="438662" y="605526"/>
                  <a:pt x="501327" y="5303"/>
                  <a:pt x="534749" y="3910"/>
                </a:cubicBezTo>
                <a:cubicBezTo>
                  <a:pt x="568171" y="2517"/>
                  <a:pt x="583489" y="597170"/>
                  <a:pt x="609948" y="597170"/>
                </a:cubicBezTo>
                <a:cubicBezTo>
                  <a:pt x="636407" y="597170"/>
                  <a:pt x="667044" y="8088"/>
                  <a:pt x="693503" y="3910"/>
                </a:cubicBezTo>
                <a:cubicBezTo>
                  <a:pt x="719962" y="-268"/>
                  <a:pt x="739458" y="531717"/>
                  <a:pt x="768702" y="572103"/>
                </a:cubicBezTo>
                <a:cubicBezTo>
                  <a:pt x="797946" y="612489"/>
                  <a:pt x="818835" y="310289"/>
                  <a:pt x="868968" y="246228"/>
                </a:cubicBezTo>
                <a:cubicBezTo>
                  <a:pt x="919101" y="182167"/>
                  <a:pt x="1069498" y="187737"/>
                  <a:pt x="1069498" y="187737"/>
                </a:cubicBezTo>
              </a:path>
            </a:pathLst>
          </a:custGeom>
          <a:ln>
            <a:solidFill>
              <a:srgbClr val="FF0000"/>
            </a:solidFill>
            <a:headEnd type="oval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6" name="Forma libre 35"/>
          <p:cNvSpPr/>
          <p:nvPr/>
        </p:nvSpPr>
        <p:spPr>
          <a:xfrm rot="16200000">
            <a:off x="5992057" y="5046213"/>
            <a:ext cx="1069498" cy="275741"/>
          </a:xfrm>
          <a:custGeom>
            <a:avLst/>
            <a:gdLst>
              <a:gd name="connsiteX0" fmla="*/ 0 w 1069498"/>
              <a:gd name="connsiteY0" fmla="*/ 354853 h 605526"/>
              <a:gd name="connsiteX1" fmla="*/ 225598 w 1069498"/>
              <a:gd name="connsiteY1" fmla="*/ 346497 h 605526"/>
              <a:gd name="connsiteX2" fmla="*/ 359285 w 1069498"/>
              <a:gd name="connsiteY2" fmla="*/ 3910 h 605526"/>
              <a:gd name="connsiteX3" fmla="*/ 409418 w 1069498"/>
              <a:gd name="connsiteY3" fmla="*/ 605526 h 605526"/>
              <a:gd name="connsiteX4" fmla="*/ 534749 w 1069498"/>
              <a:gd name="connsiteY4" fmla="*/ 3910 h 605526"/>
              <a:gd name="connsiteX5" fmla="*/ 609948 w 1069498"/>
              <a:gd name="connsiteY5" fmla="*/ 597170 h 605526"/>
              <a:gd name="connsiteX6" fmla="*/ 693503 w 1069498"/>
              <a:gd name="connsiteY6" fmla="*/ 3910 h 605526"/>
              <a:gd name="connsiteX7" fmla="*/ 768702 w 1069498"/>
              <a:gd name="connsiteY7" fmla="*/ 572103 h 605526"/>
              <a:gd name="connsiteX8" fmla="*/ 868968 w 1069498"/>
              <a:gd name="connsiteY8" fmla="*/ 246228 h 605526"/>
              <a:gd name="connsiteX9" fmla="*/ 1069498 w 1069498"/>
              <a:gd name="connsiteY9" fmla="*/ 187737 h 605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69498" h="605526">
                <a:moveTo>
                  <a:pt x="0" y="354853"/>
                </a:moveTo>
                <a:cubicBezTo>
                  <a:pt x="82858" y="379920"/>
                  <a:pt x="165717" y="404987"/>
                  <a:pt x="225598" y="346497"/>
                </a:cubicBezTo>
                <a:cubicBezTo>
                  <a:pt x="285479" y="288007"/>
                  <a:pt x="328648" y="-39262"/>
                  <a:pt x="359285" y="3910"/>
                </a:cubicBezTo>
                <a:cubicBezTo>
                  <a:pt x="389922" y="47081"/>
                  <a:pt x="380174" y="605526"/>
                  <a:pt x="409418" y="605526"/>
                </a:cubicBezTo>
                <a:cubicBezTo>
                  <a:pt x="438662" y="605526"/>
                  <a:pt x="501327" y="5303"/>
                  <a:pt x="534749" y="3910"/>
                </a:cubicBezTo>
                <a:cubicBezTo>
                  <a:pt x="568171" y="2517"/>
                  <a:pt x="583489" y="597170"/>
                  <a:pt x="609948" y="597170"/>
                </a:cubicBezTo>
                <a:cubicBezTo>
                  <a:pt x="636407" y="597170"/>
                  <a:pt x="667044" y="8088"/>
                  <a:pt x="693503" y="3910"/>
                </a:cubicBezTo>
                <a:cubicBezTo>
                  <a:pt x="719962" y="-268"/>
                  <a:pt x="739458" y="531717"/>
                  <a:pt x="768702" y="572103"/>
                </a:cubicBezTo>
                <a:cubicBezTo>
                  <a:pt x="797946" y="612489"/>
                  <a:pt x="818835" y="310289"/>
                  <a:pt x="868968" y="246228"/>
                </a:cubicBezTo>
                <a:cubicBezTo>
                  <a:pt x="919101" y="182167"/>
                  <a:pt x="1069498" y="187737"/>
                  <a:pt x="1069498" y="187737"/>
                </a:cubicBezTo>
              </a:path>
            </a:pathLst>
          </a:custGeom>
          <a:ln>
            <a:solidFill>
              <a:srgbClr val="FF0000"/>
            </a:solidFill>
            <a:headEnd type="oval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7" name="Rectángulo 36"/>
          <p:cNvSpPr/>
          <p:nvPr/>
        </p:nvSpPr>
        <p:spPr>
          <a:xfrm>
            <a:off x="3226979" y="5748510"/>
            <a:ext cx="5180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/>
              <a:t>π⁄2</a:t>
            </a:r>
          </a:p>
        </p:txBody>
      </p:sp>
      <p:sp>
        <p:nvSpPr>
          <p:cNvPr id="38" name="Rectángulo 37"/>
          <p:cNvSpPr/>
          <p:nvPr/>
        </p:nvSpPr>
        <p:spPr>
          <a:xfrm>
            <a:off x="4728349" y="5730026"/>
            <a:ext cx="3183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/>
              <a:t>π</a:t>
            </a:r>
            <a:endParaRPr lang="es-ES" b="1" dirty="0"/>
          </a:p>
        </p:txBody>
      </p:sp>
      <p:sp>
        <p:nvSpPr>
          <p:cNvPr id="40" name="Rectángulo 39"/>
          <p:cNvSpPr/>
          <p:nvPr/>
        </p:nvSpPr>
        <p:spPr>
          <a:xfrm>
            <a:off x="6317891" y="5748734"/>
            <a:ext cx="5180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/>
              <a:t>π⁄2</a:t>
            </a:r>
          </a:p>
        </p:txBody>
      </p:sp>
      <p:cxnSp>
        <p:nvCxnSpPr>
          <p:cNvPr id="42" name="Conector recto 41"/>
          <p:cNvCxnSpPr/>
          <p:nvPr/>
        </p:nvCxnSpPr>
        <p:spPr>
          <a:xfrm flipH="1" flipV="1">
            <a:off x="3367248" y="2994873"/>
            <a:ext cx="8355" cy="1580315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cto 42"/>
          <p:cNvCxnSpPr/>
          <p:nvPr/>
        </p:nvCxnSpPr>
        <p:spPr>
          <a:xfrm flipH="1" flipV="1">
            <a:off x="4795189" y="2994873"/>
            <a:ext cx="8355" cy="1580315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Conector recto 43"/>
          <p:cNvCxnSpPr/>
          <p:nvPr/>
        </p:nvCxnSpPr>
        <p:spPr>
          <a:xfrm flipH="1" flipV="1">
            <a:off x="6465290" y="2994873"/>
            <a:ext cx="8355" cy="1580315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Forma libre 45"/>
          <p:cNvSpPr/>
          <p:nvPr/>
        </p:nvSpPr>
        <p:spPr>
          <a:xfrm>
            <a:off x="6458766" y="3980854"/>
            <a:ext cx="1270029" cy="777087"/>
          </a:xfrm>
          <a:custGeom>
            <a:avLst/>
            <a:gdLst>
              <a:gd name="connsiteX0" fmla="*/ 0 w 1270029"/>
              <a:gd name="connsiteY0" fmla="*/ 0 h 777087"/>
              <a:gd name="connsiteX1" fmla="*/ 685147 w 1270029"/>
              <a:gd name="connsiteY1" fmla="*/ 300808 h 777087"/>
              <a:gd name="connsiteX2" fmla="*/ 1270029 w 1270029"/>
              <a:gd name="connsiteY2" fmla="*/ 777087 h 777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70029" h="777087">
                <a:moveTo>
                  <a:pt x="0" y="0"/>
                </a:moveTo>
                <a:cubicBezTo>
                  <a:pt x="236738" y="85647"/>
                  <a:pt x="473476" y="171294"/>
                  <a:pt x="685147" y="300808"/>
                </a:cubicBezTo>
                <a:cubicBezTo>
                  <a:pt x="896819" y="430323"/>
                  <a:pt x="1270029" y="777087"/>
                  <a:pt x="1270029" y="777087"/>
                </a:cubicBezTo>
              </a:path>
            </a:pathLst>
          </a:cu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7" name="CuadroTexto 46"/>
          <p:cNvSpPr txBox="1"/>
          <p:nvPr/>
        </p:nvSpPr>
        <p:spPr>
          <a:xfrm>
            <a:off x="7567492" y="4928185"/>
            <a:ext cx="633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err="1" smtClean="0"/>
              <a:t>Ι</a:t>
            </a:r>
            <a:r>
              <a:rPr lang="es-ES" sz="2400" i="1" dirty="0" err="1" smtClean="0">
                <a:solidFill>
                  <a:srgbClr val="0000FF"/>
                </a:solidFill>
              </a:rPr>
              <a:t>e</a:t>
            </a:r>
            <a:r>
              <a:rPr lang="es-ES" sz="2400" dirty="0" smtClean="0"/>
              <a:t>&gt;</a:t>
            </a:r>
            <a:endParaRPr lang="es-ES" sz="2400" dirty="0"/>
          </a:p>
        </p:txBody>
      </p:sp>
      <p:sp>
        <p:nvSpPr>
          <p:cNvPr id="2" name="CuadroTexto 1"/>
          <p:cNvSpPr txBox="1"/>
          <p:nvPr/>
        </p:nvSpPr>
        <p:spPr>
          <a:xfrm>
            <a:off x="7436354" y="2861181"/>
            <a:ext cx="401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i="1" dirty="0" smtClean="0"/>
              <a:t>g</a:t>
            </a:r>
            <a:endParaRPr lang="es-ES" i="1" dirty="0"/>
          </a:p>
        </p:txBody>
      </p:sp>
      <p:cxnSp>
        <p:nvCxnSpPr>
          <p:cNvPr id="6" name="Conector recto de flecha 5"/>
          <p:cNvCxnSpPr/>
          <p:nvPr/>
        </p:nvCxnSpPr>
        <p:spPr>
          <a:xfrm>
            <a:off x="7837416" y="2567522"/>
            <a:ext cx="0" cy="103732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CuadroTexto 3"/>
          <p:cNvSpPr txBox="1"/>
          <p:nvPr/>
        </p:nvSpPr>
        <p:spPr>
          <a:xfrm>
            <a:off x="1804778" y="1620074"/>
            <a:ext cx="61078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La fase de la onda del estado del estado          depende de manera diferente de </a:t>
            </a:r>
            <a:r>
              <a:rPr lang="es-ES" i="1" dirty="0" smtClean="0"/>
              <a:t>g</a:t>
            </a:r>
            <a:r>
              <a:rPr lang="es-ES" dirty="0" smtClean="0"/>
              <a:t> que el estado     </a:t>
            </a:r>
            <a:endParaRPr lang="es-ES" dirty="0"/>
          </a:p>
        </p:txBody>
      </p:sp>
      <p:sp>
        <p:nvSpPr>
          <p:cNvPr id="30" name="CuadroTexto 29"/>
          <p:cNvSpPr txBox="1"/>
          <p:nvPr/>
        </p:nvSpPr>
        <p:spPr>
          <a:xfrm>
            <a:off x="5818085" y="1556276"/>
            <a:ext cx="633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err="1" smtClean="0"/>
              <a:t>Ι</a:t>
            </a:r>
            <a:r>
              <a:rPr lang="es-ES" sz="2400" i="1" dirty="0" err="1" smtClean="0">
                <a:solidFill>
                  <a:srgbClr val="0000FF"/>
                </a:solidFill>
              </a:rPr>
              <a:t>e</a:t>
            </a:r>
            <a:r>
              <a:rPr lang="es-ES" sz="2400" dirty="0" smtClean="0"/>
              <a:t>&gt;</a:t>
            </a:r>
            <a:endParaRPr lang="es-ES" sz="2400" dirty="0"/>
          </a:p>
        </p:txBody>
      </p:sp>
      <p:sp>
        <p:nvSpPr>
          <p:cNvPr id="39" name="CuadroTexto 38"/>
          <p:cNvSpPr txBox="1"/>
          <p:nvPr/>
        </p:nvSpPr>
        <p:spPr>
          <a:xfrm>
            <a:off x="6512825" y="1824522"/>
            <a:ext cx="59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err="1" smtClean="0"/>
              <a:t>Ι</a:t>
            </a:r>
            <a:r>
              <a:rPr lang="es-ES" sz="2400" i="1" dirty="0" err="1" smtClean="0">
                <a:solidFill>
                  <a:srgbClr val="0000FF"/>
                </a:solidFill>
              </a:rPr>
              <a:t>g</a:t>
            </a:r>
            <a:r>
              <a:rPr lang="es-ES" sz="2400" dirty="0" smtClean="0"/>
              <a:t>&gt;</a:t>
            </a:r>
            <a:endParaRPr lang="es-ES" sz="2400" dirty="0"/>
          </a:p>
        </p:txBody>
      </p:sp>
      <p:sp>
        <p:nvSpPr>
          <p:cNvPr id="16" name="Forma libre 15"/>
          <p:cNvSpPr/>
          <p:nvPr/>
        </p:nvSpPr>
        <p:spPr>
          <a:xfrm>
            <a:off x="3467513" y="6074646"/>
            <a:ext cx="8358" cy="142048"/>
          </a:xfrm>
          <a:custGeom>
            <a:avLst/>
            <a:gdLst>
              <a:gd name="connsiteX0" fmla="*/ 0 w 8358"/>
              <a:gd name="connsiteY0" fmla="*/ 0 h 142048"/>
              <a:gd name="connsiteX1" fmla="*/ 8356 w 8358"/>
              <a:gd name="connsiteY1" fmla="*/ 142048 h 142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58" h="142048">
                <a:moveTo>
                  <a:pt x="0" y="0"/>
                </a:moveTo>
                <a:cubicBezTo>
                  <a:pt x="8727" y="130895"/>
                  <a:pt x="8356" y="83465"/>
                  <a:pt x="8356" y="142048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1" name="Forma libre 40"/>
          <p:cNvSpPr/>
          <p:nvPr/>
        </p:nvSpPr>
        <p:spPr>
          <a:xfrm>
            <a:off x="4889942" y="6084998"/>
            <a:ext cx="8358" cy="142048"/>
          </a:xfrm>
          <a:custGeom>
            <a:avLst/>
            <a:gdLst>
              <a:gd name="connsiteX0" fmla="*/ 0 w 8358"/>
              <a:gd name="connsiteY0" fmla="*/ 0 h 142048"/>
              <a:gd name="connsiteX1" fmla="*/ 8356 w 8358"/>
              <a:gd name="connsiteY1" fmla="*/ 142048 h 142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58" h="142048">
                <a:moveTo>
                  <a:pt x="0" y="0"/>
                </a:moveTo>
                <a:cubicBezTo>
                  <a:pt x="8727" y="130895"/>
                  <a:pt x="8356" y="83465"/>
                  <a:pt x="8356" y="142048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5" name="Forma libre 44"/>
          <p:cNvSpPr/>
          <p:nvPr/>
        </p:nvSpPr>
        <p:spPr>
          <a:xfrm>
            <a:off x="6475646" y="6117842"/>
            <a:ext cx="8358" cy="142048"/>
          </a:xfrm>
          <a:custGeom>
            <a:avLst/>
            <a:gdLst>
              <a:gd name="connsiteX0" fmla="*/ 0 w 8358"/>
              <a:gd name="connsiteY0" fmla="*/ 0 h 142048"/>
              <a:gd name="connsiteX1" fmla="*/ 8356 w 8358"/>
              <a:gd name="connsiteY1" fmla="*/ 142048 h 142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58" h="142048">
                <a:moveTo>
                  <a:pt x="0" y="0"/>
                </a:moveTo>
                <a:cubicBezTo>
                  <a:pt x="8727" y="130895"/>
                  <a:pt x="8356" y="83465"/>
                  <a:pt x="8356" y="142048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CuadroTexto 16"/>
          <p:cNvSpPr txBox="1"/>
          <p:nvPr/>
        </p:nvSpPr>
        <p:spPr>
          <a:xfrm>
            <a:off x="3308759" y="6210175"/>
            <a:ext cx="369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T</a:t>
            </a:r>
            <a:r>
              <a:rPr lang="es-ES" baseline="-25000" dirty="0" smtClean="0"/>
              <a:t>1</a:t>
            </a:r>
            <a:endParaRPr lang="es-ES" baseline="-25000" dirty="0"/>
          </a:p>
        </p:txBody>
      </p:sp>
      <p:sp>
        <p:nvSpPr>
          <p:cNvPr id="48" name="CuadroTexto 47"/>
          <p:cNvSpPr txBox="1"/>
          <p:nvPr/>
        </p:nvSpPr>
        <p:spPr>
          <a:xfrm>
            <a:off x="4728349" y="6259890"/>
            <a:ext cx="369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T</a:t>
            </a:r>
            <a:r>
              <a:rPr lang="es-ES" baseline="-25000" dirty="0"/>
              <a:t>2</a:t>
            </a:r>
          </a:p>
        </p:txBody>
      </p:sp>
      <p:sp>
        <p:nvSpPr>
          <p:cNvPr id="49" name="CuadroTexto 48"/>
          <p:cNvSpPr txBox="1"/>
          <p:nvPr/>
        </p:nvSpPr>
        <p:spPr>
          <a:xfrm>
            <a:off x="6266562" y="6259890"/>
            <a:ext cx="369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T</a:t>
            </a:r>
            <a:r>
              <a:rPr lang="es-ES" baseline="-25000" dirty="0" smtClean="0"/>
              <a:t>3</a:t>
            </a:r>
            <a:endParaRPr lang="es-ES" baseline="-25000" dirty="0"/>
          </a:p>
        </p:txBody>
      </p:sp>
      <p:pic>
        <p:nvPicPr>
          <p:cNvPr id="52" name="Imagen 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2636" y="5816130"/>
            <a:ext cx="1030469" cy="931344"/>
          </a:xfrm>
          <a:prstGeom prst="rect">
            <a:avLst/>
          </a:prstGeom>
        </p:spPr>
      </p:pic>
      <p:sp>
        <p:nvSpPr>
          <p:cNvPr id="53" name="CuadroTexto 52"/>
          <p:cNvSpPr txBox="1"/>
          <p:nvPr/>
        </p:nvSpPr>
        <p:spPr>
          <a:xfrm>
            <a:off x="6520763" y="4942978"/>
            <a:ext cx="1014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 smtClean="0"/>
              <a:t>Ωτ</a:t>
            </a:r>
            <a:r>
              <a:rPr lang="es-ES" dirty="0" smtClean="0"/>
              <a:t>=π/2</a:t>
            </a:r>
            <a:endParaRPr lang="es-ES" dirty="0"/>
          </a:p>
        </p:txBody>
      </p:sp>
      <p:sp>
        <p:nvSpPr>
          <p:cNvPr id="54" name="CuadroTexto 53"/>
          <p:cNvSpPr txBox="1"/>
          <p:nvPr/>
        </p:nvSpPr>
        <p:spPr>
          <a:xfrm>
            <a:off x="3443810" y="4928185"/>
            <a:ext cx="1014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 smtClean="0"/>
              <a:t>Ωτ</a:t>
            </a:r>
            <a:r>
              <a:rPr lang="es-ES" dirty="0" smtClean="0"/>
              <a:t>=π/2</a:t>
            </a:r>
            <a:endParaRPr lang="es-ES" dirty="0"/>
          </a:p>
        </p:txBody>
      </p:sp>
      <p:sp>
        <p:nvSpPr>
          <p:cNvPr id="55" name="CuadroTexto 54"/>
          <p:cNvSpPr txBox="1"/>
          <p:nvPr/>
        </p:nvSpPr>
        <p:spPr>
          <a:xfrm>
            <a:off x="4795189" y="4928185"/>
            <a:ext cx="1014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 smtClean="0"/>
              <a:t>Ωτ</a:t>
            </a:r>
            <a:r>
              <a:rPr lang="es-ES" dirty="0" smtClean="0"/>
              <a:t>´=π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11942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2636" y="5816130"/>
            <a:ext cx="1030469" cy="93134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2286" y="1740351"/>
            <a:ext cx="4970033" cy="361457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1118793" y="509701"/>
            <a:ext cx="72191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/>
              <a:t>Interferómetro óptico Mach </a:t>
            </a:r>
            <a:r>
              <a:rPr lang="es-ES" sz="2400" dirty="0" err="1" smtClean="0"/>
              <a:t>Zehnder</a:t>
            </a:r>
            <a:r>
              <a:rPr lang="es-ES" sz="2400" dirty="0" smtClean="0"/>
              <a:t> </a:t>
            </a:r>
          </a:p>
          <a:p>
            <a:pPr algn="ctr"/>
            <a:endParaRPr lang="es-ES" sz="2000" dirty="0" smtClean="0"/>
          </a:p>
        </p:txBody>
      </p:sp>
    </p:spTree>
    <p:extLst>
      <p:ext uri="{BB962C8B-B14F-4D97-AF65-F5344CB8AC3E}">
        <p14:creationId xmlns:p14="http://schemas.microsoft.com/office/powerpoint/2010/main" val="2325266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6529514"/>
              </p:ext>
            </p:extLst>
          </p:nvPr>
        </p:nvGraphicFramePr>
        <p:xfrm>
          <a:off x="598313" y="1182511"/>
          <a:ext cx="8026398" cy="4732867"/>
        </p:xfrm>
        <a:graphic>
          <a:graphicData uri="http://schemas.openxmlformats.org/drawingml/2006/table">
            <a:tbl>
              <a:tblPr/>
              <a:tblGrid>
                <a:gridCol w="1337733"/>
                <a:gridCol w="1507065"/>
                <a:gridCol w="1168401"/>
                <a:gridCol w="1337733"/>
                <a:gridCol w="1337733"/>
                <a:gridCol w="1337733"/>
              </a:tblGrid>
              <a:tr h="729994">
                <a:tc>
                  <a:txBody>
                    <a:bodyPr/>
                    <a:lstStyle/>
                    <a:p>
                      <a:pPr algn="ctr"/>
                      <a:r>
                        <a:rPr lang="es-ES_tradnl" sz="1400">
                          <a:effectLst/>
                        </a:rPr>
                        <a:t>Interaction</a:t>
                      </a:r>
                    </a:p>
                  </a:txBody>
                  <a:tcPr marL="72999" marR="72999" marT="36500" marB="36500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>
                          <a:effectLst/>
                        </a:rPr>
                        <a:t>Current theory</a:t>
                      </a:r>
                    </a:p>
                  </a:txBody>
                  <a:tcPr marL="72999" marR="72999" marT="36500" marB="36500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>
                          <a:effectLst/>
                        </a:rPr>
                        <a:t>Mediators</a:t>
                      </a:r>
                    </a:p>
                  </a:txBody>
                  <a:tcPr marL="72999" marR="72999" marT="36500" marB="36500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 err="1">
                          <a:effectLst/>
                        </a:rPr>
                        <a:t>Relative</a:t>
                      </a:r>
                      <a:r>
                        <a:rPr lang="es-ES_tradnl" sz="1400" dirty="0">
                          <a:effectLst/>
                        </a:rPr>
                        <a:t> </a:t>
                      </a:r>
                      <a:r>
                        <a:rPr lang="es-ES_tradnl" sz="1400" dirty="0" err="1" smtClean="0">
                          <a:effectLst/>
                        </a:rPr>
                        <a:t>strength</a:t>
                      </a:r>
                      <a:endParaRPr lang="es-ES_tradnl" sz="1400" dirty="0">
                        <a:effectLst/>
                      </a:endParaRPr>
                    </a:p>
                  </a:txBody>
                  <a:tcPr marL="72999" marR="72999" marT="36500" marB="36500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>
                          <a:effectLst/>
                        </a:rPr>
                        <a:t>Long-distance behavior</a:t>
                      </a:r>
                    </a:p>
                  </a:txBody>
                  <a:tcPr marL="72999" marR="72999" marT="36500" marB="36500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 err="1">
                          <a:effectLst/>
                        </a:rPr>
                        <a:t>Range</a:t>
                      </a:r>
                      <a:r>
                        <a:rPr lang="es-ES_tradnl" sz="1400" dirty="0">
                          <a:effectLst/>
                        </a:rPr>
                        <a:t> (m</a:t>
                      </a:r>
                      <a:r>
                        <a:rPr lang="es-ES_tradnl" sz="1400" dirty="0" smtClean="0">
                          <a:effectLst/>
                        </a:rPr>
                        <a:t>)</a:t>
                      </a:r>
                      <a:endParaRPr lang="es-ES_tradnl" sz="1400" dirty="0">
                        <a:effectLst/>
                      </a:endParaRPr>
                    </a:p>
                  </a:txBody>
                  <a:tcPr marL="72999" marR="72999" marT="36500" marB="36500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</a:tr>
              <a:tr h="1386989">
                <a:tc>
                  <a:txBody>
                    <a:bodyPr/>
                    <a:lstStyle/>
                    <a:p>
                      <a:pPr algn="ctr"/>
                      <a:r>
                        <a:rPr lang="es-ES_tradnl" sz="1400" u="none" strike="noStrike" dirty="0">
                          <a:solidFill>
                            <a:srgbClr val="0B0080"/>
                          </a:solidFill>
                          <a:effectLst/>
                          <a:hlinkClick r:id="rId2" tooltip="Strong interaction"/>
                        </a:rPr>
                        <a:t>Strong</a:t>
                      </a:r>
                      <a:endParaRPr lang="es-ES_tradnl" sz="1400" dirty="0">
                        <a:effectLst/>
                      </a:endParaRPr>
                    </a:p>
                  </a:txBody>
                  <a:tcPr marL="72999" marR="72999" marT="36500" marB="36500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u="none" strike="noStrike" dirty="0">
                          <a:solidFill>
                            <a:srgbClr val="0B0080"/>
                          </a:solidFill>
                          <a:effectLst/>
                          <a:hlinkClick r:id="rId3" tooltip="Quantum chromodynamics"/>
                        </a:rPr>
                        <a:t>Quantum chromodynamics</a:t>
                      </a:r>
                      <a:r>
                        <a:rPr lang="es-ES_tradnl" sz="1400" dirty="0">
                          <a:effectLst/>
                        </a:rPr>
                        <a:t/>
                      </a:r>
                      <a:br>
                        <a:rPr lang="es-ES_tradnl" sz="1400" dirty="0">
                          <a:effectLst/>
                        </a:rPr>
                      </a:br>
                      <a:r>
                        <a:rPr lang="es-ES_tradnl" sz="1400" dirty="0">
                          <a:effectLst/>
                        </a:rPr>
                        <a:t>(QCD)</a:t>
                      </a:r>
                    </a:p>
                  </a:txBody>
                  <a:tcPr marL="72999" marR="72999" marT="36500" marB="36500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u="none" strike="noStrike">
                          <a:solidFill>
                            <a:srgbClr val="0B0080"/>
                          </a:solidFill>
                          <a:effectLst/>
                          <a:hlinkClick r:id="rId4" tooltip="Gluon"/>
                        </a:rPr>
                        <a:t>gluons</a:t>
                      </a:r>
                      <a:endParaRPr lang="es-ES_tradnl" sz="1400">
                        <a:effectLst/>
                      </a:endParaRPr>
                    </a:p>
                  </a:txBody>
                  <a:tcPr marL="72999" marR="72999" marT="36500" marB="36500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000" dirty="0">
                          <a:effectLst/>
                        </a:rPr>
                        <a:t>10</a:t>
                      </a:r>
                      <a:r>
                        <a:rPr lang="es-ES_tradnl" sz="2000" baseline="30000" dirty="0">
                          <a:effectLst/>
                        </a:rPr>
                        <a:t>38</a:t>
                      </a:r>
                      <a:endParaRPr lang="es-ES_tradnl" sz="2000" dirty="0">
                        <a:effectLst/>
                      </a:endParaRPr>
                    </a:p>
                  </a:txBody>
                  <a:tcPr marL="72999" marR="72999" marT="36500" marB="36500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000" dirty="0">
                          <a:effectLst/>
                        </a:rPr>
                        <a:t>r</a:t>
                      </a:r>
                      <a:br>
                        <a:rPr lang="es-ES_tradnl" sz="2000" dirty="0">
                          <a:effectLst/>
                        </a:rPr>
                      </a:br>
                      <a:endParaRPr lang="es-ES_tradnl" sz="2000" dirty="0">
                        <a:effectLst/>
                      </a:endParaRPr>
                    </a:p>
                  </a:txBody>
                  <a:tcPr marL="72999" marR="72999" marT="36500" marB="36500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000" dirty="0">
                          <a:effectLst/>
                        </a:rPr>
                        <a:t>10</a:t>
                      </a:r>
                      <a:r>
                        <a:rPr lang="es-ES_tradnl" sz="2000" baseline="30000" dirty="0">
                          <a:effectLst/>
                        </a:rPr>
                        <a:t>−15</a:t>
                      </a:r>
                      <a:endParaRPr lang="es-ES_tradnl" sz="2000" dirty="0">
                        <a:effectLst/>
                      </a:endParaRPr>
                    </a:p>
                  </a:txBody>
                  <a:tcPr marL="72999" marR="72999" marT="36500" marB="36500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</a:tr>
              <a:tr h="948992">
                <a:tc>
                  <a:txBody>
                    <a:bodyPr/>
                    <a:lstStyle/>
                    <a:p>
                      <a:pPr algn="ctr"/>
                      <a:r>
                        <a:rPr lang="es-ES_tradnl" sz="1400" u="none" strike="noStrike">
                          <a:solidFill>
                            <a:srgbClr val="0B0080"/>
                          </a:solidFill>
                          <a:effectLst/>
                          <a:hlinkClick r:id="rId5" tooltip="Electromagnetic interaction"/>
                        </a:rPr>
                        <a:t>Electromagnetic</a:t>
                      </a:r>
                      <a:endParaRPr lang="es-ES_tradnl" sz="1400">
                        <a:effectLst/>
                      </a:endParaRPr>
                    </a:p>
                  </a:txBody>
                  <a:tcPr marL="72999" marR="72999" marT="36500" marB="36500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u="none" strike="noStrike" dirty="0">
                          <a:solidFill>
                            <a:srgbClr val="0B0080"/>
                          </a:solidFill>
                          <a:effectLst/>
                          <a:hlinkClick r:id="rId6" tooltip="Quantum electrodynamics"/>
                        </a:rPr>
                        <a:t>Quantum electrodynamics</a:t>
                      </a:r>
                      <a:r>
                        <a:rPr lang="es-ES_tradnl" sz="1400" dirty="0">
                          <a:effectLst/>
                        </a:rPr>
                        <a:t/>
                      </a:r>
                      <a:br>
                        <a:rPr lang="es-ES_tradnl" sz="1400" dirty="0">
                          <a:effectLst/>
                        </a:rPr>
                      </a:br>
                      <a:r>
                        <a:rPr lang="es-ES_tradnl" sz="1400" dirty="0">
                          <a:effectLst/>
                        </a:rPr>
                        <a:t>(QED)</a:t>
                      </a:r>
                    </a:p>
                  </a:txBody>
                  <a:tcPr marL="72999" marR="72999" marT="36500" marB="36500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u="none" strike="noStrike">
                          <a:solidFill>
                            <a:srgbClr val="0B0080"/>
                          </a:solidFill>
                          <a:effectLst/>
                          <a:hlinkClick r:id="rId7" tooltip="Photon"/>
                        </a:rPr>
                        <a:t>photons</a:t>
                      </a:r>
                      <a:endParaRPr lang="es-ES_tradnl" sz="1400">
                        <a:effectLst/>
                      </a:endParaRPr>
                    </a:p>
                  </a:txBody>
                  <a:tcPr marL="72999" marR="72999" marT="36500" marB="36500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effectLst/>
                        </a:rPr>
                        <a:t>10</a:t>
                      </a:r>
                      <a:r>
                        <a:rPr lang="cs-CZ" sz="2000" baseline="30000" dirty="0">
                          <a:effectLst/>
                        </a:rPr>
                        <a:t>36</a:t>
                      </a:r>
                      <a:endParaRPr lang="cs-CZ" sz="2000" dirty="0">
                        <a:effectLst/>
                      </a:endParaRPr>
                    </a:p>
                  </a:txBody>
                  <a:tcPr marL="72999" marR="72999" marT="36500" marB="36500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2000" dirty="0" smtClean="0">
                          <a:effectLst/>
                        </a:rPr>
                        <a:t>1/r</a:t>
                      </a:r>
                      <a:r>
                        <a:rPr lang="is-IS" sz="2000" baseline="30000" dirty="0" smtClean="0">
                          <a:effectLst/>
                        </a:rPr>
                        <a:t>2</a:t>
                      </a:r>
                      <a:endParaRPr lang="is-IS" sz="2000" baseline="30000" dirty="0">
                        <a:effectLst/>
                      </a:endParaRPr>
                    </a:p>
                  </a:txBody>
                  <a:tcPr marL="72999" marR="72999" marT="36500" marB="36500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000" dirty="0">
                          <a:effectLst/>
                        </a:rPr>
                        <a:t>∞</a:t>
                      </a:r>
                    </a:p>
                  </a:txBody>
                  <a:tcPr marL="72999" marR="72999" marT="36500" marB="36500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</a:tr>
              <a:tr h="729994">
                <a:tc>
                  <a:txBody>
                    <a:bodyPr/>
                    <a:lstStyle/>
                    <a:p>
                      <a:pPr algn="ctr"/>
                      <a:r>
                        <a:rPr lang="es-ES_tradnl" sz="1400" u="none" strike="noStrike">
                          <a:solidFill>
                            <a:srgbClr val="0B0080"/>
                          </a:solidFill>
                          <a:effectLst/>
                          <a:hlinkClick r:id="rId8" tooltip="Weak interaction"/>
                        </a:rPr>
                        <a:t>Weak</a:t>
                      </a:r>
                      <a:endParaRPr lang="es-ES_tradnl" sz="1400">
                        <a:effectLst/>
                      </a:endParaRPr>
                    </a:p>
                  </a:txBody>
                  <a:tcPr marL="72999" marR="72999" marT="36500" marB="36500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u="none" strike="noStrike" dirty="0">
                          <a:solidFill>
                            <a:srgbClr val="0B0080"/>
                          </a:solidFill>
                          <a:effectLst/>
                          <a:hlinkClick r:id="rId9" tooltip="Electroweak interaction"/>
                        </a:rPr>
                        <a:t>Electroweak Theory</a:t>
                      </a:r>
                      <a:r>
                        <a:rPr lang="es-ES_tradnl" sz="1400" dirty="0">
                          <a:effectLst/>
                        </a:rPr>
                        <a:t> (EWT)</a:t>
                      </a:r>
                    </a:p>
                  </a:txBody>
                  <a:tcPr marL="72999" marR="72999" marT="36500" marB="36500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u="none" strike="noStrike">
                          <a:solidFill>
                            <a:srgbClr val="0B0080"/>
                          </a:solidFill>
                          <a:effectLst/>
                          <a:hlinkClick r:id="rId10" tooltip="W and Z bosons"/>
                        </a:rPr>
                        <a:t>W and Z bosons</a:t>
                      </a:r>
                      <a:endParaRPr lang="es-ES_tradnl" sz="1400">
                        <a:effectLst/>
                      </a:endParaRPr>
                    </a:p>
                  </a:txBody>
                  <a:tcPr marL="72999" marR="72999" marT="36500" marB="36500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2000" dirty="0">
                          <a:effectLst/>
                        </a:rPr>
                        <a:t>10</a:t>
                      </a:r>
                      <a:r>
                        <a:rPr lang="fi-FI" sz="2000" baseline="30000" dirty="0">
                          <a:effectLst/>
                        </a:rPr>
                        <a:t>25</a:t>
                      </a:r>
                      <a:endParaRPr lang="fi-FI" sz="2000" dirty="0">
                        <a:effectLst/>
                      </a:endParaRPr>
                    </a:p>
                  </a:txBody>
                  <a:tcPr marL="72999" marR="72999" marT="36500" marB="36500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000" dirty="0">
                          <a:effectLst/>
                        </a:rPr>
                        <a:t> </a:t>
                      </a:r>
                      <a:r>
                        <a:rPr lang="es-ES_tradnl" sz="2000" dirty="0" smtClean="0">
                          <a:effectLst/>
                        </a:rPr>
                        <a:t>e</a:t>
                      </a:r>
                      <a:r>
                        <a:rPr lang="es-ES_tradnl" sz="2000" baseline="30000" dirty="0" smtClean="0">
                          <a:effectLst/>
                        </a:rPr>
                        <a:t>-</a:t>
                      </a:r>
                      <a:r>
                        <a:rPr lang="es-ES_tradnl" sz="2000" baseline="30000" dirty="0" err="1" smtClean="0">
                          <a:effectLst/>
                        </a:rPr>
                        <a:t>mr</a:t>
                      </a:r>
                      <a:r>
                        <a:rPr lang="es-ES_tradnl" sz="2000" baseline="30000" dirty="0" smtClean="0">
                          <a:effectLst/>
                        </a:rPr>
                        <a:t>  </a:t>
                      </a:r>
                      <a:r>
                        <a:rPr lang="es-ES_tradnl" sz="2000" dirty="0" smtClean="0">
                          <a:effectLst/>
                        </a:rPr>
                        <a:t>1/r</a:t>
                      </a:r>
                      <a:endParaRPr lang="es-ES_tradnl" sz="2000" baseline="30000" dirty="0">
                        <a:effectLst/>
                      </a:endParaRPr>
                    </a:p>
                  </a:txBody>
                  <a:tcPr marL="72999" marR="72999" marT="36500" marB="36500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2000" dirty="0">
                          <a:effectLst/>
                        </a:rPr>
                        <a:t>10</a:t>
                      </a:r>
                      <a:r>
                        <a:rPr lang="fi-FI" sz="2000" baseline="30000" dirty="0">
                          <a:effectLst/>
                        </a:rPr>
                        <a:t>−18</a:t>
                      </a:r>
                      <a:endParaRPr lang="fi-FI" sz="2000" dirty="0">
                        <a:effectLst/>
                      </a:endParaRPr>
                    </a:p>
                  </a:txBody>
                  <a:tcPr marL="72999" marR="72999" marT="36500" marB="36500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</a:tr>
              <a:tr h="936898">
                <a:tc>
                  <a:txBody>
                    <a:bodyPr/>
                    <a:lstStyle/>
                    <a:p>
                      <a:pPr algn="ctr"/>
                      <a:r>
                        <a:rPr lang="es-ES_tradnl" sz="1400" u="none" strike="noStrike">
                          <a:solidFill>
                            <a:srgbClr val="0B0080"/>
                          </a:solidFill>
                          <a:effectLst/>
                          <a:hlinkClick r:id="rId11" tooltip="Gravitation"/>
                        </a:rPr>
                        <a:t>Gravitation</a:t>
                      </a:r>
                      <a:endParaRPr lang="es-ES_tradnl" sz="1400">
                        <a:effectLst/>
                      </a:endParaRPr>
                    </a:p>
                  </a:txBody>
                  <a:tcPr marL="72999" marR="72999" marT="36500" marB="36500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u="none" strike="noStrike">
                          <a:solidFill>
                            <a:srgbClr val="0B0080"/>
                          </a:solidFill>
                          <a:effectLst/>
                          <a:hlinkClick r:id="rId12" tooltip="General relativity"/>
                        </a:rPr>
                        <a:t>General relativity</a:t>
                      </a:r>
                      <a:r>
                        <a:rPr lang="es-ES_tradnl" sz="1400">
                          <a:effectLst/>
                        </a:rPr>
                        <a:t/>
                      </a:r>
                      <a:br>
                        <a:rPr lang="es-ES_tradnl" sz="1400">
                          <a:effectLst/>
                        </a:rPr>
                      </a:br>
                      <a:r>
                        <a:rPr lang="es-ES_tradnl" sz="1400">
                          <a:effectLst/>
                        </a:rPr>
                        <a:t>(GR)</a:t>
                      </a:r>
                    </a:p>
                  </a:txBody>
                  <a:tcPr marL="72999" marR="72999" marT="36500" marB="36500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u="none" strike="noStrike" dirty="0" smtClean="0">
                          <a:solidFill>
                            <a:srgbClr val="0B0080"/>
                          </a:solidFill>
                          <a:effectLst/>
                          <a:hlinkClick r:id="rId13" tooltip="Graviton"/>
                        </a:rPr>
                        <a:t>Gravitons</a:t>
                      </a:r>
                      <a:endParaRPr lang="es-ES_tradnl" sz="1400" u="none" strike="noStrike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/>
                      <a:r>
                        <a:rPr lang="es-ES_tradnl" sz="1400" dirty="0" smtClean="0">
                          <a:effectLst/>
                        </a:rPr>
                        <a:t>(</a:t>
                      </a:r>
                      <a:r>
                        <a:rPr lang="es-ES_tradnl" sz="1400" dirty="0" err="1" smtClean="0">
                          <a:effectLst/>
                        </a:rPr>
                        <a:t>hypothetical</a:t>
                      </a:r>
                      <a:r>
                        <a:rPr lang="es-ES_tradnl" sz="1400" dirty="0">
                          <a:effectLst/>
                        </a:rPr>
                        <a:t>)</a:t>
                      </a:r>
                    </a:p>
                  </a:txBody>
                  <a:tcPr marL="72999" marR="72999" marT="36500" marB="36500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000" dirty="0">
                          <a:effectLst/>
                        </a:rPr>
                        <a:t>1</a:t>
                      </a:r>
                    </a:p>
                  </a:txBody>
                  <a:tcPr marL="72999" marR="72999" marT="36500" marB="36500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2000" dirty="0" smtClean="0">
                          <a:effectLst/>
                        </a:rPr>
                        <a:t>1/r</a:t>
                      </a:r>
                      <a:r>
                        <a:rPr lang="is-IS" sz="2000" baseline="30000" dirty="0" smtClean="0">
                          <a:effectLst/>
                        </a:rPr>
                        <a:t>2</a:t>
                      </a:r>
                      <a:endParaRPr lang="is-IS" sz="2000" baseline="30000" dirty="0">
                        <a:effectLst/>
                      </a:endParaRPr>
                    </a:p>
                  </a:txBody>
                  <a:tcPr marL="72999" marR="72999" marT="36500" marB="36500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000" dirty="0">
                          <a:effectLst/>
                        </a:rPr>
                        <a:t>∞</a:t>
                      </a:r>
                    </a:p>
                  </a:txBody>
                  <a:tcPr marL="72999" marR="72999" marT="36500" marB="36500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</a:tr>
            </a:tbl>
          </a:graphicData>
        </a:graphic>
      </p:graphicFrame>
      <p:sp>
        <p:nvSpPr>
          <p:cNvPr id="5" name="AutoShape 2" descr="\displaystyle {\sim r}}"/>
          <p:cNvSpPr>
            <a:spLocks noChangeAspect="1" noChangeArrowheads="1"/>
          </p:cNvSpPr>
          <p:nvPr/>
        </p:nvSpPr>
        <p:spPr bwMode="auto">
          <a:xfrm>
            <a:off x="1287463" y="1600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_tradnl"/>
          </a:p>
        </p:txBody>
      </p:sp>
      <p:sp>
        <p:nvSpPr>
          <p:cNvPr id="6" name="AutoShape 3" descr="frac{1}{r^2}"/>
          <p:cNvSpPr>
            <a:spLocks noChangeAspect="1" noChangeArrowheads="1"/>
          </p:cNvSpPr>
          <p:nvPr/>
        </p:nvSpPr>
        <p:spPr bwMode="auto">
          <a:xfrm>
            <a:off x="1287463" y="1600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_tradnl"/>
          </a:p>
        </p:txBody>
      </p:sp>
      <p:sp>
        <p:nvSpPr>
          <p:cNvPr id="7" name="AutoShape 4" descr="\frac{1}{r} \ e^{-m_{W,Z} \ r}"/>
          <p:cNvSpPr>
            <a:spLocks noChangeAspect="1" noChangeArrowheads="1"/>
          </p:cNvSpPr>
          <p:nvPr/>
        </p:nvSpPr>
        <p:spPr bwMode="auto">
          <a:xfrm>
            <a:off x="1287463" y="1600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_tradnl"/>
          </a:p>
        </p:txBody>
      </p:sp>
      <p:sp>
        <p:nvSpPr>
          <p:cNvPr id="8" name="AutoShape 5" descr="frac{1}{r^2}"/>
          <p:cNvSpPr>
            <a:spLocks noChangeAspect="1" noChangeArrowheads="1"/>
          </p:cNvSpPr>
          <p:nvPr/>
        </p:nvSpPr>
        <p:spPr bwMode="auto">
          <a:xfrm>
            <a:off x="1287463" y="1600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_tradnl"/>
          </a:p>
        </p:txBody>
      </p:sp>
      <p:sp>
        <p:nvSpPr>
          <p:cNvPr id="9" name="CuadroTexto 8"/>
          <p:cNvSpPr txBox="1"/>
          <p:nvPr/>
        </p:nvSpPr>
        <p:spPr>
          <a:xfrm>
            <a:off x="598313" y="512001"/>
            <a:ext cx="7947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 err="1" smtClean="0"/>
              <a:t>The</a:t>
            </a:r>
            <a:r>
              <a:rPr lang="es-ES_tradnl" sz="2400" b="1" dirty="0" smtClean="0"/>
              <a:t> </a:t>
            </a:r>
            <a:r>
              <a:rPr lang="es-ES_tradnl" sz="2400" b="1" dirty="0" err="1" smtClean="0"/>
              <a:t>four</a:t>
            </a:r>
            <a:r>
              <a:rPr lang="es-ES_tradnl" sz="2400" b="1" dirty="0" smtClean="0"/>
              <a:t> fundamental </a:t>
            </a:r>
            <a:r>
              <a:rPr lang="es-ES_tradnl" sz="2400" b="1" dirty="0" err="1" smtClean="0"/>
              <a:t>forces</a:t>
            </a:r>
            <a:r>
              <a:rPr lang="es-ES_tradnl" sz="2400" b="1" dirty="0" smtClean="0"/>
              <a:t> of </a:t>
            </a:r>
            <a:r>
              <a:rPr lang="es-ES_tradnl" sz="2400" b="1" dirty="0" err="1" smtClean="0"/>
              <a:t>Nature</a:t>
            </a:r>
            <a:endParaRPr lang="es-ES_tradnl" sz="2400" b="1" dirty="0"/>
          </a:p>
        </p:txBody>
      </p:sp>
      <p:sp>
        <p:nvSpPr>
          <p:cNvPr id="2" name="Rectángulo 1"/>
          <p:cNvSpPr/>
          <p:nvPr/>
        </p:nvSpPr>
        <p:spPr>
          <a:xfrm>
            <a:off x="598313" y="4944534"/>
            <a:ext cx="8026398" cy="970844"/>
          </a:xfrm>
          <a:prstGeom prst="rect">
            <a:avLst/>
          </a:prstGeom>
          <a:solidFill>
            <a:srgbClr val="FFFF00">
              <a:alpha val="16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0" name="CuadroTexto 9"/>
          <p:cNvSpPr txBox="1"/>
          <p:nvPr/>
        </p:nvSpPr>
        <p:spPr>
          <a:xfrm>
            <a:off x="1782316" y="5754891"/>
            <a:ext cx="5658391" cy="369332"/>
          </a:xfrm>
          <a:prstGeom prst="rect">
            <a:avLst/>
          </a:prstGeom>
          <a:solidFill>
            <a:schemeClr val="bg1"/>
          </a:solidFill>
          <a:ln w="19050" cmpd="sng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dirty="0" smtClean="0"/>
              <a:t>Nueva posibilidad de observar el Universo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728477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/>
          <p:cNvSpPr txBox="1"/>
          <p:nvPr/>
        </p:nvSpPr>
        <p:spPr>
          <a:xfrm>
            <a:off x="1118793" y="509701"/>
            <a:ext cx="72191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err="1" smtClean="0"/>
              <a:t>Interferómetría</a:t>
            </a:r>
            <a:r>
              <a:rPr lang="es-ES" sz="2400" dirty="0" smtClean="0"/>
              <a:t> Mach </a:t>
            </a:r>
            <a:r>
              <a:rPr lang="es-ES" sz="2400" dirty="0" err="1" smtClean="0"/>
              <a:t>Zehnder</a:t>
            </a:r>
            <a:r>
              <a:rPr lang="es-ES" sz="2400" dirty="0" smtClean="0"/>
              <a:t> </a:t>
            </a:r>
          </a:p>
          <a:p>
            <a:pPr algn="ctr"/>
            <a:endParaRPr lang="es-ES" sz="2000" dirty="0" smtClean="0"/>
          </a:p>
        </p:txBody>
      </p:sp>
      <p:cxnSp>
        <p:nvCxnSpPr>
          <p:cNvPr id="5" name="Conector recto de flecha 4"/>
          <p:cNvCxnSpPr>
            <a:endCxn id="8" idx="1"/>
          </p:cNvCxnSpPr>
          <p:nvPr/>
        </p:nvCxnSpPr>
        <p:spPr>
          <a:xfrm>
            <a:off x="693501" y="6117842"/>
            <a:ext cx="7971104" cy="461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uadroTexto 7"/>
          <p:cNvSpPr txBox="1"/>
          <p:nvPr/>
        </p:nvSpPr>
        <p:spPr>
          <a:xfrm>
            <a:off x="8664605" y="5933176"/>
            <a:ext cx="4793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/>
              <a:t>t</a:t>
            </a:r>
            <a:endParaRPr lang="es-ES" sz="2400" dirty="0"/>
          </a:p>
        </p:txBody>
      </p:sp>
      <p:pic>
        <p:nvPicPr>
          <p:cNvPr id="52" name="Imagen 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2636" y="5816130"/>
            <a:ext cx="1030469" cy="931344"/>
          </a:xfrm>
          <a:prstGeom prst="rect">
            <a:avLst/>
          </a:prstGeom>
        </p:spPr>
      </p:pic>
      <p:pic>
        <p:nvPicPr>
          <p:cNvPr id="50" name="Imagen 4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0639" y="2752754"/>
            <a:ext cx="4212142" cy="3063376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871" y="1279142"/>
            <a:ext cx="4554854" cy="2548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58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/>
          <p:cNvSpPr txBox="1"/>
          <p:nvPr/>
        </p:nvSpPr>
        <p:spPr>
          <a:xfrm>
            <a:off x="1118793" y="509701"/>
            <a:ext cx="72191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/>
              <a:t>Interferómetro de ondas de materia</a:t>
            </a:r>
          </a:p>
          <a:p>
            <a:pPr algn="ctr"/>
            <a:endParaRPr lang="es-ES" sz="2000" dirty="0" smtClean="0"/>
          </a:p>
        </p:txBody>
      </p:sp>
      <p:cxnSp>
        <p:nvCxnSpPr>
          <p:cNvPr id="5" name="Conector recto de flecha 4"/>
          <p:cNvCxnSpPr>
            <a:endCxn id="8" idx="1"/>
          </p:cNvCxnSpPr>
          <p:nvPr/>
        </p:nvCxnSpPr>
        <p:spPr>
          <a:xfrm>
            <a:off x="693501" y="6117842"/>
            <a:ext cx="7971104" cy="461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uadroTexto 7"/>
          <p:cNvSpPr txBox="1"/>
          <p:nvPr/>
        </p:nvSpPr>
        <p:spPr>
          <a:xfrm>
            <a:off x="8664605" y="5933176"/>
            <a:ext cx="4793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/>
              <a:t>t</a:t>
            </a:r>
            <a:endParaRPr lang="es-ES" sz="2400" dirty="0"/>
          </a:p>
        </p:txBody>
      </p:sp>
      <p:pic>
        <p:nvPicPr>
          <p:cNvPr id="52" name="Imagen 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2636" y="5816130"/>
            <a:ext cx="1030469" cy="93134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871" y="1279142"/>
            <a:ext cx="4554854" cy="2548638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1995" y="3691000"/>
            <a:ext cx="4132785" cy="1725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250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593236" y="509701"/>
            <a:ext cx="81883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/>
              <a:t>Diseño interferómetro de ondas de materia </a:t>
            </a:r>
          </a:p>
          <a:p>
            <a:pPr algn="ctr"/>
            <a:endParaRPr lang="es-ES" sz="2000" dirty="0" smtClean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2636" y="5816130"/>
            <a:ext cx="1030469" cy="93134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0449" y="1128534"/>
            <a:ext cx="5341748" cy="478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662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593236" y="509701"/>
            <a:ext cx="8188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/>
              <a:t>Aplicaciones de la </a:t>
            </a:r>
            <a:r>
              <a:rPr lang="es-ES" sz="2400" dirty="0" err="1"/>
              <a:t>i</a:t>
            </a:r>
            <a:r>
              <a:rPr lang="es-ES" sz="2400" dirty="0" err="1" smtClean="0"/>
              <a:t>nterferometría</a:t>
            </a:r>
            <a:r>
              <a:rPr lang="es-ES" sz="2400" dirty="0" smtClean="0"/>
              <a:t> cuántica</a:t>
            </a:r>
            <a:endParaRPr lang="es-ES" sz="2000" dirty="0" smtClean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5042" y="1345872"/>
            <a:ext cx="1664732" cy="149221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2636" y="5816130"/>
            <a:ext cx="1030469" cy="93134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5507" y="2929758"/>
            <a:ext cx="4617571" cy="3270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266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2636" y="5816130"/>
            <a:ext cx="1030469" cy="93134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6611" y="1340698"/>
            <a:ext cx="3096536" cy="4128714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740" y="2917990"/>
            <a:ext cx="4689116" cy="3050540"/>
          </a:xfrm>
          <a:prstGeom prst="rect">
            <a:avLst/>
          </a:prstGeom>
        </p:spPr>
      </p:pic>
      <p:cxnSp>
        <p:nvCxnSpPr>
          <p:cNvPr id="7" name="Conector recto de flecha 6"/>
          <p:cNvCxnSpPr/>
          <p:nvPr/>
        </p:nvCxnSpPr>
        <p:spPr>
          <a:xfrm flipH="1">
            <a:off x="3344091" y="2436223"/>
            <a:ext cx="3161212" cy="968832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de flecha 8"/>
          <p:cNvCxnSpPr/>
          <p:nvPr/>
        </p:nvCxnSpPr>
        <p:spPr>
          <a:xfrm flipH="1">
            <a:off x="3500847" y="2481943"/>
            <a:ext cx="3050176" cy="2370908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8513" y="3242600"/>
            <a:ext cx="1794687" cy="2057908"/>
          </a:xfrm>
          <a:prstGeom prst="rect">
            <a:avLst/>
          </a:prstGeom>
          <a:effectLst>
            <a:softEdge rad="292100"/>
          </a:effectLst>
        </p:spPr>
      </p:pic>
      <p:sp>
        <p:nvSpPr>
          <p:cNvPr id="14" name="CuadroTexto 13"/>
          <p:cNvSpPr txBox="1"/>
          <p:nvPr/>
        </p:nvSpPr>
        <p:spPr>
          <a:xfrm>
            <a:off x="593236" y="509701"/>
            <a:ext cx="8188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/>
              <a:t>Aplicaciones de la </a:t>
            </a:r>
            <a:r>
              <a:rPr lang="es-ES" sz="2400" dirty="0" err="1"/>
              <a:t>i</a:t>
            </a:r>
            <a:r>
              <a:rPr lang="es-ES" sz="2400" dirty="0" err="1" smtClean="0"/>
              <a:t>nterferometría</a:t>
            </a:r>
            <a:r>
              <a:rPr lang="es-ES" sz="2400" dirty="0" smtClean="0"/>
              <a:t> cuántica</a:t>
            </a:r>
            <a:endParaRPr lang="es-ES" sz="2000" dirty="0" smtClean="0"/>
          </a:p>
        </p:txBody>
      </p:sp>
    </p:spTree>
    <p:extLst>
      <p:ext uri="{BB962C8B-B14F-4D97-AF65-F5344CB8AC3E}">
        <p14:creationId xmlns:p14="http://schemas.microsoft.com/office/powerpoint/2010/main" val="4086756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3547" y="3060056"/>
            <a:ext cx="1664732" cy="149221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7580" y="1636329"/>
            <a:ext cx="1664732" cy="149221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2636" y="5816130"/>
            <a:ext cx="1030469" cy="931344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8625" y="1442298"/>
            <a:ext cx="337820" cy="4836582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0721" y="3190861"/>
            <a:ext cx="1460860" cy="1277558"/>
          </a:xfrm>
          <a:prstGeom prst="rect">
            <a:avLst/>
          </a:prstGeom>
        </p:spPr>
      </p:pic>
      <p:sp>
        <p:nvSpPr>
          <p:cNvPr id="15" name="CuadroTexto 14"/>
          <p:cNvSpPr txBox="1"/>
          <p:nvPr/>
        </p:nvSpPr>
        <p:spPr>
          <a:xfrm>
            <a:off x="593236" y="509701"/>
            <a:ext cx="8188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/>
              <a:t>Aplicaciones de la </a:t>
            </a:r>
            <a:r>
              <a:rPr lang="es-ES" sz="2400" dirty="0" err="1"/>
              <a:t>i</a:t>
            </a:r>
            <a:r>
              <a:rPr lang="es-ES" sz="2400" dirty="0" err="1" smtClean="0"/>
              <a:t>nterferometría</a:t>
            </a:r>
            <a:r>
              <a:rPr lang="es-ES" sz="2400" dirty="0" smtClean="0"/>
              <a:t> cuántica</a:t>
            </a:r>
            <a:endParaRPr lang="es-ES" sz="2000" dirty="0" smtClean="0"/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3054" y="4468419"/>
            <a:ext cx="1664732" cy="149221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336" y="2966661"/>
            <a:ext cx="1781823" cy="23057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uadroTexto 19"/>
              <p:cNvSpPr txBox="1"/>
              <p:nvPr/>
            </p:nvSpPr>
            <p:spPr>
              <a:xfrm>
                <a:off x="5115404" y="1702606"/>
                <a:ext cx="1864421" cy="46346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s-ES" b="0" i="1" smtClean="0">
                        <a:latin typeface="Cambria Math" charset="0"/>
                      </a:rPr>
                      <m:t>𝑔</m:t>
                    </m:r>
                    <m:r>
                      <a:rPr lang="es-E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≈6.67×10</m:t>
                    </m:r>
                  </m:oMath>
                </a14:m>
                <a:r>
                  <a:rPr lang="es-ES" b="0" i="0" baseline="30000" dirty="0" smtClean="0">
                    <a:latin typeface="+mj-lt"/>
                    <a:ea typeface="Cambria Math" charset="0"/>
                    <a:cs typeface="Cambria Math" charset="0"/>
                  </a:rPr>
                  <a:t>-9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bg-BG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es-E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𝑁</m:t>
                        </m:r>
                        <m:sSup>
                          <m:sSupPr>
                            <m:ctrlPr>
                              <a:rPr lang="es-ES" b="0" i="1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r>
                              <a:rPr lang="es-E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s-E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bg-BG" b="0" i="1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r>
                              <a:rPr lang="es-E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𝑘𝑔</m:t>
                            </m:r>
                          </m:e>
                          <m:sup>
                            <m:r>
                              <a:rPr lang="es-E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s-ES_tradnl" dirty="0"/>
              </a:p>
            </p:txBody>
          </p:sp>
        </mc:Choice>
        <mc:Fallback xmlns="">
          <p:sp>
            <p:nvSpPr>
              <p:cNvPr id="20" name="CuadroTexto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5404" y="1702606"/>
                <a:ext cx="1864421" cy="463460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_trad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CuadroTexto 20"/>
          <p:cNvSpPr txBox="1"/>
          <p:nvPr/>
        </p:nvSpPr>
        <p:spPr>
          <a:xfrm>
            <a:off x="1096607" y="5323840"/>
            <a:ext cx="1441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mtClean="0"/>
              <a:t>M = </a:t>
            </a:r>
            <a:r>
              <a:rPr lang="es-ES_tradnl" dirty="0" smtClean="0"/>
              <a:t>100 kg</a:t>
            </a:r>
            <a:endParaRPr lang="es-ES_tradnl" dirty="0"/>
          </a:p>
        </p:txBody>
      </p:sp>
      <p:cxnSp>
        <p:nvCxnSpPr>
          <p:cNvPr id="23" name="Conector recto 22"/>
          <p:cNvCxnSpPr/>
          <p:nvPr/>
        </p:nvCxnSpPr>
        <p:spPr>
          <a:xfrm flipV="1">
            <a:off x="2669159" y="2966661"/>
            <a:ext cx="1687688" cy="1002911"/>
          </a:xfrm>
          <a:prstGeom prst="line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CuadroTexto 23"/>
          <p:cNvSpPr txBox="1"/>
          <p:nvPr/>
        </p:nvSpPr>
        <p:spPr>
          <a:xfrm rot="19730991">
            <a:off x="2861534" y="3190861"/>
            <a:ext cx="1033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/>
              <a:t>r</a:t>
            </a:r>
            <a:r>
              <a:rPr lang="es-ES_tradnl" smtClean="0"/>
              <a:t> = 1 m</a:t>
            </a:r>
            <a:endParaRPr lang="es-ES_tradnl"/>
          </a:p>
        </p:txBody>
      </p:sp>
      <p:sp>
        <p:nvSpPr>
          <p:cNvPr id="25" name="Flecha arriba 24"/>
          <p:cNvSpPr/>
          <p:nvPr/>
        </p:nvSpPr>
        <p:spPr>
          <a:xfrm>
            <a:off x="1656004" y="1614312"/>
            <a:ext cx="322730" cy="1300902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6" name="Flecha izquierda y derecha 25"/>
          <p:cNvSpPr/>
          <p:nvPr/>
        </p:nvSpPr>
        <p:spPr>
          <a:xfrm rot="1385010">
            <a:off x="5615019" y="2764238"/>
            <a:ext cx="1753497" cy="414553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7" name="Flecha izquierda y derecha 26"/>
          <p:cNvSpPr/>
          <p:nvPr/>
        </p:nvSpPr>
        <p:spPr>
          <a:xfrm>
            <a:off x="6390042" y="3712679"/>
            <a:ext cx="879616" cy="416238"/>
          </a:xfrm>
          <a:prstGeom prst="leftRightArrow">
            <a:avLst>
              <a:gd name="adj1" fmla="val 50000"/>
              <a:gd name="adj2" fmla="val 6816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8" name="Flecha izquierda y derecha 27"/>
          <p:cNvSpPr/>
          <p:nvPr/>
        </p:nvSpPr>
        <p:spPr>
          <a:xfrm rot="20172946">
            <a:off x="5616957" y="4780121"/>
            <a:ext cx="1753497" cy="414553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5062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4967" y="1007562"/>
            <a:ext cx="1460860" cy="1277558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236" y="4628892"/>
            <a:ext cx="7648303" cy="242904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8798" y="5754670"/>
            <a:ext cx="1030469" cy="931344"/>
          </a:xfrm>
          <a:prstGeom prst="rect">
            <a:avLst/>
          </a:prstGeom>
        </p:spPr>
      </p:pic>
      <p:sp>
        <p:nvSpPr>
          <p:cNvPr id="21" name="CuadroTexto 20"/>
          <p:cNvSpPr txBox="1"/>
          <p:nvPr/>
        </p:nvSpPr>
        <p:spPr>
          <a:xfrm>
            <a:off x="593236" y="509701"/>
            <a:ext cx="8188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/>
              <a:t>Aplicaciones de la </a:t>
            </a:r>
            <a:r>
              <a:rPr lang="es-ES" sz="2400" dirty="0" err="1"/>
              <a:t>i</a:t>
            </a:r>
            <a:r>
              <a:rPr lang="es-ES" sz="2400" dirty="0" err="1" smtClean="0"/>
              <a:t>nterferometría</a:t>
            </a:r>
            <a:r>
              <a:rPr lang="es-ES" sz="2400" dirty="0" smtClean="0"/>
              <a:t> cuántica</a:t>
            </a:r>
            <a:endParaRPr lang="es-ES" sz="2000" dirty="0" smtClean="0"/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784" y="3555413"/>
            <a:ext cx="1664732" cy="1492212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7078" y="3100484"/>
            <a:ext cx="1664732" cy="1492212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5497" y="3239938"/>
            <a:ext cx="1664732" cy="1492212"/>
          </a:xfrm>
          <a:prstGeom prst="rect">
            <a:avLst/>
          </a:prstGeom>
        </p:spPr>
      </p:pic>
      <p:sp>
        <p:nvSpPr>
          <p:cNvPr id="25" name="Flecha izquierda y derecha 24"/>
          <p:cNvSpPr/>
          <p:nvPr/>
        </p:nvSpPr>
        <p:spPr>
          <a:xfrm rot="2308008">
            <a:off x="4993583" y="2778333"/>
            <a:ext cx="1753497" cy="414553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6" name="Flecha izquierda y derecha 25"/>
          <p:cNvSpPr/>
          <p:nvPr/>
        </p:nvSpPr>
        <p:spPr>
          <a:xfrm rot="16200000">
            <a:off x="3794002" y="2516809"/>
            <a:ext cx="879616" cy="416238"/>
          </a:xfrm>
          <a:prstGeom prst="leftRightArrow">
            <a:avLst>
              <a:gd name="adj1" fmla="val 50000"/>
              <a:gd name="adj2" fmla="val 6816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7" name="Flecha izquierda y derecha 26"/>
          <p:cNvSpPr/>
          <p:nvPr/>
        </p:nvSpPr>
        <p:spPr>
          <a:xfrm rot="19116194">
            <a:off x="1601121" y="2893208"/>
            <a:ext cx="1753497" cy="414553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88528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490112" y="521310"/>
            <a:ext cx="81883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/>
              <a:t>Conclusiones</a:t>
            </a:r>
          </a:p>
          <a:p>
            <a:pPr algn="ctr"/>
            <a:endParaRPr lang="es-ES" sz="2000" dirty="0" smtClean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2636" y="5816130"/>
            <a:ext cx="1030469" cy="931344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1857756" y="1606729"/>
            <a:ext cx="6024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 smtClean="0"/>
              <a:t>Sistemas “bizarros” como los gatos de </a:t>
            </a:r>
            <a:r>
              <a:rPr lang="es-ES" dirty="0" err="1" smtClean="0"/>
              <a:t>Schroedinger</a:t>
            </a:r>
            <a:r>
              <a:rPr lang="es-ES" dirty="0" smtClean="0"/>
              <a:t> no solamente son objetos muy interesantes desde el punto de vista científico sino que además tienen aplicaciones en diversos campos científicos y tecnológicos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04135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18114" name="Picture 2" descr="File:Galileo-sustermans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43433" y="362775"/>
            <a:ext cx="5194347" cy="4786791"/>
          </a:xfrm>
          <a:prstGeom prst="rect">
            <a:avLst/>
          </a:prstGeom>
          <a:noFill/>
        </p:spPr>
      </p:pic>
      <p:sp>
        <p:nvSpPr>
          <p:cNvPr id="7" name="6 CuadroTexto"/>
          <p:cNvSpPr txBox="1"/>
          <p:nvPr/>
        </p:nvSpPr>
        <p:spPr>
          <a:xfrm>
            <a:off x="1943433" y="5418157"/>
            <a:ext cx="5194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>
                <a:solidFill>
                  <a:schemeClr val="bg1"/>
                </a:solidFill>
              </a:rPr>
              <a:t>Galileo Galilei</a:t>
            </a:r>
            <a:endParaRPr lang="es-MX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079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19138" name="Picture 2" descr="File:Sir Isaac Newton by Sir Godfrey Kneller, Bt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0" y="390074"/>
            <a:ext cx="4180468" cy="5069030"/>
          </a:xfrm>
          <a:prstGeom prst="rect">
            <a:avLst/>
          </a:prstGeom>
          <a:noFill/>
        </p:spPr>
      </p:pic>
      <p:sp>
        <p:nvSpPr>
          <p:cNvPr id="7" name="6 CuadroTexto"/>
          <p:cNvSpPr txBox="1"/>
          <p:nvPr/>
        </p:nvSpPr>
        <p:spPr>
          <a:xfrm>
            <a:off x="2508250" y="5459104"/>
            <a:ext cx="4705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>
                <a:solidFill>
                  <a:schemeClr val="bg1"/>
                </a:solidFill>
              </a:rPr>
              <a:t>Isaac Newton</a:t>
            </a:r>
            <a:endParaRPr lang="es-MX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452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5935</TotalTime>
  <Words>1929</Words>
  <Application>Microsoft Office PowerPoint</Application>
  <PresentationFormat>Presentación en pantalla (4:3)</PresentationFormat>
  <Paragraphs>768</Paragraphs>
  <Slides>77</Slides>
  <Notes>1</Notes>
  <HiddenSlides>0</HiddenSlides>
  <MMClips>0</MMClips>
  <ScaleCrop>false</ScaleCrop>
  <HeadingPairs>
    <vt:vector size="8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77</vt:i4>
      </vt:variant>
    </vt:vector>
  </HeadingPairs>
  <TitlesOfParts>
    <vt:vector size="86" baseType="lpstr">
      <vt:lpstr>ＭＳ ゴシック</vt:lpstr>
      <vt:lpstr>ＭＳ Ｐゴシック</vt:lpstr>
      <vt:lpstr>Arial</vt:lpstr>
      <vt:lpstr>Calibri</vt:lpstr>
      <vt:lpstr>Cambria Math</vt:lpstr>
      <vt:lpstr>Symbol</vt:lpstr>
      <vt:lpstr>Times New Roman</vt:lpstr>
      <vt:lpstr>Tema de Office</vt:lpstr>
      <vt:lpstr>Ecuación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Mauricio López</dc:creator>
  <cp:lastModifiedBy>Cinvestav01</cp:lastModifiedBy>
  <cp:revision>123</cp:revision>
  <dcterms:created xsi:type="dcterms:W3CDTF">2017-03-29T22:19:56Z</dcterms:created>
  <dcterms:modified xsi:type="dcterms:W3CDTF">2017-10-25T04:34:38Z</dcterms:modified>
</cp:coreProperties>
</file>